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3" r:id="rId1"/>
  </p:sldMasterIdLst>
  <p:notesMasterIdLst>
    <p:notesMasterId r:id="rId23"/>
  </p:notesMasterIdLst>
  <p:handoutMasterIdLst>
    <p:handoutMasterId r:id="rId24"/>
  </p:handoutMasterIdLst>
  <p:sldIdLst>
    <p:sldId id="256" r:id="rId2"/>
    <p:sldId id="263" r:id="rId3"/>
    <p:sldId id="275" r:id="rId4"/>
    <p:sldId id="282" r:id="rId5"/>
    <p:sldId id="276" r:id="rId6"/>
    <p:sldId id="262" r:id="rId7"/>
    <p:sldId id="278" r:id="rId8"/>
    <p:sldId id="261" r:id="rId9"/>
    <p:sldId id="265" r:id="rId10"/>
    <p:sldId id="277" r:id="rId11"/>
    <p:sldId id="266" r:id="rId12"/>
    <p:sldId id="260" r:id="rId13"/>
    <p:sldId id="267" r:id="rId14"/>
    <p:sldId id="268" r:id="rId15"/>
    <p:sldId id="269" r:id="rId16"/>
    <p:sldId id="270" r:id="rId17"/>
    <p:sldId id="279" r:id="rId18"/>
    <p:sldId id="280" r:id="rId19"/>
    <p:sldId id="281" r:id="rId20"/>
    <p:sldId id="257" r:id="rId21"/>
    <p:sldId id="272" r:id="rId22"/>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7" d="100"/>
          <a:sy n="77" d="100"/>
        </p:scale>
        <p:origin x="-378"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98" cy="46687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062" y="0"/>
            <a:ext cx="3043398" cy="466877"/>
          </a:xfrm>
          <a:prstGeom prst="rect">
            <a:avLst/>
          </a:prstGeom>
        </p:spPr>
        <p:txBody>
          <a:bodyPr vert="horz" lIns="91440" tIns="45720" rIns="91440" bIns="45720" rtlCol="0"/>
          <a:lstStyle>
            <a:lvl1pPr algn="r">
              <a:defRPr sz="1200"/>
            </a:lvl1pPr>
          </a:lstStyle>
          <a:p>
            <a:fld id="{07794F77-F9E9-492C-B060-679EF8DCFC98}" type="datetimeFigureOut">
              <a:rPr lang="en-US" smtClean="0"/>
              <a:t>12/16/2019</a:t>
            </a:fld>
            <a:endParaRPr lang="en-US"/>
          </a:p>
        </p:txBody>
      </p:sp>
      <p:sp>
        <p:nvSpPr>
          <p:cNvPr id="4" name="Footer Placeholder 3"/>
          <p:cNvSpPr>
            <a:spLocks noGrp="1"/>
          </p:cNvSpPr>
          <p:nvPr>
            <p:ph type="ftr" sz="quarter" idx="2"/>
          </p:nvPr>
        </p:nvSpPr>
        <p:spPr>
          <a:xfrm>
            <a:off x="0" y="8842223"/>
            <a:ext cx="3043398" cy="46687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062" y="8842223"/>
            <a:ext cx="3043398" cy="466877"/>
          </a:xfrm>
          <a:prstGeom prst="rect">
            <a:avLst/>
          </a:prstGeom>
        </p:spPr>
        <p:txBody>
          <a:bodyPr vert="horz" lIns="91440" tIns="45720" rIns="91440" bIns="45720" rtlCol="0" anchor="b"/>
          <a:lstStyle>
            <a:lvl1pPr algn="r">
              <a:defRPr sz="1200"/>
            </a:lvl1pPr>
          </a:lstStyle>
          <a:p>
            <a:fld id="{CD19CB64-AD79-4841-A5FA-E27345B22F83}" type="slidenum">
              <a:rPr lang="en-US" smtClean="0"/>
              <a:t>‹#›</a:t>
            </a:fld>
            <a:endParaRPr lang="en-US"/>
          </a:p>
        </p:txBody>
      </p:sp>
    </p:spTree>
    <p:extLst>
      <p:ext uri="{BB962C8B-B14F-4D97-AF65-F5344CB8AC3E}">
        <p14:creationId xmlns:p14="http://schemas.microsoft.com/office/powerpoint/2010/main" val="18671379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98" cy="46687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062" y="0"/>
            <a:ext cx="3043398" cy="466877"/>
          </a:xfrm>
          <a:prstGeom prst="rect">
            <a:avLst/>
          </a:prstGeom>
        </p:spPr>
        <p:txBody>
          <a:bodyPr vert="horz" lIns="91440" tIns="45720" rIns="91440" bIns="45720" rtlCol="0"/>
          <a:lstStyle>
            <a:lvl1pPr algn="r">
              <a:defRPr sz="1200"/>
            </a:lvl1pPr>
          </a:lstStyle>
          <a:p>
            <a:fld id="{C2092A65-CF83-4545-BDA0-1E83AF55E021}" type="datetimeFigureOut">
              <a:rPr lang="en-US" smtClean="0"/>
              <a:t>12/16/2019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819" y="4480219"/>
            <a:ext cx="5619464" cy="366468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223"/>
            <a:ext cx="3043398" cy="46687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062" y="8842223"/>
            <a:ext cx="3043398" cy="466877"/>
          </a:xfrm>
          <a:prstGeom prst="rect">
            <a:avLst/>
          </a:prstGeom>
        </p:spPr>
        <p:txBody>
          <a:bodyPr vert="horz" lIns="91440" tIns="45720" rIns="91440" bIns="45720" rtlCol="0" anchor="b"/>
          <a:lstStyle>
            <a:lvl1pPr algn="r">
              <a:defRPr sz="1200"/>
            </a:lvl1pPr>
          </a:lstStyle>
          <a:p>
            <a:fld id="{E26C81F0-A75C-4056-8F7E-3A76385CFCF5}" type="slidenum">
              <a:rPr lang="en-US" smtClean="0"/>
              <a:t>‹#›</a:t>
            </a:fld>
            <a:endParaRPr lang="en-US"/>
          </a:p>
        </p:txBody>
      </p:sp>
    </p:spTree>
    <p:extLst>
      <p:ext uri="{BB962C8B-B14F-4D97-AF65-F5344CB8AC3E}">
        <p14:creationId xmlns:p14="http://schemas.microsoft.com/office/powerpoint/2010/main" val="126623483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6C81F0-A75C-4056-8F7E-3A76385CFCF5}" type="slidenum">
              <a:rPr lang="en-US" smtClean="0"/>
              <a:t>1</a:t>
            </a:fld>
            <a:endParaRPr lang="en-US"/>
          </a:p>
        </p:txBody>
      </p:sp>
    </p:spTree>
    <p:extLst>
      <p:ext uri="{BB962C8B-B14F-4D97-AF65-F5344CB8AC3E}">
        <p14:creationId xmlns:p14="http://schemas.microsoft.com/office/powerpoint/2010/main" val="1508657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6C81F0-A75C-4056-8F7E-3A76385CFCF5}" type="slidenum">
              <a:rPr lang="en-US" smtClean="0"/>
              <a:t>2</a:t>
            </a:fld>
            <a:endParaRPr lang="en-US"/>
          </a:p>
        </p:txBody>
      </p:sp>
    </p:spTree>
    <p:extLst>
      <p:ext uri="{BB962C8B-B14F-4D97-AF65-F5344CB8AC3E}">
        <p14:creationId xmlns:p14="http://schemas.microsoft.com/office/powerpoint/2010/main" val="1322738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6C81F0-A75C-4056-8F7E-3A76385CFCF5}" type="slidenum">
              <a:rPr lang="en-US" smtClean="0"/>
              <a:t>3</a:t>
            </a:fld>
            <a:endParaRPr lang="en-US"/>
          </a:p>
        </p:txBody>
      </p:sp>
    </p:spTree>
    <p:extLst>
      <p:ext uri="{BB962C8B-B14F-4D97-AF65-F5344CB8AC3E}">
        <p14:creationId xmlns:p14="http://schemas.microsoft.com/office/powerpoint/2010/main" val="408421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6F835BD0-A0A0-4333-A2B0-D7A52832A49F}" type="datetime1">
              <a:rPr lang="en-US" smtClean="0"/>
              <a:t>12/16/2019</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D57F1E4F-1CFF-5643-939E-217C01CDF565}" type="slidenum">
              <a:rPr lang="en-US" smtClean="0"/>
              <a:pPr/>
              <a:t>‹#›</a:t>
            </a:fld>
            <a:endParaRPr lang="en-US" dirty="0"/>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270322145"/>
      </p:ext>
    </p:extLst>
  </p:cSld>
  <p:clrMapOvr>
    <a:masterClrMapping/>
  </p:clrMapOvr>
  <p:extLst mod="1">
    <p:ext uri="{DCECCB84-F9BA-43D5-87BE-67443E8EF086}">
      <p15:sldGuideLst xmlns:p15="http://schemas.microsoft.com/office/powerpoint/2012/main" xmlns="">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AD44E5-DCF1-4A42-934A-F05F96DB62CA}" type="datetime1">
              <a:rPr lang="en-US" smtClean="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4103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6B3D03FD-73E2-489B-B027-AE14C4CCD978}" type="datetime1">
              <a:rPr lang="en-US" smtClean="0"/>
              <a:t>12/16/2019</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D57F1E4F-1CFF-5643-939E-217C01CDF565}" type="slidenum">
              <a:rPr lang="en-US" smtClean="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552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8CF3BA-1198-49C5-B9C0-2D448FF06B63}" type="datetime1">
              <a:rPr lang="en-US" smtClean="0"/>
              <a:t>12/16/2019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426353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E0DD692F-CC18-429F-BC47-2051B600E9EB}" type="datetime1">
              <a:rPr lang="en-US" smtClean="0"/>
              <a:t>12/16/2019</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D57F1E4F-1CFF-5643-939E-217C01CDF565}" type="slidenum">
              <a:rPr lang="en-US" smtClean="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998266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E1FC69-CB61-416E-83D5-888284F6B81D}" type="datetime1">
              <a:rPr lang="en-US" smtClean="0"/>
              <a:t>12/16/2019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1967006098"/>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0825DD-E0B1-4429-9A58-06E84EA69226}" type="datetime1">
              <a:rPr lang="en-US" smtClean="0"/>
              <a:t>12/16/2019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241830"/>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E5FC5E-2183-4672-8CDE-48DAA4E3D511}" type="datetime1">
              <a:rPr lang="en-US" smtClean="0"/>
              <a:t>12/16/2019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7675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7B099ED4-4BA1-4699-AEAD-2C196327BB1C}" type="datetime1">
              <a:rPr lang="en-US" smtClean="0"/>
              <a:t>12/16/2019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4467554"/>
      </p:ext>
    </p:extLst>
  </p:cSld>
  <p:clrMapOvr>
    <a:masterClrMapping/>
  </p:clrMapOvr>
  <p:extLst mod="1">
    <p:ext uri="{DCECCB84-F9BA-43D5-87BE-67443E8EF086}">
      <p15:sldGuideLst xmlns:p15="http://schemas.microsoft.com/office/powerpoint/2012/main" xmlns="">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615D3BAA-0ABD-4A42-9185-D1B553C7A799}" type="datetime1">
              <a:rPr lang="en-US" smtClean="0"/>
              <a:t>12/16/2019</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859366"/>
      </p:ext>
    </p:extLst>
  </p:cSld>
  <p:clrMapOvr>
    <a:masterClrMapping/>
  </p:clrMapOvr>
  <p:extLst mod="1">
    <p:ext uri="{DCECCB84-F9BA-43D5-87BE-67443E8EF086}">
      <p15:sldGuideLst xmlns:p15="http://schemas.microsoft.com/office/powerpoint/2012/main" xmlns="">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C77E9456-4681-4587-8575-B8569BD4E0DF}" type="datetime1">
              <a:rPr lang="en-US" smtClean="0"/>
              <a:t>12/16/2019</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5695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2EB28A8-03AA-4489-9DBE-BFE48DCF24E7}" type="datetime1">
              <a:rPr lang="en-US" smtClean="0"/>
              <a:t>12/16/2019</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D57F1E4F-1CFF-5643-939E-217C01CDF565}"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7812391"/>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hdr="0" ft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wmf"/></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w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1.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1.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1.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wmf"/><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1.wmf"/></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w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7626" y="1669424"/>
            <a:ext cx="4098368" cy="2808445"/>
          </a:xfrm>
        </p:spPr>
        <p:txBody>
          <a:bodyPr>
            <a:noAutofit/>
          </a:bodyPr>
          <a:lstStyle/>
          <a:p>
            <a:pPr algn="ctr"/>
            <a:r>
              <a:rPr lang="ar-SA" sz="4400" dirty="0">
                <a:solidFill>
                  <a:schemeClr val="bg1"/>
                </a:solidFill>
              </a:rPr>
              <a:t>صياغة عقود توريد الكهرباء بما يخدم العلاقة بين </a:t>
            </a:r>
            <a:r>
              <a:rPr lang="ar-SA" sz="4400" dirty="0" smtClean="0">
                <a:solidFill>
                  <a:schemeClr val="bg1"/>
                </a:solidFill>
              </a:rPr>
              <a:t>مقدمي </a:t>
            </a:r>
            <a:r>
              <a:rPr lang="ar-SA" sz="4400" dirty="0">
                <a:solidFill>
                  <a:schemeClr val="bg1"/>
                </a:solidFill>
              </a:rPr>
              <a:t>الكهرباء والمستخدمين</a:t>
            </a:r>
            <a:endParaRPr lang="en-US" sz="4400" dirty="0">
              <a:solidFill>
                <a:schemeClr val="bg1"/>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97384211"/>
              </p:ext>
            </p:extLst>
          </p:nvPr>
        </p:nvGraphicFramePr>
        <p:xfrm>
          <a:off x="10370200" y="826602"/>
          <a:ext cx="1505794" cy="770406"/>
        </p:xfrm>
        <a:graphic>
          <a:graphicData uri="http://schemas.openxmlformats.org/presentationml/2006/ole">
            <mc:AlternateContent xmlns:mc="http://schemas.openxmlformats.org/markup-compatibility/2006">
              <mc:Choice xmlns:v="urn:schemas-microsoft-com:vml" Requires="v">
                <p:oleObj spid="_x0000_s3172" r:id="rId4" imgW="3466800" imgH="2219040" progId="">
                  <p:embed/>
                </p:oleObj>
              </mc:Choice>
              <mc:Fallback>
                <p:oleObj r:id="rId4" imgW="3466800" imgH="2219040"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70200" y="826602"/>
                        <a:ext cx="1505794" cy="770406"/>
                      </a:xfrm>
                      <a:prstGeom prst="rect">
                        <a:avLst/>
                      </a:prstGeom>
                      <a:solidFill>
                        <a:srgbClr val="FFFFFF"/>
                      </a:solidFill>
                      <a:ln w="9525">
                        <a:noFill/>
                        <a:miter lim="800000"/>
                        <a:headEnd/>
                        <a:tailEnd/>
                      </a:ln>
                    </p:spPr>
                  </p:pic>
                </p:oleObj>
              </mc:Fallback>
            </mc:AlternateContent>
          </a:graphicData>
        </a:graphic>
      </p:graphicFrame>
      <p:sp>
        <p:nvSpPr>
          <p:cNvPr id="6" name="Subtitle 5"/>
          <p:cNvSpPr>
            <a:spLocks noGrp="1"/>
          </p:cNvSpPr>
          <p:nvPr>
            <p:ph type="subTitle" idx="1"/>
          </p:nvPr>
        </p:nvSpPr>
        <p:spPr>
          <a:xfrm>
            <a:off x="7920752" y="4935488"/>
            <a:ext cx="2312460" cy="685383"/>
          </a:xfrm>
        </p:spPr>
        <p:txBody>
          <a:bodyPr>
            <a:noAutofit/>
          </a:bodyPr>
          <a:lstStyle/>
          <a:p>
            <a:pPr algn="ctr" rtl="1"/>
            <a:r>
              <a:rPr lang="ar-SA" sz="2800" dirty="0" smtClean="0"/>
              <a:t>ديسمبر 2019</a:t>
            </a:r>
            <a:endParaRPr lang="en-US" sz="2800"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613776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490"/>
            <a:ext cx="11730315" cy="860115"/>
          </a:xfrm>
        </p:spPr>
        <p:txBody>
          <a:bodyPr>
            <a:noAutofit/>
          </a:bodyPr>
          <a:lstStyle/>
          <a:p>
            <a:pPr algn="r" rtl="1">
              <a:lnSpc>
                <a:spcPct val="150000"/>
              </a:lnSpc>
            </a:pPr>
            <a:r>
              <a:rPr lang="ar-SA" sz="3600" b="1" dirty="0" smtClean="0">
                <a:solidFill>
                  <a:srgbClr val="C00000"/>
                </a:solidFill>
              </a:rPr>
              <a:t>تابع : أهم </a:t>
            </a:r>
            <a:r>
              <a:rPr lang="ar-SA" sz="3600" b="1" dirty="0">
                <a:solidFill>
                  <a:srgbClr val="C00000"/>
                </a:solidFill>
              </a:rPr>
              <a:t>النقاط التي يجب اتباعها عند صياغة عقود توريد الطاقة </a:t>
            </a:r>
            <a:r>
              <a:rPr lang="ar-SA" sz="3600" b="1" dirty="0" smtClean="0">
                <a:solidFill>
                  <a:srgbClr val="C00000"/>
                </a:solidFill>
              </a:rPr>
              <a:t>الكهربائية</a:t>
            </a:r>
            <a:r>
              <a:rPr lang="ar-EG" sz="3600" b="1" dirty="0" smtClean="0">
                <a:solidFill>
                  <a:srgbClr val="C00000"/>
                </a:solidFill>
              </a:rPr>
              <a:t>:</a:t>
            </a:r>
            <a:r>
              <a:rPr lang="en-US" sz="3600" dirty="0">
                <a:solidFill>
                  <a:srgbClr val="C00000"/>
                </a:solidFill>
              </a:rPr>
              <a:t/>
            </a:r>
            <a:br>
              <a:rPr lang="en-US" sz="3600" dirty="0">
                <a:solidFill>
                  <a:srgbClr val="C00000"/>
                </a:solidFill>
              </a:rPr>
            </a:br>
            <a:endParaRPr lang="en-US" sz="3600" dirty="0">
              <a:solidFill>
                <a:srgbClr val="C00000"/>
              </a:solidFill>
            </a:endParaRPr>
          </a:p>
        </p:txBody>
      </p:sp>
      <p:sp>
        <p:nvSpPr>
          <p:cNvPr id="3" name="Content Placeholder 2"/>
          <p:cNvSpPr>
            <a:spLocks noGrp="1"/>
          </p:cNvSpPr>
          <p:nvPr>
            <p:ph idx="1"/>
          </p:nvPr>
        </p:nvSpPr>
        <p:spPr>
          <a:xfrm>
            <a:off x="984526" y="2355226"/>
            <a:ext cx="10273553" cy="4247280"/>
          </a:xfrm>
        </p:spPr>
        <p:txBody>
          <a:bodyPr>
            <a:noAutofit/>
          </a:bodyPr>
          <a:lstStyle/>
          <a:p>
            <a:pPr marL="457200" lvl="0" indent="-457200" algn="r" rtl="1">
              <a:buFont typeface="+mj-lt"/>
              <a:buAutoNum type="arabicPeriod" startAt="3"/>
            </a:pPr>
            <a:r>
              <a:rPr lang="ar-SA" sz="2800" dirty="0">
                <a:solidFill>
                  <a:schemeClr val="tx1"/>
                </a:solidFill>
              </a:rPr>
              <a:t>وصف الطاقة الكهربائية الموردة.</a:t>
            </a:r>
            <a:endParaRPr lang="en-US" sz="2800" dirty="0">
              <a:solidFill>
                <a:schemeClr val="tx1"/>
              </a:solidFill>
            </a:endParaRPr>
          </a:p>
          <a:p>
            <a:pPr marL="457200" lvl="0" indent="-457200" algn="r" rtl="1">
              <a:buFont typeface="+mj-lt"/>
              <a:buAutoNum type="arabicPeriod" startAt="3"/>
            </a:pPr>
            <a:r>
              <a:rPr lang="ar-SA" sz="2800" dirty="0">
                <a:solidFill>
                  <a:schemeClr val="tx1"/>
                </a:solidFill>
              </a:rPr>
              <a:t>مدة سريان العقد، وأسلوب إنهاؤه.</a:t>
            </a:r>
            <a:endParaRPr lang="en-US" sz="2800" dirty="0">
              <a:solidFill>
                <a:schemeClr val="tx1"/>
              </a:solidFill>
            </a:endParaRPr>
          </a:p>
          <a:p>
            <a:pPr marL="457200" lvl="0" indent="-457200" algn="r" rtl="1">
              <a:buFont typeface="+mj-lt"/>
              <a:buAutoNum type="arabicPeriod" startAt="3"/>
            </a:pPr>
            <a:r>
              <a:rPr lang="ar-SA" sz="2800" b="1" dirty="0">
                <a:solidFill>
                  <a:schemeClr val="tx1"/>
                </a:solidFill>
              </a:rPr>
              <a:t>تحديد التزامات طرفي التعاقد.</a:t>
            </a:r>
            <a:endParaRPr lang="en-US" sz="2800" dirty="0">
              <a:solidFill>
                <a:schemeClr val="tx1"/>
              </a:solidFill>
            </a:endParaRPr>
          </a:p>
          <a:p>
            <a:pPr marL="457200" lvl="0" indent="-457200" algn="r" rtl="1">
              <a:buFont typeface="+mj-lt"/>
              <a:buAutoNum type="arabicPeriod" startAt="3"/>
            </a:pPr>
            <a:r>
              <a:rPr lang="ar-SA" sz="2800" dirty="0">
                <a:solidFill>
                  <a:schemeClr val="tx1"/>
                </a:solidFill>
              </a:rPr>
              <a:t>تحديد قيمة المقابل النقدي للطاقة الكهربائية الموردة.</a:t>
            </a:r>
            <a:endParaRPr lang="en-US" sz="2800" dirty="0">
              <a:solidFill>
                <a:schemeClr val="tx1"/>
              </a:solidFill>
            </a:endParaRPr>
          </a:p>
          <a:p>
            <a:pPr marL="457200" lvl="0" indent="-457200" algn="r" rtl="1">
              <a:buFont typeface="+mj-lt"/>
              <a:buAutoNum type="arabicPeriod" startAt="3"/>
            </a:pPr>
            <a:r>
              <a:rPr lang="ar-SA" sz="2800" dirty="0">
                <a:solidFill>
                  <a:schemeClr val="tx1"/>
                </a:solidFill>
              </a:rPr>
              <a:t>تحديد مواعيد أداء هذا المقابل.</a:t>
            </a:r>
            <a:endParaRPr lang="en-US" sz="2800" dirty="0">
              <a:solidFill>
                <a:schemeClr val="tx1"/>
              </a:solidFill>
            </a:endParaRPr>
          </a:p>
          <a:p>
            <a:pPr marL="457200" lvl="0" indent="-457200" algn="r" rtl="1">
              <a:buFont typeface="+mj-lt"/>
              <a:buAutoNum type="arabicPeriod" startAt="3"/>
            </a:pPr>
            <a:r>
              <a:rPr lang="ar-SA" sz="2800" dirty="0">
                <a:solidFill>
                  <a:schemeClr val="tx1"/>
                </a:solidFill>
              </a:rPr>
              <a:t>الشروط الجزائية لمخالفة أحكام العقد.</a:t>
            </a:r>
            <a:endParaRPr lang="en-US" sz="2800" dirty="0">
              <a:solidFill>
                <a:schemeClr val="tx1"/>
              </a:solidFill>
            </a:endParaRPr>
          </a:p>
          <a:p>
            <a:pPr marL="457200" lvl="0" indent="-457200" algn="r" rtl="1">
              <a:buFont typeface="+mj-lt"/>
              <a:buAutoNum type="arabicPeriod" startAt="3"/>
            </a:pPr>
            <a:r>
              <a:rPr lang="ar-SA" sz="2800" dirty="0">
                <a:solidFill>
                  <a:schemeClr val="tx1"/>
                </a:solidFill>
              </a:rPr>
              <a:t>توقيع العقد.</a:t>
            </a:r>
            <a:endParaRPr lang="en-US" sz="2800" dirty="0">
              <a:solidFill>
                <a:schemeClr val="tx1"/>
              </a:solidFill>
            </a:endParaRPr>
          </a:p>
          <a:p>
            <a:pPr marL="342900" lvl="0" indent="-342900" algn="r" rtl="1">
              <a:buFont typeface="+mj-lt"/>
              <a:buAutoNum type="arabicPeriod"/>
            </a:pPr>
            <a:endParaRPr lang="en-US" sz="2400" dirty="0">
              <a:solidFill>
                <a:schemeClr val="tx1"/>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740024239"/>
              </p:ext>
            </p:extLst>
          </p:nvPr>
        </p:nvGraphicFramePr>
        <p:xfrm>
          <a:off x="10859183" y="291912"/>
          <a:ext cx="1137833" cy="582147"/>
        </p:xfrm>
        <a:graphic>
          <a:graphicData uri="http://schemas.openxmlformats.org/presentationml/2006/ole">
            <mc:AlternateContent xmlns:mc="http://schemas.openxmlformats.org/markup-compatibility/2006">
              <mc:Choice xmlns:v="urn:schemas-microsoft-com:vml" Requires="v">
                <p:oleObj spid="_x0000_s20527" r:id="rId3" imgW="3466800" imgH="2219040" progId="">
                  <p:embed/>
                </p:oleObj>
              </mc:Choice>
              <mc:Fallback>
                <p:oleObj r:id="rId3" imgW="3466800" imgH="221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9183" y="291912"/>
                        <a:ext cx="1137833" cy="582147"/>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338188" y="280850"/>
            <a:ext cx="1884348" cy="604269"/>
          </a:xfrm>
        </p:spPr>
        <p:txBody>
          <a:bodyPr/>
          <a:lstStyle/>
          <a:p>
            <a:pPr algn="l" rtl="1"/>
            <a:fld id="{E97799C9-84D9-46D2-A11E-BCF8A720529D}" type="slidenum">
              <a:rPr lang="en-US" smtClean="0"/>
              <a:pPr algn="l" rtl="1"/>
              <a:t>10</a:t>
            </a:fld>
            <a:endParaRPr lang="en-US" dirty="0"/>
          </a:p>
        </p:txBody>
      </p:sp>
    </p:spTree>
    <p:extLst>
      <p:ext uri="{BB962C8B-B14F-4D97-AF65-F5344CB8AC3E}">
        <p14:creationId xmlns:p14="http://schemas.microsoft.com/office/powerpoint/2010/main" val="3422575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612" y="1120690"/>
            <a:ext cx="10882436" cy="890640"/>
          </a:xfrm>
        </p:spPr>
        <p:txBody>
          <a:bodyPr>
            <a:noAutofit/>
          </a:bodyPr>
          <a:lstStyle/>
          <a:p>
            <a:pPr algn="r" rtl="1">
              <a:lnSpc>
                <a:spcPct val="150000"/>
              </a:lnSpc>
            </a:pPr>
            <a:r>
              <a:rPr lang="ar-SA" sz="4000" b="1" dirty="0">
                <a:solidFill>
                  <a:srgbClr val="C00000"/>
                </a:solidFill>
              </a:rPr>
              <a:t>التزامات الطرف الأول : الشركة الموردة للطاقة الكهربائية:</a:t>
            </a:r>
            <a:r>
              <a:rPr lang="en-US" sz="4000" dirty="0">
                <a:solidFill>
                  <a:srgbClr val="C00000"/>
                </a:solidFill>
              </a:rPr>
              <a:t/>
            </a:r>
            <a:br>
              <a:rPr lang="en-US" sz="4000" dirty="0">
                <a:solidFill>
                  <a:srgbClr val="C00000"/>
                </a:solidFill>
              </a:rPr>
            </a:br>
            <a:endParaRPr lang="en-US" sz="4000" dirty="0">
              <a:solidFill>
                <a:srgbClr val="C00000"/>
              </a:solidFill>
            </a:endParaRPr>
          </a:p>
        </p:txBody>
      </p:sp>
      <p:pic>
        <p:nvPicPr>
          <p:cNvPr id="7" name="Content Placeholder 6"/>
          <p:cNvPicPr>
            <a:picLocks noGrp="1" noChangeAspect="1"/>
          </p:cNvPicPr>
          <p:nvPr>
            <p:ph idx="1"/>
          </p:nvPr>
        </p:nvPicPr>
        <p:blipFill>
          <a:blip r:embed="rId3"/>
          <a:stretch>
            <a:fillRect/>
          </a:stretch>
        </p:blipFill>
        <p:spPr>
          <a:xfrm>
            <a:off x="-66303" y="2442809"/>
            <a:ext cx="11809352" cy="4226932"/>
          </a:xfrm>
          <a:prstGeom prst="rect">
            <a:avLst/>
          </a:prstGeom>
        </p:spPr>
      </p:pic>
      <p:graphicFrame>
        <p:nvGraphicFramePr>
          <p:cNvPr id="4" name="Object 3"/>
          <p:cNvGraphicFramePr>
            <a:graphicFrameLocks noChangeAspect="1"/>
          </p:cNvGraphicFramePr>
          <p:nvPr>
            <p:extLst>
              <p:ext uri="{D42A27DB-BD31-4B8C-83A1-F6EECF244321}">
                <p14:modId xmlns:p14="http://schemas.microsoft.com/office/powerpoint/2010/main" val="342936499"/>
              </p:ext>
            </p:extLst>
          </p:nvPr>
        </p:nvGraphicFramePr>
        <p:xfrm>
          <a:off x="10678736" y="197783"/>
          <a:ext cx="1345175" cy="688229"/>
        </p:xfrm>
        <a:graphic>
          <a:graphicData uri="http://schemas.openxmlformats.org/presentationml/2006/ole">
            <mc:AlternateContent xmlns:mc="http://schemas.openxmlformats.org/markup-compatibility/2006">
              <mc:Choice xmlns:v="urn:schemas-microsoft-com:vml" Requires="v">
                <p:oleObj spid="_x0000_s9315" r:id="rId4" imgW="3466800" imgH="2219040" progId="">
                  <p:embed/>
                </p:oleObj>
              </mc:Choice>
              <mc:Fallback>
                <p:oleObj r:id="rId4" imgW="3466800" imgH="2219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78736" y="197783"/>
                        <a:ext cx="1345175" cy="688229"/>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203716" y="239762"/>
            <a:ext cx="1884348" cy="604269"/>
          </a:xfrm>
        </p:spPr>
        <p:txBody>
          <a:bodyPr/>
          <a:lstStyle/>
          <a:p>
            <a:pPr algn="l" rtl="1"/>
            <a:fld id="{E97799C9-84D9-46D2-A11E-BCF8A720529D}" type="slidenum">
              <a:rPr lang="en-US" smtClean="0"/>
              <a:pPr algn="l" rtl="1"/>
              <a:t>11</a:t>
            </a:fld>
            <a:endParaRPr lang="en-US" dirty="0"/>
          </a:p>
        </p:txBody>
      </p:sp>
    </p:spTree>
    <p:extLst>
      <p:ext uri="{BB962C8B-B14F-4D97-AF65-F5344CB8AC3E}">
        <p14:creationId xmlns:p14="http://schemas.microsoft.com/office/powerpoint/2010/main" val="3620417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5787" y="1143497"/>
            <a:ext cx="7064185" cy="973344"/>
          </a:xfrm>
        </p:spPr>
        <p:txBody>
          <a:bodyPr>
            <a:noAutofit/>
          </a:bodyPr>
          <a:lstStyle/>
          <a:p>
            <a:pPr algn="r">
              <a:lnSpc>
                <a:spcPct val="150000"/>
              </a:lnSpc>
            </a:pPr>
            <a:r>
              <a:rPr lang="ar-SA" sz="4000" b="1" dirty="0" smtClean="0">
                <a:solidFill>
                  <a:srgbClr val="C00000"/>
                </a:solidFill>
              </a:rPr>
              <a:t>التزامـــات الطــرف الثانــي </a:t>
            </a:r>
            <a:r>
              <a:rPr lang="ar-SA" sz="4000" b="1" dirty="0">
                <a:solidFill>
                  <a:srgbClr val="C00000"/>
                </a:solidFill>
              </a:rPr>
              <a:t>: </a:t>
            </a:r>
            <a:r>
              <a:rPr lang="ar-SA" sz="4000" b="1" dirty="0" smtClean="0">
                <a:solidFill>
                  <a:srgbClr val="C00000"/>
                </a:solidFill>
              </a:rPr>
              <a:t>المشتــــرك</a:t>
            </a:r>
            <a:r>
              <a:rPr lang="ar-SA" sz="4000" b="1" dirty="0">
                <a:solidFill>
                  <a:srgbClr val="C00000"/>
                </a:solidFill>
              </a:rPr>
              <a:t>:</a:t>
            </a:r>
            <a:endParaRPr lang="en-US" sz="4000" dirty="0">
              <a:solidFill>
                <a:srgbClr val="C00000"/>
              </a:solidFill>
            </a:endParaRPr>
          </a:p>
        </p:txBody>
      </p:sp>
      <p:sp>
        <p:nvSpPr>
          <p:cNvPr id="3" name="Content Placeholder 2"/>
          <p:cNvSpPr>
            <a:spLocks noGrp="1"/>
          </p:cNvSpPr>
          <p:nvPr>
            <p:ph idx="1"/>
          </p:nvPr>
        </p:nvSpPr>
        <p:spPr>
          <a:xfrm>
            <a:off x="322729" y="2372832"/>
            <a:ext cx="11367243" cy="4485167"/>
          </a:xfrm>
        </p:spPr>
        <p:txBody>
          <a:bodyPr>
            <a:normAutofit fontScale="92500" lnSpcReduction="10000"/>
          </a:bodyPr>
          <a:lstStyle/>
          <a:p>
            <a:pPr marL="0" indent="0" algn="r" defTabSz="268288" rtl="1">
              <a:buNone/>
            </a:pPr>
            <a:r>
              <a:rPr lang="ar-EG" dirty="0"/>
              <a:t>1</a:t>
            </a:r>
            <a:r>
              <a:rPr lang="ar-EG" dirty="0" smtClean="0"/>
              <a:t>.</a:t>
            </a:r>
            <a:r>
              <a:rPr lang="ar-SA" dirty="0" smtClean="0"/>
              <a:t>   </a:t>
            </a:r>
            <a:r>
              <a:rPr lang="ar-EG" dirty="0"/>
              <a:t>	</a:t>
            </a:r>
            <a:r>
              <a:rPr lang="ar-EG" sz="2600" dirty="0">
                <a:solidFill>
                  <a:schemeClr val="tx1"/>
                </a:solidFill>
              </a:rPr>
              <a:t>توفير حجرة المحولات اللازمة لتغذيته بالكهرباء في حالة طلبها طبقاً للرسومات المعتمدة.</a:t>
            </a:r>
          </a:p>
          <a:p>
            <a:pPr marL="457200" indent="-457200" algn="r" defTabSz="268288" rtl="1">
              <a:buAutoNum type="arabicPeriod" startAt="2"/>
            </a:pPr>
            <a:r>
              <a:rPr lang="ar-EG" sz="2600" dirty="0" smtClean="0">
                <a:solidFill>
                  <a:schemeClr val="tx1"/>
                </a:solidFill>
              </a:rPr>
              <a:t>عمل </a:t>
            </a:r>
            <a:r>
              <a:rPr lang="ar-EG" sz="2600" dirty="0">
                <a:solidFill>
                  <a:schemeClr val="tx1"/>
                </a:solidFill>
              </a:rPr>
              <a:t>التركيبات اللازمة للحد من أي أضرار كهربائية (الهزات الكهربائية والتوافقيات) التي تعكسها أحماله </a:t>
            </a:r>
            <a:endParaRPr lang="ar-SA" sz="2600" dirty="0" smtClean="0">
              <a:solidFill>
                <a:schemeClr val="tx1"/>
              </a:solidFill>
            </a:endParaRPr>
          </a:p>
          <a:p>
            <a:pPr marL="0" indent="0" algn="r" defTabSz="268288" rtl="1">
              <a:buNone/>
            </a:pPr>
            <a:r>
              <a:rPr lang="ar-SA" sz="2600" dirty="0">
                <a:solidFill>
                  <a:schemeClr val="tx1"/>
                </a:solidFill>
              </a:rPr>
              <a:t> </a:t>
            </a:r>
            <a:r>
              <a:rPr lang="ar-SA" sz="2600" dirty="0" smtClean="0">
                <a:solidFill>
                  <a:schemeClr val="tx1"/>
                </a:solidFill>
              </a:rPr>
              <a:t>    </a:t>
            </a:r>
            <a:r>
              <a:rPr lang="ar-EG" sz="2600" dirty="0" smtClean="0">
                <a:solidFill>
                  <a:schemeClr val="tx1"/>
                </a:solidFill>
              </a:rPr>
              <a:t>على </a:t>
            </a:r>
            <a:r>
              <a:rPr lang="ar-EG" sz="2600" dirty="0">
                <a:solidFill>
                  <a:schemeClr val="tx1"/>
                </a:solidFill>
              </a:rPr>
              <a:t>الشبكة المغذية له أو على المشتركين الآخرين.</a:t>
            </a:r>
          </a:p>
          <a:p>
            <a:pPr marL="0" indent="0" algn="r" defTabSz="268288" rtl="1">
              <a:buNone/>
            </a:pPr>
            <a:r>
              <a:rPr lang="ar-EG" sz="2600" dirty="0">
                <a:solidFill>
                  <a:schemeClr val="tx1"/>
                </a:solidFill>
              </a:rPr>
              <a:t>3</a:t>
            </a:r>
            <a:r>
              <a:rPr lang="ar-EG" sz="2600" dirty="0" smtClean="0">
                <a:solidFill>
                  <a:schemeClr val="tx1"/>
                </a:solidFill>
              </a:rPr>
              <a:t>.</a:t>
            </a:r>
            <a:r>
              <a:rPr lang="ar-SA" sz="2600" dirty="0" smtClean="0">
                <a:solidFill>
                  <a:schemeClr val="tx1"/>
                </a:solidFill>
              </a:rPr>
              <a:t>  </a:t>
            </a:r>
            <a:r>
              <a:rPr lang="ar-EG" sz="2600" dirty="0">
                <a:solidFill>
                  <a:schemeClr val="tx1"/>
                </a:solidFill>
              </a:rPr>
              <a:t>	سداد تكاليف تركيب العدادات وأجهزة القياس.</a:t>
            </a:r>
          </a:p>
          <a:p>
            <a:pPr marL="457200" indent="-457200" algn="r" defTabSz="268288" rtl="1">
              <a:buAutoNum type="arabicPeriod" startAt="4"/>
            </a:pPr>
            <a:r>
              <a:rPr lang="ar-EG" sz="2600" dirty="0" smtClean="0">
                <a:solidFill>
                  <a:schemeClr val="tx1"/>
                </a:solidFill>
              </a:rPr>
              <a:t>المحافظة </a:t>
            </a:r>
            <a:r>
              <a:rPr lang="ar-EG" sz="2600" dirty="0">
                <a:solidFill>
                  <a:schemeClr val="tx1"/>
                </a:solidFill>
              </a:rPr>
              <a:t>على </a:t>
            </a:r>
            <a:r>
              <a:rPr lang="ar-EG" sz="2600" dirty="0" smtClean="0">
                <a:solidFill>
                  <a:schemeClr val="tx1"/>
                </a:solidFill>
              </a:rPr>
              <a:t>م</a:t>
            </a:r>
            <a:r>
              <a:rPr lang="ar-SA" sz="2600" dirty="0" smtClean="0">
                <a:solidFill>
                  <a:schemeClr val="tx1"/>
                </a:solidFill>
              </a:rPr>
              <a:t>ع</a:t>
            </a:r>
            <a:r>
              <a:rPr lang="ar-EG" sz="2600" dirty="0" smtClean="0">
                <a:solidFill>
                  <a:schemeClr val="tx1"/>
                </a:solidFill>
              </a:rPr>
              <a:t>ا</a:t>
            </a:r>
            <a:r>
              <a:rPr lang="ar-SA" sz="2600" dirty="0" smtClean="0">
                <a:solidFill>
                  <a:schemeClr val="tx1"/>
                </a:solidFill>
              </a:rPr>
              <a:t>م</a:t>
            </a:r>
            <a:r>
              <a:rPr lang="ar-EG" sz="2600" dirty="0" smtClean="0">
                <a:solidFill>
                  <a:schemeClr val="tx1"/>
                </a:solidFill>
              </a:rPr>
              <a:t>ل </a:t>
            </a:r>
            <a:r>
              <a:rPr lang="ar-EG" sz="2600" dirty="0">
                <a:solidFill>
                  <a:schemeClr val="tx1"/>
                </a:solidFill>
              </a:rPr>
              <a:t>القدرة بحيث لا يقل عن 0.92 وفى حالة انخفاضه عن 0.72 يلتزم بتركيب أجهزة </a:t>
            </a:r>
            <a:endParaRPr lang="ar-SA" sz="2600" dirty="0" smtClean="0">
              <a:solidFill>
                <a:schemeClr val="tx1"/>
              </a:solidFill>
            </a:endParaRPr>
          </a:p>
          <a:p>
            <a:pPr marL="0" indent="0" algn="r" defTabSz="268288" rtl="1">
              <a:buNone/>
            </a:pPr>
            <a:r>
              <a:rPr lang="ar-SA" sz="2600" dirty="0">
                <a:solidFill>
                  <a:schemeClr val="tx1"/>
                </a:solidFill>
              </a:rPr>
              <a:t> </a:t>
            </a:r>
            <a:r>
              <a:rPr lang="ar-SA" sz="2600" dirty="0" smtClean="0">
                <a:solidFill>
                  <a:schemeClr val="tx1"/>
                </a:solidFill>
              </a:rPr>
              <a:t>     </a:t>
            </a:r>
            <a:r>
              <a:rPr lang="ar-EG" sz="2600" dirty="0" smtClean="0">
                <a:solidFill>
                  <a:schemeClr val="tx1"/>
                </a:solidFill>
              </a:rPr>
              <a:t>تحسين </a:t>
            </a:r>
            <a:r>
              <a:rPr lang="ar-EG" sz="2600" dirty="0">
                <a:solidFill>
                  <a:schemeClr val="tx1"/>
                </a:solidFill>
              </a:rPr>
              <a:t>معامل القدرة.</a:t>
            </a:r>
          </a:p>
          <a:p>
            <a:pPr marL="0" indent="0" algn="r" defTabSz="268288" rtl="1">
              <a:buNone/>
            </a:pPr>
            <a:r>
              <a:rPr lang="ar-EG" sz="2600" dirty="0">
                <a:solidFill>
                  <a:schemeClr val="tx1"/>
                </a:solidFill>
              </a:rPr>
              <a:t>5.	</a:t>
            </a:r>
            <a:r>
              <a:rPr lang="ar-SA" sz="2600" dirty="0" smtClean="0">
                <a:solidFill>
                  <a:schemeClr val="tx1"/>
                </a:solidFill>
              </a:rPr>
              <a:t>  </a:t>
            </a:r>
            <a:r>
              <a:rPr lang="ar-EG" sz="2600" dirty="0" smtClean="0">
                <a:solidFill>
                  <a:schemeClr val="tx1"/>
                </a:solidFill>
              </a:rPr>
              <a:t>سداد </a:t>
            </a:r>
            <a:r>
              <a:rPr lang="ar-EG" sz="2600" dirty="0">
                <a:solidFill>
                  <a:schemeClr val="tx1"/>
                </a:solidFill>
              </a:rPr>
              <a:t>قيمة الفاتورة الشهرية في المواعيد المحددة في العقد.</a:t>
            </a:r>
          </a:p>
          <a:p>
            <a:pPr marL="0" indent="0" algn="r" defTabSz="268288" rtl="1">
              <a:buNone/>
            </a:pPr>
            <a:r>
              <a:rPr lang="ar-EG" sz="2600" dirty="0">
                <a:solidFill>
                  <a:schemeClr val="tx1"/>
                </a:solidFill>
              </a:rPr>
              <a:t>6</a:t>
            </a:r>
            <a:r>
              <a:rPr lang="ar-EG" sz="2600" dirty="0" smtClean="0">
                <a:solidFill>
                  <a:schemeClr val="tx1"/>
                </a:solidFill>
              </a:rPr>
              <a:t>.</a:t>
            </a:r>
            <a:r>
              <a:rPr lang="ar-SA" sz="2600" dirty="0" smtClean="0">
                <a:solidFill>
                  <a:schemeClr val="tx1"/>
                </a:solidFill>
              </a:rPr>
              <a:t> </a:t>
            </a:r>
            <a:r>
              <a:rPr lang="ar-EG" sz="2600" dirty="0" smtClean="0">
                <a:solidFill>
                  <a:schemeClr val="tx1"/>
                </a:solidFill>
              </a:rPr>
              <a:t>إتاحة </a:t>
            </a:r>
            <a:r>
              <a:rPr lang="ar-EG" sz="2600" dirty="0">
                <a:solidFill>
                  <a:schemeClr val="tx1"/>
                </a:solidFill>
              </a:rPr>
              <a:t>خطوط التغذية للشركة لإمداد الغير منها بالكهرباء.</a:t>
            </a:r>
          </a:p>
          <a:p>
            <a:pPr marL="0" indent="0" algn="r" defTabSz="268288" rtl="1">
              <a:buNone/>
            </a:pPr>
            <a:r>
              <a:rPr lang="ar-EG" sz="2600" dirty="0">
                <a:solidFill>
                  <a:schemeClr val="tx1"/>
                </a:solidFill>
              </a:rPr>
              <a:t>7.	</a:t>
            </a:r>
            <a:r>
              <a:rPr lang="ar-SA" sz="2600" dirty="0" smtClean="0">
                <a:solidFill>
                  <a:schemeClr val="tx1"/>
                </a:solidFill>
              </a:rPr>
              <a:t>  </a:t>
            </a:r>
            <a:r>
              <a:rPr lang="ar-EG" sz="2600" dirty="0" smtClean="0">
                <a:solidFill>
                  <a:schemeClr val="tx1"/>
                </a:solidFill>
              </a:rPr>
              <a:t>عدم </a:t>
            </a:r>
            <a:r>
              <a:rPr lang="ar-EG" sz="2600" dirty="0">
                <a:solidFill>
                  <a:schemeClr val="tx1"/>
                </a:solidFill>
              </a:rPr>
              <a:t>إمداد الغير بالتيار الكهربائي المورد له والمسجل على عداداته بغير ترخيص من الجهاز.</a:t>
            </a:r>
          </a:p>
          <a:p>
            <a:pPr algn="r" rtl="1"/>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995237029"/>
              </p:ext>
            </p:extLst>
          </p:nvPr>
        </p:nvGraphicFramePr>
        <p:xfrm>
          <a:off x="10829362" y="251571"/>
          <a:ext cx="1242964" cy="635935"/>
        </p:xfrm>
        <a:graphic>
          <a:graphicData uri="http://schemas.openxmlformats.org/presentationml/2006/ole">
            <mc:AlternateContent xmlns:mc="http://schemas.openxmlformats.org/markup-compatibility/2006">
              <mc:Choice xmlns:v="urn:schemas-microsoft-com:vml" Requires="v">
                <p:oleObj spid="_x0000_s10339" r:id="rId3" imgW="3466800" imgH="2219040" progId="">
                  <p:embed/>
                </p:oleObj>
              </mc:Choice>
              <mc:Fallback>
                <p:oleObj r:id="rId3" imgW="3466800" imgH="221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29362" y="251571"/>
                        <a:ext cx="1242964" cy="635935"/>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217163" y="251571"/>
            <a:ext cx="1884348" cy="604269"/>
          </a:xfrm>
        </p:spPr>
        <p:txBody>
          <a:bodyPr/>
          <a:lstStyle/>
          <a:p>
            <a:pPr algn="l" rtl="1"/>
            <a:fld id="{E97799C9-84D9-46D2-A11E-BCF8A720529D}" type="slidenum">
              <a:rPr lang="en-US" smtClean="0"/>
              <a:pPr algn="l" rtl="1"/>
              <a:t>12</a:t>
            </a:fld>
            <a:endParaRPr lang="en-US" dirty="0"/>
          </a:p>
        </p:txBody>
      </p:sp>
    </p:spTree>
    <p:extLst>
      <p:ext uri="{BB962C8B-B14F-4D97-AF65-F5344CB8AC3E}">
        <p14:creationId xmlns:p14="http://schemas.microsoft.com/office/powerpoint/2010/main" val="625207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566" y="1042161"/>
            <a:ext cx="9601196" cy="1303867"/>
          </a:xfrm>
        </p:spPr>
        <p:txBody>
          <a:bodyPr>
            <a:noAutofit/>
          </a:bodyPr>
          <a:lstStyle/>
          <a:p>
            <a:pPr algn="r" rtl="1">
              <a:lnSpc>
                <a:spcPct val="150000"/>
              </a:lnSpc>
            </a:pPr>
            <a:r>
              <a:rPr lang="ar-SA" b="1" dirty="0">
                <a:solidFill>
                  <a:srgbClr val="C00000"/>
                </a:solidFill>
              </a:rPr>
              <a:t>العلاقة التبادلية بين مقدم ومستخدم الكهرباء: </a:t>
            </a:r>
            <a:endParaRPr lang="en-US" dirty="0">
              <a:solidFill>
                <a:srgbClr val="C00000"/>
              </a:solidFill>
            </a:endParaRPr>
          </a:p>
        </p:txBody>
      </p:sp>
      <p:sp>
        <p:nvSpPr>
          <p:cNvPr id="3" name="Content Placeholder 2"/>
          <p:cNvSpPr>
            <a:spLocks noGrp="1"/>
          </p:cNvSpPr>
          <p:nvPr>
            <p:ph idx="1"/>
          </p:nvPr>
        </p:nvSpPr>
        <p:spPr>
          <a:xfrm>
            <a:off x="927846" y="2556932"/>
            <a:ext cx="10815915" cy="3870762"/>
          </a:xfrm>
        </p:spPr>
        <p:txBody>
          <a:bodyPr>
            <a:normAutofit/>
          </a:bodyPr>
          <a:lstStyle/>
          <a:p>
            <a:pPr lvl="0" algn="r" rtl="1"/>
            <a:r>
              <a:rPr lang="ar-SA" sz="3200" dirty="0">
                <a:solidFill>
                  <a:schemeClr val="tx1"/>
                </a:solidFill>
              </a:rPr>
              <a:t>التبادلية: هي قابلية الأخذ والعطاء بين طرفين من خلال علاقات ذات منفعة متبادلة بين طرفين قد تكون هذه المنفعة مادية ملموسة أو معنوية مثل الأفكار والمشاعر والأحاسيس.</a:t>
            </a:r>
            <a:endParaRPr lang="en-US" sz="3200" dirty="0">
              <a:solidFill>
                <a:schemeClr val="tx1"/>
              </a:solidFill>
            </a:endParaRPr>
          </a:p>
          <a:p>
            <a:pPr lvl="0" algn="r" rtl="1"/>
            <a:r>
              <a:rPr lang="ar-SA" sz="3200" dirty="0">
                <a:solidFill>
                  <a:schemeClr val="tx1"/>
                </a:solidFill>
              </a:rPr>
              <a:t>يعتبر عقد توريد الكهرباء عقد تبادلي في التزامات الطرفين، أن كل طرف ملتزم تجاه الطرف الآخر على وجه التبادل بما تم الاتفاق عليه سواء من الناحية الفنية أو من الناحية المالية.</a:t>
            </a:r>
            <a:endParaRPr lang="en-US" sz="3200" dirty="0">
              <a:solidFill>
                <a:schemeClr val="tx1"/>
              </a:solidFill>
            </a:endParaRPr>
          </a:p>
          <a:p>
            <a:pPr algn="r" rtl="1"/>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202393450"/>
              </p:ext>
            </p:extLst>
          </p:nvPr>
        </p:nvGraphicFramePr>
        <p:xfrm>
          <a:off x="10896597" y="316345"/>
          <a:ext cx="1006419" cy="514912"/>
        </p:xfrm>
        <a:graphic>
          <a:graphicData uri="http://schemas.openxmlformats.org/presentationml/2006/ole">
            <mc:AlternateContent xmlns:mc="http://schemas.openxmlformats.org/markup-compatibility/2006">
              <mc:Choice xmlns:v="urn:schemas-microsoft-com:vml" Requires="v">
                <p:oleObj spid="_x0000_s11363" r:id="rId3" imgW="3466800" imgH="2219040" progId="">
                  <p:embed/>
                </p:oleObj>
              </mc:Choice>
              <mc:Fallback>
                <p:oleObj r:id="rId3" imgW="3466800" imgH="221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597" y="316345"/>
                        <a:ext cx="1006419" cy="514912"/>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258218" y="346326"/>
            <a:ext cx="1884348" cy="604269"/>
          </a:xfrm>
        </p:spPr>
        <p:txBody>
          <a:bodyPr/>
          <a:lstStyle/>
          <a:p>
            <a:pPr algn="l" rtl="1"/>
            <a:fld id="{E97799C9-84D9-46D2-A11E-BCF8A720529D}" type="slidenum">
              <a:rPr lang="en-US" smtClean="0"/>
              <a:pPr algn="l" rtl="1"/>
              <a:t>13</a:t>
            </a:fld>
            <a:endParaRPr lang="en-US" dirty="0"/>
          </a:p>
        </p:txBody>
      </p:sp>
    </p:spTree>
    <p:extLst>
      <p:ext uri="{BB962C8B-B14F-4D97-AF65-F5344CB8AC3E}">
        <p14:creationId xmlns:p14="http://schemas.microsoft.com/office/powerpoint/2010/main" val="3470138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9679" y="491550"/>
            <a:ext cx="9601196" cy="1673426"/>
          </a:xfrm>
        </p:spPr>
        <p:txBody>
          <a:bodyPr>
            <a:noAutofit/>
          </a:bodyPr>
          <a:lstStyle/>
          <a:p>
            <a:pPr marL="538163" indent="-538163" algn="r" rtl="1">
              <a:lnSpc>
                <a:spcPct val="150000"/>
              </a:lnSpc>
            </a:pPr>
            <a:r>
              <a:rPr lang="ar-SA" sz="3600" b="1" dirty="0">
                <a:solidFill>
                  <a:srgbClr val="C00000"/>
                </a:solidFill>
              </a:rPr>
              <a:t>أولاً: من الناحية الفنية:</a:t>
            </a:r>
            <a:br>
              <a:rPr lang="ar-SA" sz="3600" b="1" dirty="0">
                <a:solidFill>
                  <a:srgbClr val="C00000"/>
                </a:solidFill>
              </a:rPr>
            </a:br>
            <a:r>
              <a:rPr lang="ar-SA" sz="3600" b="1" dirty="0">
                <a:solidFill>
                  <a:srgbClr val="C00000"/>
                </a:solidFill>
              </a:rPr>
              <a:t>‌أ.	التزامات شركة الكهرباء من الناحية الفنية:</a:t>
            </a:r>
          </a:p>
        </p:txBody>
      </p:sp>
      <p:sp>
        <p:nvSpPr>
          <p:cNvPr id="3" name="Content Placeholder 2"/>
          <p:cNvSpPr>
            <a:spLocks noGrp="1"/>
          </p:cNvSpPr>
          <p:nvPr>
            <p:ph idx="1"/>
          </p:nvPr>
        </p:nvSpPr>
        <p:spPr>
          <a:xfrm>
            <a:off x="0" y="2465701"/>
            <a:ext cx="12084424" cy="4553664"/>
          </a:xfrm>
        </p:spPr>
        <p:txBody>
          <a:bodyPr>
            <a:noAutofit/>
          </a:bodyPr>
          <a:lstStyle/>
          <a:p>
            <a:pPr marL="457200" lvl="0" indent="-457200" algn="r" rtl="1">
              <a:buFont typeface="+mj-lt"/>
              <a:buAutoNum type="arabicPeriod"/>
            </a:pPr>
            <a:r>
              <a:rPr lang="ar-SA" sz="2800" dirty="0" smtClean="0">
                <a:solidFill>
                  <a:schemeClr val="tx1"/>
                </a:solidFill>
              </a:rPr>
              <a:t>توريد </a:t>
            </a:r>
            <a:r>
              <a:rPr lang="ar-SA" sz="2800" dirty="0">
                <a:solidFill>
                  <a:schemeClr val="tx1"/>
                </a:solidFill>
              </a:rPr>
              <a:t>تيار كهربائي طبقاً لمعايير جودة التغذية العالمية:</a:t>
            </a:r>
            <a:endParaRPr lang="en-US" sz="2800" dirty="0" smtClean="0">
              <a:solidFill>
                <a:schemeClr val="tx1"/>
              </a:solidFill>
            </a:endParaRPr>
          </a:p>
          <a:p>
            <a:pPr marL="1169988" lvl="0" indent="-319088" algn="r" rtl="1">
              <a:lnSpc>
                <a:spcPct val="100000"/>
              </a:lnSpc>
              <a:buFont typeface="Wingdings" panose="05000000000000000000" pitchFamily="2" charset="2"/>
              <a:buChar char="§"/>
            </a:pPr>
            <a:r>
              <a:rPr lang="ar-SA" sz="2800" dirty="0" smtClean="0">
                <a:solidFill>
                  <a:schemeClr val="tx1"/>
                </a:solidFill>
              </a:rPr>
              <a:t>جهد تغذية مستقر الحيود به في حدود النسب المتعارف عليها.</a:t>
            </a:r>
            <a:endParaRPr lang="en-US" sz="2800" dirty="0" smtClean="0">
              <a:solidFill>
                <a:schemeClr val="tx1"/>
              </a:solidFill>
            </a:endParaRPr>
          </a:p>
          <a:p>
            <a:pPr marL="1169988" lvl="0" indent="-319088" algn="r" rtl="1">
              <a:lnSpc>
                <a:spcPct val="100000"/>
              </a:lnSpc>
              <a:buFont typeface="Wingdings" panose="05000000000000000000" pitchFamily="2" charset="2"/>
              <a:buChar char="§"/>
            </a:pPr>
            <a:r>
              <a:rPr lang="ar-SA" sz="2800" dirty="0" smtClean="0">
                <a:solidFill>
                  <a:schemeClr val="tx1"/>
                </a:solidFill>
              </a:rPr>
              <a:t>تيار </a:t>
            </a:r>
            <a:r>
              <a:rPr lang="ar-SA" sz="2800" dirty="0">
                <a:solidFill>
                  <a:schemeClr val="tx1"/>
                </a:solidFill>
              </a:rPr>
              <a:t>كهربائي مستمر بدون انقطاعات.</a:t>
            </a:r>
            <a:endParaRPr lang="en-US" sz="2800" dirty="0">
              <a:solidFill>
                <a:schemeClr val="tx1"/>
              </a:solidFill>
            </a:endParaRPr>
          </a:p>
          <a:p>
            <a:pPr marL="1169988" lvl="0" indent="-319088" algn="r" rtl="1">
              <a:lnSpc>
                <a:spcPct val="100000"/>
              </a:lnSpc>
              <a:buFont typeface="Wingdings" panose="05000000000000000000" pitchFamily="2" charset="2"/>
              <a:buChar char="§"/>
            </a:pPr>
            <a:r>
              <a:rPr lang="ar-SA" sz="2800" dirty="0">
                <a:solidFill>
                  <a:schemeClr val="tx1"/>
                </a:solidFill>
              </a:rPr>
              <a:t>التردد في الحدود المتعارف عليها عالمياً 50 هرتز</a:t>
            </a:r>
            <a:r>
              <a:rPr lang="ar-SA" sz="2800" dirty="0" smtClean="0">
                <a:solidFill>
                  <a:schemeClr val="tx1"/>
                </a:solidFill>
              </a:rPr>
              <a:t>.</a:t>
            </a:r>
            <a:endParaRPr lang="en-US" sz="2800" dirty="0">
              <a:solidFill>
                <a:schemeClr val="tx1"/>
              </a:solidFill>
            </a:endParaRPr>
          </a:p>
          <a:p>
            <a:pPr marL="457200" lvl="0" indent="-457200" algn="r" rtl="1">
              <a:buFont typeface="+mj-lt"/>
              <a:buAutoNum type="arabicPeriod" startAt="2"/>
            </a:pPr>
            <a:r>
              <a:rPr lang="ar-SA" sz="2800" dirty="0">
                <a:solidFill>
                  <a:schemeClr val="tx1"/>
                </a:solidFill>
              </a:rPr>
              <a:t>إدارة وتشغيل وصيانة شبكة توزيع الكهرباء بما يفي بالقدرات المطلوبة للمستهلك في التوقيت المطلوب</a:t>
            </a:r>
            <a:r>
              <a:rPr lang="ar-SA" sz="2800" dirty="0" smtClean="0">
                <a:solidFill>
                  <a:schemeClr val="tx1"/>
                </a:solidFill>
              </a:rPr>
              <a:t>.</a:t>
            </a:r>
          </a:p>
          <a:p>
            <a:pPr marL="457200" lvl="0" indent="-457200" algn="r" rtl="1">
              <a:buFont typeface="+mj-lt"/>
              <a:buAutoNum type="arabicPeriod" startAt="3"/>
            </a:pPr>
            <a:r>
              <a:rPr lang="ar-SA" sz="2800" dirty="0">
                <a:solidFill>
                  <a:schemeClr val="tx1"/>
                </a:solidFill>
              </a:rPr>
              <a:t>وضع خطط إحلال وتجديد وتدعيم الشبكة للوفاء بالقدرات المطلوبة مستقبلاً للمشترك.</a:t>
            </a:r>
            <a:endParaRPr lang="en-US" sz="2800" dirty="0">
              <a:solidFill>
                <a:schemeClr val="tx1"/>
              </a:solidFill>
            </a:endParaRPr>
          </a:p>
          <a:p>
            <a:pPr marL="457200" lvl="0" indent="-457200" algn="r" rtl="1">
              <a:buFont typeface="+mj-lt"/>
              <a:buAutoNum type="arabicPeriod" startAt="3"/>
            </a:pPr>
            <a:r>
              <a:rPr lang="ar-SA" sz="2800" dirty="0">
                <a:solidFill>
                  <a:schemeClr val="tx1"/>
                </a:solidFill>
              </a:rPr>
              <a:t>وضع خطط الطوارئ لمواجهة الأحداث الطارئة.</a:t>
            </a:r>
            <a:endParaRPr lang="en-US" sz="2800" dirty="0">
              <a:solidFill>
                <a:schemeClr val="tx1"/>
              </a:solidFill>
            </a:endParaRPr>
          </a:p>
          <a:p>
            <a:pPr marL="457200" lvl="0" indent="-457200" algn="r" rtl="1">
              <a:buFont typeface="+mj-lt"/>
              <a:buAutoNum type="arabicPeriod" startAt="2"/>
            </a:pPr>
            <a:endParaRPr lang="en-US" sz="2800" dirty="0">
              <a:solidFill>
                <a:schemeClr val="tx1"/>
              </a:solidFill>
            </a:endParaRPr>
          </a:p>
          <a:p>
            <a:pPr marL="457200" indent="-457200" algn="r" rtl="1">
              <a:buFont typeface="+mj-lt"/>
              <a:buAutoNum type="arabicParenR" startAt="3"/>
            </a:pPr>
            <a:endParaRPr lang="en-US" sz="2800" dirty="0">
              <a:solidFill>
                <a:schemeClr val="tx1"/>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485518401"/>
              </p:ext>
            </p:extLst>
          </p:nvPr>
        </p:nvGraphicFramePr>
        <p:xfrm>
          <a:off x="10896597" y="196288"/>
          <a:ext cx="1154207" cy="590524"/>
        </p:xfrm>
        <a:graphic>
          <a:graphicData uri="http://schemas.openxmlformats.org/presentationml/2006/ole">
            <mc:AlternateContent xmlns:mc="http://schemas.openxmlformats.org/markup-compatibility/2006">
              <mc:Choice xmlns:v="urn:schemas-microsoft-com:vml" Requires="v">
                <p:oleObj spid="_x0000_s12387" r:id="rId3" imgW="3466800" imgH="2219040" progId="">
                  <p:embed/>
                </p:oleObj>
              </mc:Choice>
              <mc:Fallback>
                <p:oleObj r:id="rId3" imgW="3466800" imgH="221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597" y="196288"/>
                        <a:ext cx="1154207" cy="590524"/>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257505" y="302072"/>
            <a:ext cx="1884348" cy="604269"/>
          </a:xfrm>
        </p:spPr>
        <p:txBody>
          <a:bodyPr/>
          <a:lstStyle/>
          <a:p>
            <a:pPr algn="l" rtl="1"/>
            <a:fld id="{E97799C9-84D9-46D2-A11E-BCF8A720529D}" type="slidenum">
              <a:rPr lang="en-US" smtClean="0"/>
              <a:pPr algn="l" rtl="1"/>
              <a:t>14</a:t>
            </a:fld>
            <a:endParaRPr lang="en-US" dirty="0"/>
          </a:p>
        </p:txBody>
      </p:sp>
    </p:spTree>
    <p:extLst>
      <p:ext uri="{BB962C8B-B14F-4D97-AF65-F5344CB8AC3E}">
        <p14:creationId xmlns:p14="http://schemas.microsoft.com/office/powerpoint/2010/main" val="3648022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569537"/>
            <a:ext cx="9601196" cy="1649228"/>
          </a:xfrm>
        </p:spPr>
        <p:txBody>
          <a:bodyPr>
            <a:noAutofit/>
          </a:bodyPr>
          <a:lstStyle/>
          <a:p>
            <a:pPr marL="631825" indent="-631825" algn="r" rtl="1">
              <a:lnSpc>
                <a:spcPct val="150000"/>
              </a:lnSpc>
            </a:pPr>
            <a:r>
              <a:rPr lang="ar-SA" sz="3600" b="1" dirty="0">
                <a:solidFill>
                  <a:srgbClr val="C00000"/>
                </a:solidFill>
              </a:rPr>
              <a:t>أولاً: من الناحية الفنية:</a:t>
            </a:r>
            <a:br>
              <a:rPr lang="ar-SA" sz="3600" b="1" dirty="0">
                <a:solidFill>
                  <a:srgbClr val="C00000"/>
                </a:solidFill>
              </a:rPr>
            </a:br>
            <a:r>
              <a:rPr lang="ar-SA" sz="3600" b="1" dirty="0" smtClean="0">
                <a:solidFill>
                  <a:srgbClr val="C00000"/>
                </a:solidFill>
              </a:rPr>
              <a:t>‌ب.  التزامات </a:t>
            </a:r>
            <a:r>
              <a:rPr lang="ar-SA" sz="3600" b="1" dirty="0">
                <a:solidFill>
                  <a:srgbClr val="C00000"/>
                </a:solidFill>
              </a:rPr>
              <a:t>المشترك (المستهلك) من الناحية الفنية:</a:t>
            </a:r>
            <a:endParaRPr lang="en-US" sz="3600" dirty="0">
              <a:solidFill>
                <a:srgbClr val="C00000"/>
              </a:solidFill>
            </a:endParaRPr>
          </a:p>
        </p:txBody>
      </p:sp>
      <p:sp>
        <p:nvSpPr>
          <p:cNvPr id="3" name="Content Placeholder 2"/>
          <p:cNvSpPr>
            <a:spLocks noGrp="1"/>
          </p:cNvSpPr>
          <p:nvPr>
            <p:ph idx="1"/>
          </p:nvPr>
        </p:nvSpPr>
        <p:spPr>
          <a:xfrm>
            <a:off x="349625" y="2368673"/>
            <a:ext cx="11430000" cy="4072468"/>
          </a:xfrm>
        </p:spPr>
        <p:txBody>
          <a:bodyPr>
            <a:noAutofit/>
          </a:bodyPr>
          <a:lstStyle/>
          <a:p>
            <a:pPr marL="514350" lvl="0" indent="-514350" algn="r" rtl="1">
              <a:buFont typeface="+mj-lt"/>
              <a:buAutoNum type="arabicPeriod"/>
            </a:pPr>
            <a:r>
              <a:rPr lang="ar-SA" sz="2800" dirty="0">
                <a:solidFill>
                  <a:schemeClr val="tx1"/>
                </a:solidFill>
              </a:rPr>
              <a:t>تشغيل وصيانة شبكته الداخلية.</a:t>
            </a:r>
            <a:endParaRPr lang="en-US" sz="2800" dirty="0">
              <a:solidFill>
                <a:schemeClr val="tx1"/>
              </a:solidFill>
            </a:endParaRPr>
          </a:p>
          <a:p>
            <a:pPr marL="514350" lvl="0" indent="-514350" algn="r" rtl="1">
              <a:buFont typeface="+mj-lt"/>
              <a:buAutoNum type="arabicPeriod"/>
            </a:pPr>
            <a:r>
              <a:rPr lang="ar-SA" sz="2800" dirty="0">
                <a:solidFill>
                  <a:schemeClr val="tx1"/>
                </a:solidFill>
              </a:rPr>
              <a:t>عمل التركيبات اللازمة (الفلاتر) للحد من أي أضرار كهربائية (الهزات الكهربائية / التوافقيات) التي تعكسها أحماله على الشبكة المغذية له أو على المشتركين الآخرين.</a:t>
            </a:r>
            <a:endParaRPr lang="en-US" sz="2800" dirty="0">
              <a:solidFill>
                <a:schemeClr val="tx1"/>
              </a:solidFill>
            </a:endParaRPr>
          </a:p>
          <a:p>
            <a:pPr marL="514350" lvl="0" indent="-514350" algn="r" rtl="1">
              <a:buFont typeface="+mj-lt"/>
              <a:buAutoNum type="arabicPeriod"/>
            </a:pPr>
            <a:r>
              <a:rPr lang="ar-SA" sz="2800" dirty="0">
                <a:solidFill>
                  <a:schemeClr val="tx1"/>
                </a:solidFill>
              </a:rPr>
              <a:t>المحافظة على معامل القدرة بحيث لا يقل عن 0.92 من خلال تركيب المكثفات حفاظاً على كفاءة شبكة التوزيع وتخفيضاً لنسبة الفقد.</a:t>
            </a:r>
            <a:endParaRPr lang="en-US" sz="2800" dirty="0">
              <a:solidFill>
                <a:schemeClr val="tx1"/>
              </a:solidFill>
            </a:endParaRPr>
          </a:p>
          <a:p>
            <a:pPr marL="514350" lvl="0" indent="-514350" algn="r" rtl="1">
              <a:buFont typeface="+mj-lt"/>
              <a:buAutoNum type="arabicPeriod"/>
            </a:pPr>
            <a:r>
              <a:rPr lang="ar-SA" sz="2800" dirty="0">
                <a:solidFill>
                  <a:schemeClr val="tx1"/>
                </a:solidFill>
              </a:rPr>
              <a:t>عدم تركيب أي توصيلات غير قانونية.</a:t>
            </a:r>
            <a:endParaRPr lang="en-US" sz="2800" dirty="0">
              <a:solidFill>
                <a:schemeClr val="tx1"/>
              </a:solidFill>
            </a:endParaRPr>
          </a:p>
          <a:p>
            <a:pPr marL="514350" lvl="0" indent="-514350" algn="r" rtl="1">
              <a:buFont typeface="+mj-lt"/>
              <a:buAutoNum type="arabicPeriod"/>
            </a:pPr>
            <a:r>
              <a:rPr lang="ar-SA" sz="2800" dirty="0">
                <a:solidFill>
                  <a:schemeClr val="tx1"/>
                </a:solidFill>
              </a:rPr>
              <a:t>توفير الحماية اللازمة للمعدات الخاصة بشبكة التوزيع الموجودة داخل حدود منشأته.</a:t>
            </a:r>
            <a:endParaRPr lang="en-US" sz="2800" dirty="0">
              <a:solidFill>
                <a:schemeClr val="tx1"/>
              </a:solidFill>
            </a:endParaRPr>
          </a:p>
          <a:p>
            <a:pPr marL="514350" indent="-514350" algn="r" rtl="1">
              <a:buFont typeface="+mj-lt"/>
              <a:buAutoNum type="arabicPeriod"/>
            </a:pPr>
            <a:endParaRPr lang="en-US" sz="2800" dirty="0">
              <a:solidFill>
                <a:schemeClr val="tx1"/>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071266343"/>
              </p:ext>
            </p:extLst>
          </p:nvPr>
        </p:nvGraphicFramePr>
        <p:xfrm>
          <a:off x="10896597" y="251571"/>
          <a:ext cx="1242964" cy="635935"/>
        </p:xfrm>
        <a:graphic>
          <a:graphicData uri="http://schemas.openxmlformats.org/presentationml/2006/ole">
            <mc:AlternateContent xmlns:mc="http://schemas.openxmlformats.org/markup-compatibility/2006">
              <mc:Choice xmlns:v="urn:schemas-microsoft-com:vml" Requires="v">
                <p:oleObj spid="_x0000_s13411" r:id="rId3" imgW="3466800" imgH="2219040" progId="">
                  <p:embed/>
                </p:oleObj>
              </mc:Choice>
              <mc:Fallback>
                <p:oleObj r:id="rId3" imgW="3466800" imgH="221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597" y="251571"/>
                        <a:ext cx="1242964" cy="635935"/>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187380" y="267403"/>
            <a:ext cx="1884348" cy="604269"/>
          </a:xfrm>
        </p:spPr>
        <p:txBody>
          <a:bodyPr/>
          <a:lstStyle/>
          <a:p>
            <a:pPr algn="l" rtl="1"/>
            <a:fld id="{E97799C9-84D9-46D2-A11E-BCF8A720529D}" type="slidenum">
              <a:rPr lang="en-US" smtClean="0"/>
              <a:pPr algn="l" rtl="1"/>
              <a:t>15</a:t>
            </a:fld>
            <a:endParaRPr lang="en-US" dirty="0"/>
          </a:p>
        </p:txBody>
      </p:sp>
    </p:spTree>
    <p:extLst>
      <p:ext uri="{BB962C8B-B14F-4D97-AF65-F5344CB8AC3E}">
        <p14:creationId xmlns:p14="http://schemas.microsoft.com/office/powerpoint/2010/main" val="3573555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569538"/>
            <a:ext cx="9601196" cy="1303867"/>
          </a:xfrm>
        </p:spPr>
        <p:txBody>
          <a:bodyPr>
            <a:noAutofit/>
          </a:bodyPr>
          <a:lstStyle/>
          <a:p>
            <a:pPr marL="538163" indent="-538163" algn="r" rtl="1">
              <a:lnSpc>
                <a:spcPct val="150000"/>
              </a:lnSpc>
            </a:pPr>
            <a:r>
              <a:rPr lang="ar-SA" sz="3600" b="1" dirty="0">
                <a:solidFill>
                  <a:srgbClr val="C00000"/>
                </a:solidFill>
              </a:rPr>
              <a:t>ثانياً: من الناحية المالية والتجارية:</a:t>
            </a:r>
            <a:br>
              <a:rPr lang="ar-SA" sz="3600" b="1" dirty="0">
                <a:solidFill>
                  <a:srgbClr val="C00000"/>
                </a:solidFill>
              </a:rPr>
            </a:br>
            <a:r>
              <a:rPr lang="ar-SA" sz="3600" b="1" dirty="0">
                <a:solidFill>
                  <a:srgbClr val="C00000"/>
                </a:solidFill>
              </a:rPr>
              <a:t>‌أ.	التزامات شركة الكهرباء من الناحية المالية والتجارية:</a:t>
            </a:r>
          </a:p>
        </p:txBody>
      </p:sp>
      <p:sp>
        <p:nvSpPr>
          <p:cNvPr id="3" name="Content Placeholder 2"/>
          <p:cNvSpPr>
            <a:spLocks noGrp="1"/>
          </p:cNvSpPr>
          <p:nvPr>
            <p:ph idx="1"/>
          </p:nvPr>
        </p:nvSpPr>
        <p:spPr>
          <a:xfrm>
            <a:off x="2071728" y="2489695"/>
            <a:ext cx="9648059" cy="3897657"/>
          </a:xfrm>
        </p:spPr>
        <p:txBody>
          <a:bodyPr>
            <a:noAutofit/>
          </a:bodyPr>
          <a:lstStyle/>
          <a:p>
            <a:pPr marL="457200" lvl="0" indent="-457200" algn="r" rtl="1">
              <a:buFont typeface="+mj-lt"/>
              <a:buAutoNum type="arabicPeriod"/>
            </a:pPr>
            <a:r>
              <a:rPr lang="ar-SA" sz="3200" dirty="0">
                <a:solidFill>
                  <a:schemeClr val="tx1"/>
                </a:solidFill>
              </a:rPr>
              <a:t>توريد وتركيب عدادات للمشترك بمواصفات ذات جودة عالية.</a:t>
            </a:r>
            <a:endParaRPr lang="en-US" sz="3200" dirty="0">
              <a:solidFill>
                <a:schemeClr val="tx1"/>
              </a:solidFill>
            </a:endParaRPr>
          </a:p>
          <a:p>
            <a:pPr marL="457200" lvl="0" indent="-457200" algn="r" rtl="1">
              <a:buFont typeface="+mj-lt"/>
              <a:buAutoNum type="arabicPeriod"/>
            </a:pPr>
            <a:r>
              <a:rPr lang="ar-SA" sz="3200" dirty="0">
                <a:solidFill>
                  <a:schemeClr val="tx1"/>
                </a:solidFill>
              </a:rPr>
              <a:t>معايرة العدادات المركبة لدى المشتركين للتأكد من دقة تسجيلها.</a:t>
            </a:r>
            <a:endParaRPr lang="en-US" sz="3200" dirty="0">
              <a:solidFill>
                <a:schemeClr val="tx1"/>
              </a:solidFill>
            </a:endParaRPr>
          </a:p>
          <a:p>
            <a:pPr marL="457200" lvl="0" indent="-457200" algn="r" rtl="1">
              <a:buFont typeface="+mj-lt"/>
              <a:buAutoNum type="arabicPeriod"/>
            </a:pPr>
            <a:r>
              <a:rPr lang="ar-SA" sz="3200" dirty="0">
                <a:solidFill>
                  <a:schemeClr val="tx1"/>
                </a:solidFill>
              </a:rPr>
              <a:t>تغيير العداد على نفقة الشركة في حالة حدوث خلل غير عمدي </a:t>
            </a:r>
            <a:r>
              <a:rPr lang="ar-SA" sz="3200" dirty="0" smtClean="0">
                <a:solidFill>
                  <a:schemeClr val="tx1"/>
                </a:solidFill>
              </a:rPr>
              <a:t>به</a:t>
            </a:r>
          </a:p>
          <a:p>
            <a:pPr marL="0" lvl="0" indent="0" algn="r" rtl="1">
              <a:buNone/>
            </a:pPr>
            <a:r>
              <a:rPr lang="ar-SA" sz="3200" dirty="0">
                <a:solidFill>
                  <a:schemeClr val="tx1"/>
                </a:solidFill>
              </a:rPr>
              <a:t> </a:t>
            </a:r>
            <a:r>
              <a:rPr lang="ar-SA" sz="3200" dirty="0" smtClean="0">
                <a:solidFill>
                  <a:schemeClr val="tx1"/>
                </a:solidFill>
              </a:rPr>
              <a:t>   </a:t>
            </a:r>
            <a:r>
              <a:rPr lang="ar-SA" sz="3200" dirty="0">
                <a:solidFill>
                  <a:schemeClr val="tx1"/>
                </a:solidFill>
              </a:rPr>
              <a:t>أو انتهاء عمره الافتراضي.</a:t>
            </a:r>
            <a:endParaRPr lang="en-US" sz="3200" dirty="0">
              <a:solidFill>
                <a:schemeClr val="tx1"/>
              </a:solidFill>
            </a:endParaRPr>
          </a:p>
          <a:p>
            <a:pPr marL="514350" lvl="0" indent="-514350" algn="r" rtl="1">
              <a:buFont typeface="+mj-lt"/>
              <a:buAutoNum type="arabicPeriod" startAt="4"/>
            </a:pPr>
            <a:r>
              <a:rPr lang="ar-SA" sz="3200" dirty="0">
                <a:solidFill>
                  <a:schemeClr val="tx1"/>
                </a:solidFill>
              </a:rPr>
              <a:t>قراءة العدادات في التوقيتات الدورية المتفق عليها في العقد.</a:t>
            </a:r>
            <a:endParaRPr lang="en-US" sz="3200" dirty="0">
              <a:solidFill>
                <a:schemeClr val="tx1"/>
              </a:solidFill>
            </a:endParaRPr>
          </a:p>
          <a:p>
            <a:pPr marL="514350" lvl="0" indent="-514350" algn="r" rtl="1">
              <a:buFont typeface="+mj-lt"/>
              <a:buAutoNum type="arabicPeriod" startAt="4"/>
            </a:pPr>
            <a:r>
              <a:rPr lang="ar-SA" sz="3200" dirty="0">
                <a:solidFill>
                  <a:schemeClr val="tx1"/>
                </a:solidFill>
              </a:rPr>
              <a:t>مراعاة الدقة في تسجيل قراءة العدادات.</a:t>
            </a:r>
            <a:endParaRPr lang="en-US" sz="3200" dirty="0">
              <a:solidFill>
                <a:schemeClr val="tx1"/>
              </a:solidFill>
            </a:endParaRPr>
          </a:p>
          <a:p>
            <a:pPr marL="457200" indent="-457200" algn="r" rtl="1">
              <a:buFont typeface="+mj-lt"/>
              <a:buAutoNum type="arabicPeriod" startAt="4"/>
            </a:pPr>
            <a:endParaRPr lang="en-US" sz="3200" dirty="0">
              <a:solidFill>
                <a:schemeClr val="tx1"/>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411521721"/>
              </p:ext>
            </p:extLst>
          </p:nvPr>
        </p:nvGraphicFramePr>
        <p:xfrm>
          <a:off x="10896597" y="251571"/>
          <a:ext cx="1242964" cy="635935"/>
        </p:xfrm>
        <a:graphic>
          <a:graphicData uri="http://schemas.openxmlformats.org/presentationml/2006/ole">
            <mc:AlternateContent xmlns:mc="http://schemas.openxmlformats.org/markup-compatibility/2006">
              <mc:Choice xmlns:v="urn:schemas-microsoft-com:vml" Requires="v">
                <p:oleObj spid="_x0000_s14435" r:id="rId3" imgW="3466800" imgH="2219040" progId="">
                  <p:embed/>
                </p:oleObj>
              </mc:Choice>
              <mc:Fallback>
                <p:oleObj r:id="rId3" imgW="3466800" imgH="221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597" y="251571"/>
                        <a:ext cx="1242964" cy="635935"/>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187380" y="182310"/>
            <a:ext cx="1884348" cy="604269"/>
          </a:xfrm>
        </p:spPr>
        <p:txBody>
          <a:bodyPr/>
          <a:lstStyle/>
          <a:p>
            <a:pPr algn="l" rtl="1"/>
            <a:fld id="{E97799C9-84D9-46D2-A11E-BCF8A720529D}" type="slidenum">
              <a:rPr lang="en-US" smtClean="0"/>
              <a:pPr algn="l" rtl="1"/>
              <a:t>16</a:t>
            </a:fld>
            <a:endParaRPr lang="en-US" dirty="0"/>
          </a:p>
        </p:txBody>
      </p:sp>
    </p:spTree>
    <p:extLst>
      <p:ext uri="{BB962C8B-B14F-4D97-AF65-F5344CB8AC3E}">
        <p14:creationId xmlns:p14="http://schemas.microsoft.com/office/powerpoint/2010/main" val="32334157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224" y="569538"/>
            <a:ext cx="10318373" cy="1864380"/>
          </a:xfrm>
        </p:spPr>
        <p:txBody>
          <a:bodyPr>
            <a:noAutofit/>
          </a:bodyPr>
          <a:lstStyle/>
          <a:p>
            <a:pPr marL="538163" indent="-538163" algn="r" rtl="1">
              <a:lnSpc>
                <a:spcPct val="150000"/>
              </a:lnSpc>
            </a:pPr>
            <a:r>
              <a:rPr lang="ar-SA" sz="3600" b="1" dirty="0">
                <a:solidFill>
                  <a:srgbClr val="C00000"/>
                </a:solidFill>
              </a:rPr>
              <a:t>ثانياً: من الناحية المالية والتجارية:</a:t>
            </a:r>
            <a:br>
              <a:rPr lang="ar-SA" sz="3600" b="1" dirty="0">
                <a:solidFill>
                  <a:srgbClr val="C00000"/>
                </a:solidFill>
              </a:rPr>
            </a:br>
            <a:r>
              <a:rPr lang="ar-SA" sz="3600" b="1" dirty="0">
                <a:solidFill>
                  <a:srgbClr val="C00000"/>
                </a:solidFill>
              </a:rPr>
              <a:t>‌أ.	التزامات شركة الكهرباء من الناحية المالية والتجارية</a:t>
            </a:r>
            <a:r>
              <a:rPr lang="ar-SA" sz="3600" b="1" dirty="0" smtClean="0">
                <a:solidFill>
                  <a:srgbClr val="C00000"/>
                </a:solidFill>
              </a:rPr>
              <a:t>: (تابع)</a:t>
            </a:r>
            <a:endParaRPr lang="ar-SA" sz="3600" b="1" dirty="0">
              <a:solidFill>
                <a:srgbClr val="C00000"/>
              </a:solidFill>
            </a:endParaRPr>
          </a:p>
        </p:txBody>
      </p:sp>
      <p:sp>
        <p:nvSpPr>
          <p:cNvPr id="3" name="Content Placeholder 2"/>
          <p:cNvSpPr>
            <a:spLocks noGrp="1"/>
          </p:cNvSpPr>
          <p:nvPr>
            <p:ph idx="1"/>
          </p:nvPr>
        </p:nvSpPr>
        <p:spPr>
          <a:xfrm>
            <a:off x="403413" y="2433918"/>
            <a:ext cx="11356714" cy="4101353"/>
          </a:xfrm>
        </p:spPr>
        <p:txBody>
          <a:bodyPr>
            <a:normAutofit/>
          </a:bodyPr>
          <a:lstStyle/>
          <a:p>
            <a:pPr marL="514350" lvl="0" indent="-514350" algn="r" rtl="1">
              <a:buFont typeface="+mj-lt"/>
              <a:buAutoNum type="arabicPeriod" startAt="6"/>
            </a:pPr>
            <a:r>
              <a:rPr lang="ar-SA" sz="3200" dirty="0">
                <a:solidFill>
                  <a:schemeClr val="tx1"/>
                </a:solidFill>
              </a:rPr>
              <a:t>إصدار الفواتير والمطالبات بصورة منتظمة في التوقيتات المتفق عليها في العقد.</a:t>
            </a:r>
            <a:endParaRPr lang="en-US" sz="3200" dirty="0">
              <a:solidFill>
                <a:schemeClr val="tx1"/>
              </a:solidFill>
            </a:endParaRPr>
          </a:p>
          <a:p>
            <a:pPr marL="514350" lvl="0" indent="-514350" algn="r" rtl="1">
              <a:buFont typeface="+mj-lt"/>
              <a:buAutoNum type="arabicPeriod" startAt="6"/>
            </a:pPr>
            <a:r>
              <a:rPr lang="ar-SA" sz="3200" dirty="0">
                <a:solidFill>
                  <a:schemeClr val="tx1"/>
                </a:solidFill>
              </a:rPr>
              <a:t>تحصيل الفواتير والمطالبات خلال الفترة المتفق عليها في العقد.</a:t>
            </a:r>
            <a:endParaRPr lang="en-US" sz="3200" dirty="0">
              <a:solidFill>
                <a:schemeClr val="tx1"/>
              </a:solidFill>
            </a:endParaRPr>
          </a:p>
          <a:p>
            <a:pPr marL="514350" lvl="0" indent="-514350" algn="r" rtl="1">
              <a:buFont typeface="+mj-lt"/>
              <a:buAutoNum type="arabicPeriod" startAt="6"/>
            </a:pPr>
            <a:r>
              <a:rPr lang="ar-SA" sz="3200" dirty="0">
                <a:solidFill>
                  <a:schemeClr val="tx1"/>
                </a:solidFill>
              </a:rPr>
              <a:t>المحاسبة على استهلاكات المشتركين بالتعريفة المقررة وطبقاً لكود الاستخدام.</a:t>
            </a:r>
            <a:endParaRPr lang="en-US" sz="3200" dirty="0">
              <a:solidFill>
                <a:schemeClr val="tx1"/>
              </a:solidFill>
            </a:endParaRPr>
          </a:p>
          <a:p>
            <a:pPr marL="514350" lvl="0" indent="-514350" algn="r" rtl="1">
              <a:buFont typeface="+mj-lt"/>
              <a:buAutoNum type="arabicPeriod" startAt="6"/>
            </a:pPr>
            <a:r>
              <a:rPr lang="ar-SA" sz="3200" dirty="0">
                <a:solidFill>
                  <a:schemeClr val="tx1"/>
                </a:solidFill>
              </a:rPr>
              <a:t>سداد حافز مالي في صورة تخفيض في تعريفة بيع الطاقة الكهربائية، في حالة ارتفاع معامل القدرة عن 0.92 وحتى 0.95 (شركات توزيع)، ومن 0.94 حتى 0.97 (شركة النقل) بواقع 0.5 % من السعر لكل 1% ارتفاع في معامل القدرة.</a:t>
            </a:r>
            <a:endParaRPr lang="en-US" sz="3200" dirty="0">
              <a:solidFill>
                <a:schemeClr val="tx1"/>
              </a:solidFill>
            </a:endParaRPr>
          </a:p>
          <a:p>
            <a:pPr marL="514350" indent="-514350" algn="r" rtl="1">
              <a:buFont typeface="+mj-lt"/>
              <a:buAutoNum type="arabicPeriod" startAt="6"/>
            </a:pPr>
            <a:endParaRPr lang="en-US" sz="3200" dirty="0">
              <a:solidFill>
                <a:schemeClr val="tx1"/>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411521721"/>
              </p:ext>
            </p:extLst>
          </p:nvPr>
        </p:nvGraphicFramePr>
        <p:xfrm>
          <a:off x="10896597" y="251571"/>
          <a:ext cx="1242964" cy="635935"/>
        </p:xfrm>
        <a:graphic>
          <a:graphicData uri="http://schemas.openxmlformats.org/presentationml/2006/ole">
            <mc:AlternateContent xmlns:mc="http://schemas.openxmlformats.org/markup-compatibility/2006">
              <mc:Choice xmlns:v="urn:schemas-microsoft-com:vml" Requires="v">
                <p:oleObj spid="_x0000_s22552" r:id="rId3" imgW="3466800" imgH="2219040" progId="">
                  <p:embed/>
                </p:oleObj>
              </mc:Choice>
              <mc:Fallback>
                <p:oleObj r:id="rId3" imgW="3466800" imgH="221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597" y="251571"/>
                        <a:ext cx="1242964" cy="635935"/>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187380" y="182310"/>
            <a:ext cx="1884348" cy="604269"/>
          </a:xfrm>
        </p:spPr>
        <p:txBody>
          <a:bodyPr/>
          <a:lstStyle/>
          <a:p>
            <a:pPr algn="l" rtl="1"/>
            <a:fld id="{E97799C9-84D9-46D2-A11E-BCF8A720529D}" type="slidenum">
              <a:rPr lang="en-US" smtClean="0"/>
              <a:pPr algn="l" rtl="1"/>
              <a:t>17</a:t>
            </a:fld>
            <a:endParaRPr lang="en-US" dirty="0"/>
          </a:p>
        </p:txBody>
      </p:sp>
    </p:spTree>
    <p:extLst>
      <p:ext uri="{BB962C8B-B14F-4D97-AF65-F5344CB8AC3E}">
        <p14:creationId xmlns:p14="http://schemas.microsoft.com/office/powerpoint/2010/main" val="18808593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224" y="569538"/>
            <a:ext cx="10318373" cy="1864380"/>
          </a:xfrm>
        </p:spPr>
        <p:txBody>
          <a:bodyPr>
            <a:noAutofit/>
          </a:bodyPr>
          <a:lstStyle/>
          <a:p>
            <a:pPr marL="538163" indent="-538163" algn="r" rtl="1">
              <a:lnSpc>
                <a:spcPct val="150000"/>
              </a:lnSpc>
            </a:pPr>
            <a:r>
              <a:rPr lang="ar-SA" sz="3600" b="1" dirty="0">
                <a:solidFill>
                  <a:srgbClr val="C00000"/>
                </a:solidFill>
              </a:rPr>
              <a:t>ثانياً: من الناحية المالية والتجارية:</a:t>
            </a:r>
            <a:br>
              <a:rPr lang="ar-SA" sz="3600" b="1" dirty="0">
                <a:solidFill>
                  <a:srgbClr val="C00000"/>
                </a:solidFill>
              </a:rPr>
            </a:br>
            <a:r>
              <a:rPr lang="ar-SA" sz="3600" b="1" dirty="0">
                <a:solidFill>
                  <a:srgbClr val="C00000"/>
                </a:solidFill>
              </a:rPr>
              <a:t>‌أ.	التزامات المشترك (المستهلك) من الناحية المالية والتجارية</a:t>
            </a:r>
            <a:r>
              <a:rPr lang="ar-SA" sz="3600" b="1" dirty="0" smtClean="0">
                <a:solidFill>
                  <a:srgbClr val="C00000"/>
                </a:solidFill>
              </a:rPr>
              <a:t>:</a:t>
            </a:r>
            <a:endParaRPr lang="ar-SA" sz="3600" b="1" dirty="0">
              <a:solidFill>
                <a:srgbClr val="C00000"/>
              </a:solidFill>
            </a:endParaRPr>
          </a:p>
        </p:txBody>
      </p:sp>
      <p:sp>
        <p:nvSpPr>
          <p:cNvPr id="3" name="Content Placeholder 2"/>
          <p:cNvSpPr>
            <a:spLocks noGrp="1"/>
          </p:cNvSpPr>
          <p:nvPr>
            <p:ph idx="1"/>
          </p:nvPr>
        </p:nvSpPr>
        <p:spPr>
          <a:xfrm>
            <a:off x="0" y="2299447"/>
            <a:ext cx="12008223" cy="4101353"/>
          </a:xfrm>
        </p:spPr>
        <p:txBody>
          <a:bodyPr>
            <a:normAutofit fontScale="85000" lnSpcReduction="20000"/>
          </a:bodyPr>
          <a:lstStyle/>
          <a:p>
            <a:pPr marL="514350" lvl="0" indent="-339725" algn="r" rtl="1">
              <a:buFont typeface="+mj-lt"/>
              <a:buAutoNum type="arabicPeriod"/>
            </a:pPr>
            <a:r>
              <a:rPr lang="ar-SA" sz="3200" dirty="0">
                <a:solidFill>
                  <a:schemeClr val="tx1"/>
                </a:solidFill>
              </a:rPr>
              <a:t>المحافظة على العدادات المركبة، وعدم القيام بأى عمل من شأنه إحداث أي خلل في تسجيلها.</a:t>
            </a:r>
            <a:endParaRPr lang="en-US" sz="3200" dirty="0">
              <a:solidFill>
                <a:schemeClr val="tx1"/>
              </a:solidFill>
            </a:endParaRPr>
          </a:p>
          <a:p>
            <a:pPr marL="514350" lvl="0" indent="-339725" algn="r" rtl="1">
              <a:buFont typeface="+mj-lt"/>
              <a:buAutoNum type="arabicPeriod"/>
            </a:pPr>
            <a:r>
              <a:rPr lang="ar-SA" sz="3200" dirty="0">
                <a:solidFill>
                  <a:schemeClr val="tx1"/>
                </a:solidFill>
              </a:rPr>
              <a:t>إخطار شركة الكهرباء عند ملاحظة عدم تناسب الاستهلاك مع القدرات وساعات التشغيل لمعايرة العدادات أو تغييرها.</a:t>
            </a:r>
            <a:endParaRPr lang="en-US" sz="3200" dirty="0">
              <a:solidFill>
                <a:schemeClr val="tx1"/>
              </a:solidFill>
            </a:endParaRPr>
          </a:p>
          <a:p>
            <a:pPr marL="514350" lvl="0" indent="-339725" algn="r" rtl="1">
              <a:buFont typeface="+mj-lt"/>
              <a:buAutoNum type="arabicPeriod"/>
            </a:pPr>
            <a:r>
              <a:rPr lang="ar-SA" sz="3200" dirty="0">
                <a:solidFill>
                  <a:schemeClr val="tx1"/>
                </a:solidFill>
              </a:rPr>
              <a:t>إتاحة العدادات وأجهزة القياس لمندوبي الشركة لقراءتها وتسجيل الاستهلاكات في المواعيد </a:t>
            </a:r>
            <a:r>
              <a:rPr lang="ar-SA" sz="3200" dirty="0" smtClean="0">
                <a:solidFill>
                  <a:schemeClr val="tx1"/>
                </a:solidFill>
              </a:rPr>
              <a:t>المتفق     </a:t>
            </a:r>
            <a:r>
              <a:rPr lang="ar-SA" sz="3200" dirty="0">
                <a:solidFill>
                  <a:schemeClr val="tx1"/>
                </a:solidFill>
              </a:rPr>
              <a:t>عليها في العقد.</a:t>
            </a:r>
            <a:endParaRPr lang="en-US" sz="3200" dirty="0">
              <a:solidFill>
                <a:schemeClr val="tx1"/>
              </a:solidFill>
            </a:endParaRPr>
          </a:p>
          <a:p>
            <a:pPr marL="514350" lvl="0" indent="-339725" algn="r" rtl="1">
              <a:buFont typeface="+mj-lt"/>
              <a:buAutoNum type="arabicPeriod"/>
            </a:pPr>
            <a:r>
              <a:rPr lang="ar-SA" sz="3200" dirty="0">
                <a:solidFill>
                  <a:schemeClr val="tx1"/>
                </a:solidFill>
              </a:rPr>
              <a:t>سداد الفواتير والمطالبات في خلال الفترة المتفق عليها في العقد.</a:t>
            </a:r>
            <a:endParaRPr lang="en-US" sz="3200" dirty="0">
              <a:solidFill>
                <a:schemeClr val="tx1"/>
              </a:solidFill>
            </a:endParaRPr>
          </a:p>
          <a:p>
            <a:pPr marL="514350" lvl="0" indent="-339725" algn="r" rtl="1">
              <a:buFont typeface="+mj-lt"/>
              <a:buAutoNum type="arabicPeriod"/>
            </a:pPr>
            <a:r>
              <a:rPr lang="ar-SA" sz="3200" dirty="0">
                <a:solidFill>
                  <a:schemeClr val="tx1"/>
                </a:solidFill>
              </a:rPr>
              <a:t>سداد غرامة مالية للشركة في صورة زيادة في تعريفة بيع الطاقة الكهربائية في حالة انخفاض معامل القدرة عن 0.92 وحتى 0.82 بواقع 0.5% لكل 1% انخفاض في معامل القدرة، تضاعف لتكون بواقع 1% لكل 1% انخفاض في معامل القدرة في حالة انخفاض معامل القدرة عن 0.82 وحتى 0.72 .</a:t>
            </a:r>
            <a:endParaRPr lang="en-US" sz="3200" dirty="0">
              <a:solidFill>
                <a:schemeClr val="tx1"/>
              </a:solidFill>
            </a:endParaRPr>
          </a:p>
          <a:p>
            <a:pPr marL="514350" indent="-514350" algn="r" rtl="1">
              <a:buFont typeface="+mj-lt"/>
              <a:buAutoNum type="arabicPeriod"/>
            </a:pPr>
            <a:endParaRPr lang="en-US" sz="3200" dirty="0">
              <a:solidFill>
                <a:schemeClr val="tx1"/>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411521721"/>
              </p:ext>
            </p:extLst>
          </p:nvPr>
        </p:nvGraphicFramePr>
        <p:xfrm>
          <a:off x="10896597" y="251571"/>
          <a:ext cx="1242964" cy="635935"/>
        </p:xfrm>
        <a:graphic>
          <a:graphicData uri="http://schemas.openxmlformats.org/presentationml/2006/ole">
            <mc:AlternateContent xmlns:mc="http://schemas.openxmlformats.org/markup-compatibility/2006">
              <mc:Choice xmlns:v="urn:schemas-microsoft-com:vml" Requires="v">
                <p:oleObj spid="_x0000_s23574" r:id="rId3" imgW="3466800" imgH="2219040" progId="">
                  <p:embed/>
                </p:oleObj>
              </mc:Choice>
              <mc:Fallback>
                <p:oleObj r:id="rId3" imgW="3466800" imgH="221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597" y="251571"/>
                        <a:ext cx="1242964" cy="635935"/>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187380" y="182310"/>
            <a:ext cx="1884348" cy="604269"/>
          </a:xfrm>
        </p:spPr>
        <p:txBody>
          <a:bodyPr/>
          <a:lstStyle/>
          <a:p>
            <a:pPr algn="l" rtl="1"/>
            <a:fld id="{E97799C9-84D9-46D2-A11E-BCF8A720529D}" type="slidenum">
              <a:rPr lang="en-US" smtClean="0"/>
              <a:pPr algn="l" rtl="1"/>
              <a:t>18</a:t>
            </a:fld>
            <a:endParaRPr lang="en-US" dirty="0"/>
          </a:p>
        </p:txBody>
      </p:sp>
    </p:spTree>
    <p:extLst>
      <p:ext uri="{BB962C8B-B14F-4D97-AF65-F5344CB8AC3E}">
        <p14:creationId xmlns:p14="http://schemas.microsoft.com/office/powerpoint/2010/main" val="130213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2553" y="2433918"/>
            <a:ext cx="9487574" cy="4128247"/>
          </a:xfrm>
        </p:spPr>
        <p:txBody>
          <a:bodyPr>
            <a:normAutofit/>
          </a:bodyPr>
          <a:lstStyle/>
          <a:p>
            <a:pPr marL="0" indent="0" algn="just" rtl="1">
              <a:buNone/>
            </a:pPr>
            <a:r>
              <a:rPr lang="ar-SA" sz="3600" dirty="0" smtClean="0">
                <a:solidFill>
                  <a:schemeClr val="tx1"/>
                </a:solidFill>
              </a:rPr>
              <a:t>ومما </a:t>
            </a:r>
            <a:r>
              <a:rPr lang="ar-SA" sz="3600" dirty="0">
                <a:solidFill>
                  <a:schemeClr val="tx1"/>
                </a:solidFill>
              </a:rPr>
              <a:t>لا شك فيه أن وفاء كل طرف من طرفي العقد بالتزاماته التعاقدية سواء من الناحية الفنية أو المالية والتجارية سوف يعود بالنفع على كلا الطرفين بما </a:t>
            </a:r>
            <a:r>
              <a:rPr lang="ar-SA" sz="3600" dirty="0" smtClean="0">
                <a:solidFill>
                  <a:schemeClr val="tx1"/>
                </a:solidFill>
              </a:rPr>
              <a:t>ينعكس إيجاباً </a:t>
            </a:r>
            <a:r>
              <a:rPr lang="ar-SA" sz="3600" dirty="0">
                <a:solidFill>
                  <a:schemeClr val="tx1"/>
                </a:solidFill>
              </a:rPr>
              <a:t>على تحقيق التنمية المستدامة للمجتمع من خلال تشجيع فرص الاستثمار مما يساهم في حل مشكلة البطالة وزيادة الناتج القومي وبالتالي زيادة متوسط دخل الفرد ومن ثم تحقيق </a:t>
            </a:r>
            <a:r>
              <a:rPr lang="ar-SA" sz="3600" dirty="0" smtClean="0">
                <a:solidFill>
                  <a:schemeClr val="tx1"/>
                </a:solidFill>
              </a:rPr>
              <a:t> الرفاهية </a:t>
            </a:r>
            <a:r>
              <a:rPr lang="ar-SA" sz="3600" dirty="0">
                <a:solidFill>
                  <a:schemeClr val="tx1"/>
                </a:solidFill>
              </a:rPr>
              <a:t>والرخاء للمجتمع.</a:t>
            </a:r>
            <a:endParaRPr lang="en-US" sz="3600" dirty="0">
              <a:solidFill>
                <a:schemeClr val="tx1"/>
              </a:solidFill>
            </a:endParaRPr>
          </a:p>
          <a:p>
            <a:pPr marL="0" indent="0" algn="ctr" rtl="1">
              <a:buNone/>
            </a:pPr>
            <a:endParaRPr lang="en-US" sz="3200" dirty="0">
              <a:solidFill>
                <a:schemeClr val="tx1"/>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411521721"/>
              </p:ext>
            </p:extLst>
          </p:nvPr>
        </p:nvGraphicFramePr>
        <p:xfrm>
          <a:off x="10896597" y="251571"/>
          <a:ext cx="1242964" cy="635935"/>
        </p:xfrm>
        <a:graphic>
          <a:graphicData uri="http://schemas.openxmlformats.org/presentationml/2006/ole">
            <mc:AlternateContent xmlns:mc="http://schemas.openxmlformats.org/markup-compatibility/2006">
              <mc:Choice xmlns:v="urn:schemas-microsoft-com:vml" Requires="v">
                <p:oleObj spid="_x0000_s24598" r:id="rId3" imgW="3466800" imgH="2219040" progId="">
                  <p:embed/>
                </p:oleObj>
              </mc:Choice>
              <mc:Fallback>
                <p:oleObj r:id="rId3" imgW="3466800" imgH="221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96597" y="251571"/>
                        <a:ext cx="1242964" cy="635935"/>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187380" y="182310"/>
            <a:ext cx="1884348" cy="604269"/>
          </a:xfrm>
        </p:spPr>
        <p:txBody>
          <a:bodyPr/>
          <a:lstStyle/>
          <a:p>
            <a:pPr algn="l" rtl="1"/>
            <a:fld id="{E97799C9-84D9-46D2-A11E-BCF8A720529D}" type="slidenum">
              <a:rPr lang="en-US" smtClean="0"/>
              <a:pPr algn="l" rtl="1"/>
              <a:t>19</a:t>
            </a:fld>
            <a:endParaRPr lang="en-US" dirty="0"/>
          </a:p>
        </p:txBody>
      </p:sp>
    </p:spTree>
    <p:extLst>
      <p:ext uri="{BB962C8B-B14F-4D97-AF65-F5344CB8AC3E}">
        <p14:creationId xmlns:p14="http://schemas.microsoft.com/office/powerpoint/2010/main" val="2938344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389" y="904313"/>
            <a:ext cx="10865224" cy="1243353"/>
          </a:xfrm>
        </p:spPr>
        <p:txBody>
          <a:bodyPr>
            <a:noAutofit/>
          </a:bodyPr>
          <a:lstStyle/>
          <a:p>
            <a:pPr algn="r" rtl="1"/>
            <a:r>
              <a:rPr lang="ar-SA" sz="4000" b="1" dirty="0">
                <a:solidFill>
                  <a:srgbClr val="C00000"/>
                </a:solidFill>
              </a:rPr>
              <a:t>صياغة عقود توريد الكهرباء بما يخدم العلاقة </a:t>
            </a:r>
            <a:r>
              <a:rPr lang="ar-SA" sz="4000" b="1" dirty="0" smtClean="0">
                <a:solidFill>
                  <a:srgbClr val="C00000"/>
                </a:solidFill>
              </a:rPr>
              <a:t>  </a:t>
            </a:r>
            <a:br>
              <a:rPr lang="ar-SA" sz="4000" b="1" dirty="0" smtClean="0">
                <a:solidFill>
                  <a:srgbClr val="C00000"/>
                </a:solidFill>
              </a:rPr>
            </a:br>
            <a:r>
              <a:rPr lang="ar-SA" sz="4000" b="1" dirty="0" smtClean="0">
                <a:solidFill>
                  <a:srgbClr val="C00000"/>
                </a:solidFill>
              </a:rPr>
              <a:t>بين مقدمي </a:t>
            </a:r>
            <a:r>
              <a:rPr lang="ar-SA" sz="4000" b="1" dirty="0">
                <a:solidFill>
                  <a:srgbClr val="C00000"/>
                </a:solidFill>
              </a:rPr>
              <a:t>الكهرباء والمستخدمين</a:t>
            </a:r>
            <a:endParaRPr lang="en-US" sz="4000" dirty="0">
              <a:solidFill>
                <a:srgbClr val="C00000"/>
              </a:solidFill>
            </a:endParaRPr>
          </a:p>
        </p:txBody>
      </p:sp>
      <p:sp>
        <p:nvSpPr>
          <p:cNvPr id="3" name="Content Placeholder 2"/>
          <p:cNvSpPr>
            <a:spLocks noGrp="1"/>
          </p:cNvSpPr>
          <p:nvPr>
            <p:ph idx="1"/>
          </p:nvPr>
        </p:nvSpPr>
        <p:spPr>
          <a:xfrm>
            <a:off x="282389" y="2381122"/>
            <a:ext cx="11510682" cy="4315513"/>
          </a:xfrm>
        </p:spPr>
        <p:txBody>
          <a:bodyPr>
            <a:normAutofit fontScale="25000" lnSpcReduction="20000"/>
          </a:bodyPr>
          <a:lstStyle/>
          <a:p>
            <a:pPr marL="0" indent="0" algn="r" rtl="1">
              <a:buNone/>
            </a:pPr>
            <a:r>
              <a:rPr lang="ar-SA" sz="9600" b="1" dirty="0">
                <a:solidFill>
                  <a:schemeClr val="tx1"/>
                </a:solidFill>
              </a:rPr>
              <a:t>قال تعالي في محكم آياته:</a:t>
            </a:r>
            <a:endParaRPr lang="en-US" sz="9600" b="1" dirty="0">
              <a:solidFill>
                <a:schemeClr val="tx1"/>
              </a:solidFill>
            </a:endParaRPr>
          </a:p>
          <a:p>
            <a:pPr marL="0" indent="0" algn="r" rtl="1">
              <a:buNone/>
            </a:pPr>
            <a:r>
              <a:rPr lang="ar-SA" sz="9600" b="1" dirty="0" smtClean="0">
                <a:solidFill>
                  <a:schemeClr val="tx1"/>
                </a:solidFill>
              </a:rPr>
              <a:t>               بسم </a:t>
            </a:r>
            <a:r>
              <a:rPr lang="ar-SA" sz="9600" b="1" dirty="0">
                <a:solidFill>
                  <a:schemeClr val="tx1"/>
                </a:solidFill>
              </a:rPr>
              <a:t>الله الرحمن الرحيم      " يا أيها الذين آمنوا أوفوا بالعقود"    صدق الله العظيم</a:t>
            </a:r>
            <a:endParaRPr lang="en-US" sz="9600" dirty="0">
              <a:solidFill>
                <a:schemeClr val="tx1"/>
              </a:solidFill>
            </a:endParaRPr>
          </a:p>
          <a:p>
            <a:pPr marL="0" indent="0" algn="r" rtl="1">
              <a:buNone/>
            </a:pPr>
            <a:endParaRPr lang="ar-SA" sz="4000" b="1" u="sng" dirty="0" smtClean="0">
              <a:solidFill>
                <a:schemeClr val="tx1"/>
              </a:solidFill>
            </a:endParaRPr>
          </a:p>
          <a:p>
            <a:pPr marL="0" indent="0" algn="r" rtl="1">
              <a:buNone/>
            </a:pPr>
            <a:r>
              <a:rPr lang="ar-SA" sz="8800" b="1" u="sng" dirty="0" smtClean="0">
                <a:solidFill>
                  <a:schemeClr val="tx1"/>
                </a:solidFill>
              </a:rPr>
              <a:t>تعريف </a:t>
            </a:r>
            <a:r>
              <a:rPr lang="ar-SA" sz="8800" b="1" u="sng" dirty="0">
                <a:solidFill>
                  <a:schemeClr val="tx1"/>
                </a:solidFill>
              </a:rPr>
              <a:t>العقد وأركانه:</a:t>
            </a:r>
            <a:endParaRPr lang="en-US" sz="8800" dirty="0">
              <a:solidFill>
                <a:schemeClr val="tx1"/>
              </a:solidFill>
            </a:endParaRPr>
          </a:p>
          <a:p>
            <a:pPr marL="0" indent="0" algn="r" rtl="1">
              <a:buNone/>
            </a:pPr>
            <a:r>
              <a:rPr lang="ar-SA" sz="8800" dirty="0">
                <a:solidFill>
                  <a:schemeClr val="tx1"/>
                </a:solidFill>
              </a:rPr>
              <a:t>العقد هو توافق إرادتين أو أكثر على احداث أثر قانونى سواء كان هذا الأثر هو إنشاء التزام أو تعديله أو إنهائه.</a:t>
            </a:r>
            <a:endParaRPr lang="en-US" sz="8800" dirty="0">
              <a:solidFill>
                <a:schemeClr val="tx1"/>
              </a:solidFill>
            </a:endParaRPr>
          </a:p>
          <a:p>
            <a:pPr marL="0" indent="0" algn="r" rtl="1">
              <a:buNone/>
            </a:pPr>
            <a:endParaRPr lang="ar-SA" sz="400" b="1" u="sng" dirty="0" smtClean="0">
              <a:solidFill>
                <a:schemeClr val="tx1"/>
              </a:solidFill>
            </a:endParaRPr>
          </a:p>
          <a:p>
            <a:pPr marL="0" indent="0" algn="r" rtl="1">
              <a:buNone/>
            </a:pPr>
            <a:r>
              <a:rPr lang="ar-SA" sz="8800" b="1" u="sng" dirty="0" smtClean="0">
                <a:solidFill>
                  <a:schemeClr val="tx1"/>
                </a:solidFill>
              </a:rPr>
              <a:t>أركان </a:t>
            </a:r>
            <a:r>
              <a:rPr lang="ar-SA" sz="8800" b="1" u="sng" dirty="0">
                <a:solidFill>
                  <a:schemeClr val="tx1"/>
                </a:solidFill>
              </a:rPr>
              <a:t>العقد:</a:t>
            </a:r>
            <a:endParaRPr lang="en-US" sz="8800" dirty="0">
              <a:solidFill>
                <a:schemeClr val="tx1"/>
              </a:solidFill>
            </a:endParaRPr>
          </a:p>
          <a:p>
            <a:pPr marL="0" lvl="0" indent="0" algn="r" rtl="1">
              <a:buNone/>
            </a:pPr>
            <a:r>
              <a:rPr lang="ar-SA" sz="8800" dirty="0">
                <a:solidFill>
                  <a:schemeClr val="tx1"/>
                </a:solidFill>
              </a:rPr>
              <a:t>التراضي :  توافق وتطابق إرادتين أو أكثر.</a:t>
            </a:r>
            <a:endParaRPr lang="en-US" sz="8800" dirty="0">
              <a:solidFill>
                <a:schemeClr val="tx1"/>
              </a:solidFill>
            </a:endParaRPr>
          </a:p>
          <a:p>
            <a:pPr marL="0" lvl="0" indent="0" algn="r" rtl="1">
              <a:buNone/>
            </a:pPr>
            <a:r>
              <a:rPr lang="ar-SA" sz="8800" dirty="0">
                <a:solidFill>
                  <a:schemeClr val="tx1"/>
                </a:solidFill>
              </a:rPr>
              <a:t>المحل    : وهو العماية القانونية المراد تحقيقها ويشترط ألا يكون مخالفاً للنظام العام أو الآداب.</a:t>
            </a:r>
            <a:endParaRPr lang="en-US" sz="8800" dirty="0">
              <a:solidFill>
                <a:schemeClr val="tx1"/>
              </a:solidFill>
            </a:endParaRPr>
          </a:p>
          <a:p>
            <a:pPr marL="0" lvl="0" indent="0" algn="r" rtl="1">
              <a:buNone/>
            </a:pPr>
            <a:r>
              <a:rPr lang="ar-SA" sz="8800" dirty="0">
                <a:solidFill>
                  <a:schemeClr val="tx1"/>
                </a:solidFill>
              </a:rPr>
              <a:t>السبب    : وهو الغرض الذى يقصد المتعاقدين إلى تحقيقه من وراء التعاقد</a:t>
            </a:r>
            <a:r>
              <a:rPr lang="ar-SA" sz="8800" dirty="0" smtClean="0">
                <a:solidFill>
                  <a:schemeClr val="tx1"/>
                </a:solidFill>
              </a:rPr>
              <a:t>.</a:t>
            </a:r>
          </a:p>
          <a:p>
            <a:pPr marL="0" indent="0" algn="r" rtl="1">
              <a:buNone/>
            </a:pPr>
            <a:r>
              <a:rPr lang="ar-SA" sz="8800" dirty="0">
                <a:solidFill>
                  <a:schemeClr val="tx1"/>
                </a:solidFill>
              </a:rPr>
              <a:t>وهذا النوع من العقود يسمى العقد الرضائي، أي ذلك العقد الذى يكون فيه مجال للمناقشة والمفاوضة بين الطرفين قبل إبرامه.</a:t>
            </a:r>
            <a:endParaRPr lang="en-US" sz="8800" dirty="0">
              <a:solidFill>
                <a:schemeClr val="tx1"/>
              </a:solidFill>
            </a:endParaRPr>
          </a:p>
          <a:p>
            <a:pPr marL="0" lvl="0" indent="0" algn="r" rtl="1">
              <a:buNone/>
            </a:pPr>
            <a:endParaRPr lang="en-US" sz="8800" dirty="0"/>
          </a:p>
          <a:p>
            <a:pPr marL="0" indent="0" algn="r" rtl="1">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948184699"/>
              </p:ext>
            </p:extLst>
          </p:nvPr>
        </p:nvGraphicFramePr>
        <p:xfrm>
          <a:off x="10640222" y="217019"/>
          <a:ext cx="1343348" cy="687294"/>
        </p:xfrm>
        <a:graphic>
          <a:graphicData uri="http://schemas.openxmlformats.org/presentationml/2006/ole">
            <mc:AlternateContent xmlns:mc="http://schemas.openxmlformats.org/markup-compatibility/2006">
              <mc:Choice xmlns:v="urn:schemas-microsoft-com:vml" Requires="v">
                <p:oleObj spid="_x0000_s4195" r:id="rId4" imgW="3466800" imgH="2219040" progId="">
                  <p:embed/>
                </p:oleObj>
              </mc:Choice>
              <mc:Fallback>
                <p:oleObj r:id="rId4" imgW="3466800" imgH="2219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40222" y="217019"/>
                        <a:ext cx="1343348" cy="687294"/>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109587" y="222226"/>
            <a:ext cx="1884348" cy="604269"/>
          </a:xfrm>
        </p:spPr>
        <p:txBody>
          <a:bodyPr/>
          <a:lstStyle/>
          <a:p>
            <a:pPr algn="l" rtl="1"/>
            <a:fld id="{E97799C9-84D9-46D2-A11E-BCF8A720529D}" type="slidenum">
              <a:rPr lang="en-US" smtClean="0"/>
              <a:pPr algn="l" rtl="1"/>
              <a:t>2</a:t>
            </a:fld>
            <a:endParaRPr lang="en-US" dirty="0"/>
          </a:p>
        </p:txBody>
      </p:sp>
    </p:spTree>
    <p:extLst>
      <p:ext uri="{BB962C8B-B14F-4D97-AF65-F5344CB8AC3E}">
        <p14:creationId xmlns:p14="http://schemas.microsoft.com/office/powerpoint/2010/main" val="1869475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5876" y="1052439"/>
            <a:ext cx="6639077" cy="1560716"/>
          </a:xfrm>
        </p:spPr>
        <p:txBody>
          <a:bodyPr>
            <a:normAutofit/>
          </a:bodyPr>
          <a:lstStyle/>
          <a:p>
            <a:r>
              <a:rPr lang="ar-SA" sz="4800" b="1" dirty="0" smtClean="0">
                <a:solidFill>
                  <a:srgbClr val="C00000"/>
                </a:solidFill>
              </a:rPr>
              <a:t>نشكركم على حسن استماعكم</a:t>
            </a:r>
            <a:endParaRPr lang="en-US" sz="4800" b="1" dirty="0">
              <a:solidFill>
                <a:srgbClr val="C00000"/>
              </a:solidFill>
            </a:endParaRPr>
          </a:p>
        </p:txBody>
      </p:sp>
      <p:sp>
        <p:nvSpPr>
          <p:cNvPr id="3" name="Content Placeholder 2"/>
          <p:cNvSpPr>
            <a:spLocks noGrp="1"/>
          </p:cNvSpPr>
          <p:nvPr>
            <p:ph idx="1"/>
          </p:nvPr>
        </p:nvSpPr>
        <p:spPr>
          <a:xfrm>
            <a:off x="4063254" y="2277035"/>
            <a:ext cx="7841874" cy="3651504"/>
          </a:xfrm>
        </p:spPr>
        <p:txBody>
          <a:bodyPr>
            <a:normAutofit/>
          </a:bodyPr>
          <a:lstStyle/>
          <a:p>
            <a:pPr>
              <a:lnSpc>
                <a:spcPct val="150000"/>
              </a:lnSpc>
            </a:pPr>
            <a:r>
              <a:rPr lang="en-US" sz="2800" b="1" u="sng" dirty="0">
                <a:solidFill>
                  <a:srgbClr val="0033CC"/>
                </a:solidFill>
                <a:latin typeface="Times New Roman" pitchFamily="18" charset="0"/>
                <a:cs typeface="Times New Roman" pitchFamily="18" charset="0"/>
              </a:rPr>
              <a:t>http://www.egyptera.org</a:t>
            </a:r>
            <a:endParaRPr lang="en-US" sz="2800" u="sng" dirty="0">
              <a:solidFill>
                <a:srgbClr val="0033CC"/>
              </a:solidFill>
              <a:latin typeface="Times New Roman" pitchFamily="18" charset="0"/>
              <a:cs typeface="Times New Roman" pitchFamily="18" charset="0"/>
            </a:endParaRPr>
          </a:p>
          <a:p>
            <a:pPr>
              <a:lnSpc>
                <a:spcPct val="150000"/>
              </a:lnSpc>
            </a:pPr>
            <a:r>
              <a:rPr lang="en-US" sz="2800" b="1" u="sng" dirty="0">
                <a:solidFill>
                  <a:srgbClr val="0033CC"/>
                </a:solidFill>
                <a:latin typeface="Times New Roman" pitchFamily="18" charset="0"/>
                <a:cs typeface="Times New Roman" pitchFamily="18" charset="0"/>
              </a:rPr>
              <a:t>http://www.facebook.com/egyptera.official</a:t>
            </a:r>
            <a:endParaRPr lang="en-US" sz="2800" u="sng" dirty="0">
              <a:solidFill>
                <a:srgbClr val="0033CC"/>
              </a:solidFill>
              <a:latin typeface="Times New Roman" pitchFamily="18" charset="0"/>
              <a:cs typeface="Times New Roman" pitchFamily="18" charset="0"/>
            </a:endParaRPr>
          </a:p>
          <a:p>
            <a:pPr>
              <a:lnSpc>
                <a:spcPct val="150000"/>
              </a:lnSpc>
            </a:pPr>
            <a:r>
              <a:rPr lang="en-US" sz="2800" b="1" u="sng" dirty="0">
                <a:solidFill>
                  <a:srgbClr val="0033CC"/>
                </a:solidFill>
                <a:latin typeface="Times New Roman" pitchFamily="18" charset="0"/>
                <a:cs typeface="Times New Roman" pitchFamily="18" charset="0"/>
              </a:rPr>
              <a:t>http://www.twitter.com/OfficialERA</a:t>
            </a:r>
            <a:endParaRPr lang="en-US" sz="2800" u="sng" dirty="0">
              <a:solidFill>
                <a:srgbClr val="0033CC"/>
              </a:solidFill>
              <a:latin typeface="Times New Roman" pitchFamily="18" charset="0"/>
              <a:cs typeface="Times New Roman" pitchFamily="18" charset="0"/>
            </a:endParaRPr>
          </a:p>
          <a:p>
            <a:pPr>
              <a:lnSpc>
                <a:spcPct val="150000"/>
              </a:lnSpc>
            </a:pPr>
            <a:r>
              <a:rPr lang="en-US" sz="2800" b="1" u="sng" dirty="0">
                <a:solidFill>
                  <a:srgbClr val="0033CC"/>
                </a:solidFill>
                <a:latin typeface="Times New Roman" pitchFamily="18" charset="0"/>
                <a:cs typeface="Times New Roman" pitchFamily="18" charset="0"/>
              </a:rPr>
              <a:t>http://www.youtube.com/egypteraofficial</a:t>
            </a:r>
            <a:endParaRPr lang="en-US" sz="2800" u="sng" dirty="0">
              <a:solidFill>
                <a:srgbClr val="0033CC"/>
              </a:solidFill>
              <a:latin typeface="Times New Roman" pitchFamily="18" charset="0"/>
              <a:cs typeface="Times New Roman" pitchFamily="18" charset="0"/>
            </a:endParaRPr>
          </a:p>
          <a:p>
            <a:endParaRPr lang="en-US" sz="2800" dirty="0"/>
          </a:p>
        </p:txBody>
      </p:sp>
      <p:graphicFrame>
        <p:nvGraphicFramePr>
          <p:cNvPr id="6" name="Object 5"/>
          <p:cNvGraphicFramePr>
            <a:graphicFrameLocks noChangeAspect="1"/>
          </p:cNvGraphicFramePr>
          <p:nvPr>
            <p:extLst>
              <p:ext uri="{D42A27DB-BD31-4B8C-83A1-F6EECF244321}">
                <p14:modId xmlns:p14="http://schemas.microsoft.com/office/powerpoint/2010/main" val="4124903225"/>
              </p:ext>
            </p:extLst>
          </p:nvPr>
        </p:nvGraphicFramePr>
        <p:xfrm>
          <a:off x="10775574" y="210730"/>
          <a:ext cx="1242964" cy="635935"/>
        </p:xfrm>
        <a:graphic>
          <a:graphicData uri="http://schemas.openxmlformats.org/presentationml/2006/ole">
            <mc:AlternateContent xmlns:mc="http://schemas.openxmlformats.org/markup-compatibility/2006">
              <mc:Choice xmlns:v="urn:schemas-microsoft-com:vml" Requires="v">
                <p:oleObj spid="_x0000_s2149" r:id="rId3" imgW="3466800" imgH="2219040" progId="">
                  <p:embed/>
                </p:oleObj>
              </mc:Choice>
              <mc:Fallback>
                <p:oleObj r:id="rId3" imgW="3466800" imgH="221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75574" y="210730"/>
                        <a:ext cx="1242964" cy="635935"/>
                      </a:xfrm>
                      <a:prstGeom prst="rect">
                        <a:avLst/>
                      </a:prstGeom>
                      <a:solidFill>
                        <a:srgbClr val="FFFFFF"/>
                      </a:solidFill>
                      <a:ln w="9525">
                        <a:noFill/>
                        <a:miter lim="800000"/>
                        <a:headEnd/>
                        <a:tailEnd/>
                      </a:ln>
                    </p:spPr>
                  </p:pic>
                </p:oleObj>
              </mc:Fallback>
            </mc:AlternateContent>
          </a:graphicData>
        </a:graphic>
      </p:graphicFrame>
      <p:sp>
        <p:nvSpPr>
          <p:cNvPr id="5" name="Slide Number Placeholder 4"/>
          <p:cNvSpPr>
            <a:spLocks noGrp="1"/>
          </p:cNvSpPr>
          <p:nvPr>
            <p:ph type="sldNum" sz="quarter" idx="12"/>
          </p:nvPr>
        </p:nvSpPr>
        <p:spPr>
          <a:xfrm>
            <a:off x="149928" y="210730"/>
            <a:ext cx="1884348" cy="604269"/>
          </a:xfrm>
        </p:spPr>
        <p:txBody>
          <a:bodyPr/>
          <a:lstStyle/>
          <a:p>
            <a:pPr algn="l" rtl="1"/>
            <a:fld id="{E97799C9-84D9-46D2-A11E-BCF8A720529D}" type="slidenum">
              <a:rPr lang="en-US" smtClean="0"/>
              <a:pPr algn="l" rtl="1"/>
              <a:t>20</a:t>
            </a:fld>
            <a:endParaRPr lang="en-US" dirty="0"/>
          </a:p>
        </p:txBody>
      </p:sp>
    </p:spTree>
    <p:extLst>
      <p:ext uri="{BB962C8B-B14F-4D97-AF65-F5344CB8AC3E}">
        <p14:creationId xmlns:p14="http://schemas.microsoft.com/office/powerpoint/2010/main" val="33863992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 name="Picture 7" descr="شريحة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596152" y="590672"/>
            <a:ext cx="10999694" cy="5657728"/>
          </a:xfrm>
          <a:prstGeom prst="rect">
            <a:avLst/>
          </a:prstGeom>
          <a:noFill/>
        </p:spPr>
      </p:pic>
      <p:sp>
        <p:nvSpPr>
          <p:cNvPr id="6" name="Slide Number Placeholder 5"/>
          <p:cNvSpPr>
            <a:spLocks noGrp="1"/>
          </p:cNvSpPr>
          <p:nvPr>
            <p:ph type="sldNum" sz="quarter" idx="12"/>
          </p:nvPr>
        </p:nvSpPr>
        <p:spPr/>
        <p:txBody>
          <a:bodyPr/>
          <a:lstStyle/>
          <a:p>
            <a:fld id="{E97799C9-84D9-46D2-A11E-BCF8A720529D}" type="slidenum">
              <a:rPr lang="en-US" smtClean="0"/>
              <a:t>21</a:t>
            </a:fld>
            <a:endParaRPr lang="en-US" dirty="0"/>
          </a:p>
        </p:txBody>
      </p:sp>
    </p:spTree>
    <p:extLst>
      <p:ext uri="{BB962C8B-B14F-4D97-AF65-F5344CB8AC3E}">
        <p14:creationId xmlns:p14="http://schemas.microsoft.com/office/powerpoint/2010/main" val="968066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221" y="778931"/>
            <a:ext cx="10688168" cy="1378823"/>
          </a:xfrm>
        </p:spPr>
        <p:txBody>
          <a:bodyPr>
            <a:noAutofit/>
          </a:bodyPr>
          <a:lstStyle/>
          <a:p>
            <a:pPr algn="r" rtl="1"/>
            <a:r>
              <a:rPr lang="ar-SA" sz="4000" b="1" dirty="0" smtClean="0">
                <a:solidFill>
                  <a:srgbClr val="C00000"/>
                </a:solidFill>
              </a:rPr>
              <a:t>تابع : صياغة </a:t>
            </a:r>
            <a:r>
              <a:rPr lang="ar-SA" sz="4000" b="1" dirty="0">
                <a:solidFill>
                  <a:srgbClr val="C00000"/>
                </a:solidFill>
              </a:rPr>
              <a:t>عقود توريد الكهرباء بما يخدم العلاقة   </a:t>
            </a:r>
            <a:br>
              <a:rPr lang="ar-SA" sz="4000" b="1" dirty="0">
                <a:solidFill>
                  <a:srgbClr val="C00000"/>
                </a:solidFill>
              </a:rPr>
            </a:br>
            <a:r>
              <a:rPr lang="ar-SA" sz="4000" b="1" dirty="0">
                <a:solidFill>
                  <a:srgbClr val="C00000"/>
                </a:solidFill>
              </a:rPr>
              <a:t>بين مقدمي الكهرباء والمستخدمين</a:t>
            </a:r>
            <a:endParaRPr lang="en-US" sz="4000" dirty="0">
              <a:solidFill>
                <a:srgbClr val="FF0000"/>
              </a:solidFill>
            </a:endParaRPr>
          </a:p>
        </p:txBody>
      </p:sp>
      <p:sp>
        <p:nvSpPr>
          <p:cNvPr id="3" name="Content Placeholder 2"/>
          <p:cNvSpPr>
            <a:spLocks noGrp="1"/>
          </p:cNvSpPr>
          <p:nvPr>
            <p:ph idx="1"/>
          </p:nvPr>
        </p:nvSpPr>
        <p:spPr>
          <a:xfrm>
            <a:off x="309720" y="2543485"/>
            <a:ext cx="11391669" cy="3937998"/>
          </a:xfrm>
        </p:spPr>
        <p:txBody>
          <a:bodyPr>
            <a:noAutofit/>
          </a:bodyPr>
          <a:lstStyle/>
          <a:p>
            <a:pPr algn="r" rtl="1"/>
            <a:r>
              <a:rPr lang="ar-SA" sz="2800" dirty="0">
                <a:solidFill>
                  <a:schemeClr val="tx1"/>
                </a:solidFill>
              </a:rPr>
              <a:t>أما عقد الإذعان : فهو ذلك العقد الذى لا يمكن تعديل أي بند من بنوده أو المفاوضة بشأنه بين طرفي التعاقد، وبالتالي إما أن يقبله الطرف الآخر على ما هو عليه أو يرفضه.</a:t>
            </a:r>
            <a:endParaRPr lang="en-US" sz="2800" dirty="0">
              <a:solidFill>
                <a:schemeClr val="tx1"/>
              </a:solidFill>
            </a:endParaRPr>
          </a:p>
          <a:p>
            <a:pPr algn="r" rtl="1"/>
            <a:r>
              <a:rPr lang="ar-SA" sz="2800" dirty="0">
                <a:solidFill>
                  <a:schemeClr val="tx1"/>
                </a:solidFill>
              </a:rPr>
              <a:t>وتعتبر عقود توريد الكهرباء والمياه والغاز والاتصالات من قبل عقود الإذعان التي يذعن (يقبل) </a:t>
            </a:r>
            <a:r>
              <a:rPr lang="ar-SA" sz="2800" dirty="0" smtClean="0">
                <a:solidFill>
                  <a:schemeClr val="tx1"/>
                </a:solidFill>
              </a:rPr>
              <a:t>فيها </a:t>
            </a:r>
            <a:r>
              <a:rPr lang="ar-SA" sz="2800" dirty="0">
                <a:solidFill>
                  <a:schemeClr val="tx1"/>
                </a:solidFill>
              </a:rPr>
              <a:t>الطرف الآخر لإرادة الطرف الأول فهو عقد يعد سلفاً بشروطه، والمتعاقد الآخر ليس له حقاً </a:t>
            </a:r>
            <a:r>
              <a:rPr lang="ar-SA" sz="2800" dirty="0" smtClean="0">
                <a:solidFill>
                  <a:schemeClr val="tx1"/>
                </a:solidFill>
              </a:rPr>
              <a:t>في تعديلها</a:t>
            </a:r>
            <a:r>
              <a:rPr lang="ar-SA" sz="2800" dirty="0">
                <a:solidFill>
                  <a:schemeClr val="tx1"/>
                </a:solidFill>
              </a:rPr>
              <a:t>.</a:t>
            </a:r>
            <a:endParaRPr lang="en-US" sz="2800" dirty="0">
              <a:solidFill>
                <a:schemeClr val="tx1"/>
              </a:solidFill>
            </a:endParaRPr>
          </a:p>
          <a:p>
            <a:pPr algn="r" rtl="1"/>
            <a:r>
              <a:rPr lang="ar-SA" sz="2800" dirty="0">
                <a:solidFill>
                  <a:schemeClr val="tx1"/>
                </a:solidFill>
              </a:rPr>
              <a:t>والطرف القوى في عقد الإذعان غالباً ما يكون محتكراً للسلعة أو الخدمة.</a:t>
            </a:r>
            <a:endParaRPr lang="en-US" sz="2800" dirty="0">
              <a:solidFill>
                <a:schemeClr val="tx1"/>
              </a:solidFill>
            </a:endParaRPr>
          </a:p>
          <a:p>
            <a:pPr algn="r" rtl="1"/>
            <a:r>
              <a:rPr lang="ar-SA" sz="2800" dirty="0">
                <a:solidFill>
                  <a:schemeClr val="tx1"/>
                </a:solidFill>
              </a:rPr>
              <a:t>وتوقيع الطرف المذعن على عقد الإذعان يعتبر رضاء منه بكافة بنود العقد ولا يمكنه التنصل منه.</a:t>
            </a:r>
            <a:endParaRPr lang="en-US" sz="2800" dirty="0">
              <a:solidFill>
                <a:schemeClr val="tx1"/>
              </a:solidFill>
            </a:endParaRPr>
          </a:p>
          <a:p>
            <a:pPr marL="0" indent="0" algn="r" rtl="1">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128261682"/>
              </p:ext>
            </p:extLst>
          </p:nvPr>
        </p:nvGraphicFramePr>
        <p:xfrm>
          <a:off x="10666886" y="139201"/>
          <a:ext cx="1343348" cy="687294"/>
        </p:xfrm>
        <a:graphic>
          <a:graphicData uri="http://schemas.openxmlformats.org/presentationml/2006/ole">
            <mc:AlternateContent xmlns:mc="http://schemas.openxmlformats.org/markup-compatibility/2006">
              <mc:Choice xmlns:v="urn:schemas-microsoft-com:vml" Requires="v">
                <p:oleObj spid="_x0000_s18503" r:id="rId4" imgW="3466800" imgH="2219040" progId="">
                  <p:embed/>
                </p:oleObj>
              </mc:Choice>
              <mc:Fallback>
                <p:oleObj r:id="rId4" imgW="3466800" imgH="2219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6886" y="139201"/>
                        <a:ext cx="1343348" cy="687294"/>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163375" y="222226"/>
            <a:ext cx="1884348" cy="604269"/>
          </a:xfrm>
        </p:spPr>
        <p:txBody>
          <a:bodyPr/>
          <a:lstStyle/>
          <a:p>
            <a:pPr algn="l" rtl="1"/>
            <a:fld id="{E97799C9-84D9-46D2-A11E-BCF8A720529D}" type="slidenum">
              <a:rPr lang="en-US" smtClean="0"/>
              <a:pPr algn="l" rtl="1"/>
              <a:t>3</a:t>
            </a:fld>
            <a:endParaRPr lang="en-US" dirty="0"/>
          </a:p>
        </p:txBody>
      </p:sp>
    </p:spTree>
    <p:extLst>
      <p:ext uri="{BB962C8B-B14F-4D97-AF65-F5344CB8AC3E}">
        <p14:creationId xmlns:p14="http://schemas.microsoft.com/office/powerpoint/2010/main" val="176791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330480"/>
            <a:ext cx="11273964" cy="861392"/>
          </a:xfrm>
        </p:spPr>
        <p:txBody>
          <a:bodyPr>
            <a:noAutofit/>
          </a:bodyPr>
          <a:lstStyle/>
          <a:p>
            <a:pPr algn="r" rtl="1"/>
            <a:r>
              <a:rPr lang="ar-EG" sz="3600" b="1" dirty="0">
                <a:solidFill>
                  <a:srgbClr val="C00000"/>
                </a:solidFill>
              </a:rPr>
              <a:t>أنماط العقود التي تقوم شركات الكهرباء بصياغتها وتوقيعها مع عملائها:</a:t>
            </a:r>
            <a:r>
              <a:rPr lang="en-US" sz="3600" dirty="0" smtClean="0">
                <a:solidFill>
                  <a:srgbClr val="C00000"/>
                </a:solidFill>
              </a:rPr>
              <a:t/>
            </a:r>
            <a:br>
              <a:rPr lang="en-US" sz="3600" dirty="0" smtClean="0">
                <a:solidFill>
                  <a:srgbClr val="C00000"/>
                </a:solidFill>
              </a:rPr>
            </a:br>
            <a:endParaRPr lang="en-US" sz="3600" dirty="0">
              <a:solidFill>
                <a:srgbClr val="C00000"/>
              </a:solidFill>
            </a:endParaRPr>
          </a:p>
        </p:txBody>
      </p:sp>
      <p:sp>
        <p:nvSpPr>
          <p:cNvPr id="3" name="Content Placeholder 2"/>
          <p:cNvSpPr>
            <a:spLocks noGrp="1"/>
          </p:cNvSpPr>
          <p:nvPr>
            <p:ph idx="1"/>
          </p:nvPr>
        </p:nvSpPr>
        <p:spPr>
          <a:xfrm>
            <a:off x="322729" y="2375492"/>
            <a:ext cx="11408436" cy="4177553"/>
          </a:xfrm>
        </p:spPr>
        <p:txBody>
          <a:bodyPr>
            <a:noAutofit/>
          </a:bodyPr>
          <a:lstStyle/>
          <a:p>
            <a:pPr algn="r" rtl="1"/>
            <a:r>
              <a:rPr lang="ar-SA" sz="3000" dirty="0">
                <a:solidFill>
                  <a:schemeClr val="tx1"/>
                </a:solidFill>
              </a:rPr>
              <a:t>عقد توريد طاقة كهربائية</a:t>
            </a:r>
            <a:r>
              <a:rPr lang="ar-SA" sz="3000" dirty="0" smtClean="0">
                <a:solidFill>
                  <a:schemeClr val="tx1"/>
                </a:solidFill>
              </a:rPr>
              <a:t>.                                  ــ  عقد </a:t>
            </a:r>
            <a:r>
              <a:rPr lang="ar-SA" sz="3000" dirty="0">
                <a:solidFill>
                  <a:schemeClr val="tx1"/>
                </a:solidFill>
              </a:rPr>
              <a:t>استخدام الشبكة الكهربائية.</a:t>
            </a:r>
            <a:endParaRPr lang="en-US" sz="3000" dirty="0">
              <a:solidFill>
                <a:schemeClr val="tx1"/>
              </a:solidFill>
            </a:endParaRPr>
          </a:p>
          <a:p>
            <a:pPr algn="r" rtl="1"/>
            <a:r>
              <a:rPr lang="ar-SA" sz="3000" dirty="0" smtClean="0">
                <a:solidFill>
                  <a:schemeClr val="tx1"/>
                </a:solidFill>
              </a:rPr>
              <a:t>عقد شراء طاقة كهربائية.                                  ــ عقد </a:t>
            </a:r>
            <a:r>
              <a:rPr lang="ar-SA" sz="3000" dirty="0">
                <a:solidFill>
                  <a:schemeClr val="tx1"/>
                </a:solidFill>
              </a:rPr>
              <a:t>ارتباط بالشبكة </a:t>
            </a:r>
            <a:r>
              <a:rPr lang="ar-SA" sz="3000" dirty="0" smtClean="0">
                <a:solidFill>
                  <a:schemeClr val="tx1"/>
                </a:solidFill>
              </a:rPr>
              <a:t>الكهربـــائية.</a:t>
            </a:r>
          </a:p>
          <a:p>
            <a:pPr algn="r" rtl="1"/>
            <a:r>
              <a:rPr lang="ar-SA" sz="3000" dirty="0" smtClean="0">
                <a:solidFill>
                  <a:schemeClr val="tx1"/>
                </a:solidFill>
              </a:rPr>
              <a:t>عقد تبادل طاقة كهربائية.            ــ عقد تشغيل وصيانة لمحطة محولات وخطوط الربط.</a:t>
            </a:r>
            <a:endParaRPr lang="en-US" sz="3000" dirty="0" smtClean="0">
              <a:solidFill>
                <a:schemeClr val="tx1"/>
              </a:solidFill>
            </a:endParaRPr>
          </a:p>
          <a:p>
            <a:pPr algn="r" rtl="1"/>
            <a:r>
              <a:rPr lang="ar-SA" sz="3000" dirty="0" smtClean="0">
                <a:solidFill>
                  <a:schemeClr val="tx1"/>
                </a:solidFill>
              </a:rPr>
              <a:t>عقد </a:t>
            </a:r>
            <a:r>
              <a:rPr lang="ar-SA" sz="3000" dirty="0">
                <a:solidFill>
                  <a:schemeClr val="tx1"/>
                </a:solidFill>
              </a:rPr>
              <a:t>تغذية كهربائية احتياطية أو </a:t>
            </a:r>
            <a:r>
              <a:rPr lang="ar-SA" sz="3000" dirty="0" smtClean="0">
                <a:solidFill>
                  <a:schemeClr val="tx1"/>
                </a:solidFill>
              </a:rPr>
              <a:t>تكميلية.                  ــ عقد </a:t>
            </a:r>
            <a:r>
              <a:rPr lang="ar-SA" sz="3000" dirty="0">
                <a:solidFill>
                  <a:schemeClr val="tx1"/>
                </a:solidFill>
              </a:rPr>
              <a:t>إنشاء شبكة كهربائية داخلية.</a:t>
            </a:r>
          </a:p>
          <a:p>
            <a:pPr lvl="0" algn="r" rtl="1"/>
            <a:r>
              <a:rPr lang="ar-SA" sz="3000" dirty="0" smtClean="0">
                <a:solidFill>
                  <a:schemeClr val="tx1"/>
                </a:solidFill>
              </a:rPr>
              <a:t>عقد </a:t>
            </a:r>
            <a:r>
              <a:rPr lang="ar-SA" sz="3000" dirty="0">
                <a:solidFill>
                  <a:schemeClr val="tx1"/>
                </a:solidFill>
              </a:rPr>
              <a:t>إنشاء محطة محولات جهد فائق / </a:t>
            </a:r>
            <a:r>
              <a:rPr lang="ar-SA" sz="3000" dirty="0" smtClean="0">
                <a:solidFill>
                  <a:schemeClr val="tx1"/>
                </a:solidFill>
              </a:rPr>
              <a:t>عالي، </a:t>
            </a:r>
            <a:r>
              <a:rPr lang="ar-SA" sz="3000" dirty="0">
                <a:solidFill>
                  <a:schemeClr val="tx1"/>
                </a:solidFill>
              </a:rPr>
              <a:t>خطوط الربط (تسليم مفتاح).</a:t>
            </a:r>
            <a:endParaRPr lang="en-US" sz="3000" dirty="0">
              <a:solidFill>
                <a:schemeClr val="tx1"/>
              </a:solidFill>
            </a:endParaRPr>
          </a:p>
          <a:p>
            <a:pPr lvl="0" algn="r" rtl="1"/>
            <a:r>
              <a:rPr lang="ar-SA" sz="3000" dirty="0">
                <a:solidFill>
                  <a:schemeClr val="tx1"/>
                </a:solidFill>
              </a:rPr>
              <a:t>عقد إشراف على تنفيذ محطة محولات جهد فائق </a:t>
            </a:r>
            <a:r>
              <a:rPr lang="ar-SA" sz="3000" dirty="0" smtClean="0">
                <a:solidFill>
                  <a:schemeClr val="tx1"/>
                </a:solidFill>
              </a:rPr>
              <a:t>وعالي، </a:t>
            </a:r>
            <a:r>
              <a:rPr lang="ar-SA" sz="3000" dirty="0">
                <a:solidFill>
                  <a:schemeClr val="tx1"/>
                </a:solidFill>
              </a:rPr>
              <a:t>خطوط الربط.</a:t>
            </a:r>
            <a:endParaRPr lang="en-US" sz="3000" dirty="0">
              <a:solidFill>
                <a:schemeClr val="tx1"/>
              </a:solidFill>
            </a:endParaRPr>
          </a:p>
          <a:p>
            <a:pPr marL="457200" lvl="0" indent="-457200" algn="r" rtl="1">
              <a:buFont typeface="+mj-lt"/>
              <a:buAutoNum type="arabicPeriod"/>
            </a:pPr>
            <a:endParaRPr lang="en-US" sz="3000" dirty="0">
              <a:solidFill>
                <a:schemeClr val="tx1"/>
              </a:solidFill>
            </a:endParaRPr>
          </a:p>
        </p:txBody>
      </p:sp>
      <p:graphicFrame>
        <p:nvGraphicFramePr>
          <p:cNvPr id="4" name="Object 3"/>
          <p:cNvGraphicFramePr>
            <a:graphicFrameLocks noChangeAspect="1"/>
          </p:cNvGraphicFramePr>
          <p:nvPr>
            <p:extLst/>
          </p:nvPr>
        </p:nvGraphicFramePr>
        <p:xfrm>
          <a:off x="10757646" y="236629"/>
          <a:ext cx="1279711" cy="654736"/>
        </p:xfrm>
        <a:graphic>
          <a:graphicData uri="http://schemas.openxmlformats.org/presentationml/2006/ole">
            <mc:AlternateContent xmlns:mc="http://schemas.openxmlformats.org/markup-compatibility/2006">
              <mc:Choice xmlns:v="urn:schemas-microsoft-com:vml" Requires="v">
                <p:oleObj spid="_x0000_s25613" r:id="rId3" imgW="3466800" imgH="2219040" progId="">
                  <p:embed/>
                </p:oleObj>
              </mc:Choice>
              <mc:Fallback>
                <p:oleObj r:id="rId3" imgW="3466800" imgH="221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7646" y="236629"/>
                        <a:ext cx="1279711" cy="654736"/>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163376" y="236629"/>
            <a:ext cx="1884348" cy="604269"/>
          </a:xfrm>
        </p:spPr>
        <p:txBody>
          <a:bodyPr/>
          <a:lstStyle/>
          <a:p>
            <a:pPr algn="l" rtl="1"/>
            <a:fld id="{E97799C9-84D9-46D2-A11E-BCF8A720529D}" type="slidenum">
              <a:rPr lang="en-US" smtClean="0">
                <a:solidFill>
                  <a:srgbClr val="121316">
                    <a:lumMod val="75000"/>
                    <a:lumOff val="25000"/>
                  </a:srgbClr>
                </a:solidFill>
              </a:rPr>
              <a:pPr algn="l" rtl="1"/>
              <a:t>4</a:t>
            </a:fld>
            <a:endParaRPr lang="en-US" dirty="0">
              <a:solidFill>
                <a:srgbClr val="121316">
                  <a:lumMod val="75000"/>
                  <a:lumOff val="25000"/>
                </a:srgbClr>
              </a:solidFill>
            </a:endParaRPr>
          </a:p>
        </p:txBody>
      </p:sp>
    </p:spTree>
    <p:extLst>
      <p:ext uri="{BB962C8B-B14F-4D97-AF65-F5344CB8AC3E}">
        <p14:creationId xmlns:p14="http://schemas.microsoft.com/office/powerpoint/2010/main" val="1318835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7382" y="1197284"/>
            <a:ext cx="9601196" cy="940797"/>
          </a:xfrm>
        </p:spPr>
        <p:txBody>
          <a:bodyPr>
            <a:noAutofit/>
          </a:bodyPr>
          <a:lstStyle/>
          <a:p>
            <a:pPr algn="r" rtl="1"/>
            <a:r>
              <a:rPr lang="ar-SA" b="1" dirty="0">
                <a:solidFill>
                  <a:srgbClr val="C00000"/>
                </a:solidFill>
              </a:rPr>
              <a:t>تعريف عقد توريد </a:t>
            </a:r>
            <a:r>
              <a:rPr lang="ar-SA" sz="4000" b="1" dirty="0">
                <a:solidFill>
                  <a:srgbClr val="C00000"/>
                </a:solidFill>
              </a:rPr>
              <a:t>الطاقة</a:t>
            </a:r>
            <a:r>
              <a:rPr lang="ar-SA" b="1" dirty="0">
                <a:solidFill>
                  <a:srgbClr val="C00000"/>
                </a:solidFill>
              </a:rPr>
              <a:t> الكهربائية:</a:t>
            </a:r>
            <a:endParaRPr lang="en-US" dirty="0">
              <a:solidFill>
                <a:srgbClr val="C00000"/>
              </a:solidFill>
            </a:endParaRPr>
          </a:p>
        </p:txBody>
      </p:sp>
      <p:sp>
        <p:nvSpPr>
          <p:cNvPr id="3" name="Content Placeholder 2"/>
          <p:cNvSpPr>
            <a:spLocks noGrp="1"/>
          </p:cNvSpPr>
          <p:nvPr>
            <p:ph idx="1"/>
          </p:nvPr>
        </p:nvSpPr>
        <p:spPr>
          <a:xfrm>
            <a:off x="3657600" y="2610718"/>
            <a:ext cx="8081682" cy="3279094"/>
          </a:xfrm>
        </p:spPr>
        <p:txBody>
          <a:bodyPr>
            <a:normAutofit/>
          </a:bodyPr>
          <a:lstStyle/>
          <a:p>
            <a:pPr marL="0" indent="0" algn="ctr" rtl="1">
              <a:lnSpc>
                <a:spcPct val="110000"/>
              </a:lnSpc>
              <a:buNone/>
            </a:pPr>
            <a:r>
              <a:rPr lang="ar-SA" sz="3600" b="1" dirty="0">
                <a:solidFill>
                  <a:schemeClr val="tx1"/>
                </a:solidFill>
              </a:rPr>
              <a:t>هو اتفاق بين طرفين تتعهد فيه شركة الكهرباء المختصة بتوريد الكهرباء على جهد التغذية إلى الطرف الثاني مقابل الحصول على مقابل نقدي منه ويعتبر عقد توريد الطاقة الكهربائية من قبل عقود الإذعان.</a:t>
            </a:r>
            <a:endParaRPr lang="en-US" sz="3600" b="1" dirty="0">
              <a:solidFill>
                <a:schemeClr val="tx1"/>
              </a:solidFill>
            </a:endParaRPr>
          </a:p>
          <a:p>
            <a:pPr algn="ctr" rtl="1">
              <a:lnSpc>
                <a:spcPct val="110000"/>
              </a:lnSpc>
            </a:pPr>
            <a:endParaRPr lang="ar-SA" sz="2800" b="1" dirty="0" smtClean="0"/>
          </a:p>
        </p:txBody>
      </p:sp>
      <p:graphicFrame>
        <p:nvGraphicFramePr>
          <p:cNvPr id="4" name="Object 3"/>
          <p:cNvGraphicFramePr>
            <a:graphicFrameLocks noChangeAspect="1"/>
          </p:cNvGraphicFramePr>
          <p:nvPr>
            <p:extLst/>
          </p:nvPr>
        </p:nvGraphicFramePr>
        <p:xfrm>
          <a:off x="10640222" y="294838"/>
          <a:ext cx="1343348" cy="687294"/>
        </p:xfrm>
        <a:graphic>
          <a:graphicData uri="http://schemas.openxmlformats.org/presentationml/2006/ole">
            <mc:AlternateContent xmlns:mc="http://schemas.openxmlformats.org/markup-compatibility/2006">
              <mc:Choice xmlns:v="urn:schemas-microsoft-com:vml" Requires="v">
                <p:oleObj spid="_x0000_s19524" r:id="rId3" imgW="3466800" imgH="2219040" progId="">
                  <p:embed/>
                </p:oleObj>
              </mc:Choice>
              <mc:Fallback>
                <p:oleObj r:id="rId3" imgW="3466800" imgH="221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40222" y="294838"/>
                        <a:ext cx="1343348" cy="687294"/>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123034" y="222226"/>
            <a:ext cx="1884348" cy="604269"/>
          </a:xfrm>
        </p:spPr>
        <p:txBody>
          <a:bodyPr/>
          <a:lstStyle/>
          <a:p>
            <a:pPr algn="l" rtl="1"/>
            <a:fld id="{E97799C9-84D9-46D2-A11E-BCF8A720529D}" type="slidenum">
              <a:rPr lang="en-US" smtClean="0"/>
              <a:pPr algn="l" rtl="1"/>
              <a:t>5</a:t>
            </a:fld>
            <a:endParaRPr lang="en-US" dirty="0"/>
          </a:p>
        </p:txBody>
      </p:sp>
    </p:spTree>
    <p:extLst>
      <p:ext uri="{BB962C8B-B14F-4D97-AF65-F5344CB8AC3E}">
        <p14:creationId xmlns:p14="http://schemas.microsoft.com/office/powerpoint/2010/main" val="3651855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7365" y="850795"/>
            <a:ext cx="8557659" cy="1560716"/>
          </a:xfrm>
        </p:spPr>
        <p:txBody>
          <a:bodyPr>
            <a:normAutofit fontScale="90000"/>
          </a:bodyPr>
          <a:lstStyle/>
          <a:p>
            <a:pPr algn="ctr" rtl="1"/>
            <a:r>
              <a:rPr lang="ar-EG" b="1" dirty="0">
                <a:solidFill>
                  <a:srgbClr val="FF0000"/>
                </a:solidFill>
              </a:rPr>
              <a:t> </a:t>
            </a:r>
            <a:r>
              <a:rPr lang="ar-SA" b="1" dirty="0">
                <a:solidFill>
                  <a:srgbClr val="C00000"/>
                </a:solidFill>
              </a:rPr>
              <a:t>الخلفية التشريعية لإعداد وصياغة عقد توريد الطاقة الكهربائية في مصر:</a:t>
            </a:r>
            <a:r>
              <a:rPr lang="en-US" dirty="0"/>
              <a:t/>
            </a:r>
            <a:br>
              <a:rPr lang="en-US" dirty="0"/>
            </a:br>
            <a:endParaRPr lang="en-US" dirty="0">
              <a:solidFill>
                <a:srgbClr val="FF0000"/>
              </a:solidFill>
            </a:endParaRPr>
          </a:p>
        </p:txBody>
      </p:sp>
      <p:sp>
        <p:nvSpPr>
          <p:cNvPr id="3" name="Content Placeholder 2"/>
          <p:cNvSpPr>
            <a:spLocks noGrp="1"/>
          </p:cNvSpPr>
          <p:nvPr>
            <p:ph idx="1"/>
          </p:nvPr>
        </p:nvSpPr>
        <p:spPr>
          <a:xfrm>
            <a:off x="430305" y="2337551"/>
            <a:ext cx="11286562" cy="4103590"/>
          </a:xfrm>
        </p:spPr>
        <p:txBody>
          <a:bodyPr>
            <a:noAutofit/>
          </a:bodyPr>
          <a:lstStyle/>
          <a:p>
            <a:pPr marL="514350" lvl="0" indent="-514350" algn="r" rtl="1">
              <a:lnSpc>
                <a:spcPct val="150000"/>
              </a:lnSpc>
              <a:buFont typeface="+mj-lt"/>
              <a:buAutoNum type="arabicPeriod"/>
            </a:pPr>
            <a:r>
              <a:rPr lang="ar-SA" sz="3200" dirty="0">
                <a:solidFill>
                  <a:schemeClr val="tx1"/>
                </a:solidFill>
              </a:rPr>
              <a:t>قانون الكهرباء ولائحته التنفيذية.</a:t>
            </a:r>
            <a:endParaRPr lang="en-US" sz="3200" dirty="0">
              <a:solidFill>
                <a:schemeClr val="tx1"/>
              </a:solidFill>
            </a:endParaRPr>
          </a:p>
          <a:p>
            <a:pPr marL="514350" lvl="0" indent="-514350" algn="r" rtl="1">
              <a:lnSpc>
                <a:spcPct val="150000"/>
              </a:lnSpc>
              <a:buFont typeface="+mj-lt"/>
              <a:buAutoNum type="arabicPeriod"/>
            </a:pPr>
            <a:r>
              <a:rPr lang="ar-SA" sz="3200" dirty="0">
                <a:solidFill>
                  <a:schemeClr val="tx1"/>
                </a:solidFill>
              </a:rPr>
              <a:t>اللائحة التجارية الموحدة لشركات توزيع الكهرباء.</a:t>
            </a:r>
            <a:endParaRPr lang="en-US" sz="3200" dirty="0">
              <a:solidFill>
                <a:schemeClr val="tx1"/>
              </a:solidFill>
            </a:endParaRPr>
          </a:p>
          <a:p>
            <a:pPr marL="514350" lvl="0" indent="-514350" algn="r" rtl="1">
              <a:lnSpc>
                <a:spcPct val="150000"/>
              </a:lnSpc>
              <a:buFont typeface="+mj-lt"/>
              <a:buAutoNum type="arabicPeriod"/>
            </a:pPr>
            <a:r>
              <a:rPr lang="ar-SA" sz="3200" dirty="0">
                <a:solidFill>
                  <a:schemeClr val="tx1"/>
                </a:solidFill>
              </a:rPr>
              <a:t>كود قواعد توزيع الكهرباء.</a:t>
            </a:r>
            <a:endParaRPr lang="en-US" sz="3200" dirty="0">
              <a:solidFill>
                <a:schemeClr val="tx1"/>
              </a:solidFill>
            </a:endParaRPr>
          </a:p>
          <a:p>
            <a:pPr marL="514350" lvl="0" indent="-514350" algn="r" rtl="1">
              <a:lnSpc>
                <a:spcPct val="150000"/>
              </a:lnSpc>
              <a:buFont typeface="+mj-lt"/>
              <a:buAutoNum type="arabicPeriod"/>
            </a:pPr>
            <a:r>
              <a:rPr lang="ar-SA" sz="3200" dirty="0">
                <a:solidFill>
                  <a:schemeClr val="tx1"/>
                </a:solidFill>
              </a:rPr>
              <a:t>دليل قواعد توصيل التغذية الكهربائية للمشروعات الاستثمارية، والمنشآت السكنية.</a:t>
            </a:r>
            <a:endParaRPr lang="en-US" sz="3200" dirty="0">
              <a:solidFill>
                <a:schemeClr val="tx1"/>
              </a:solidFill>
            </a:endParaRPr>
          </a:p>
          <a:p>
            <a:pPr marL="514350" indent="-514350" algn="r" rtl="1">
              <a:lnSpc>
                <a:spcPct val="150000"/>
              </a:lnSpc>
              <a:buFont typeface="+mj-lt"/>
              <a:buAutoNum type="arabicPeriod"/>
            </a:pPr>
            <a:r>
              <a:rPr lang="ar-SA" sz="3200" dirty="0">
                <a:solidFill>
                  <a:schemeClr val="tx1"/>
                </a:solidFill>
              </a:rPr>
              <a:t>الاشتراطات العامة لتراخيص توزيع وبيع الكهرباء.</a:t>
            </a:r>
            <a:endParaRPr lang="en-US" sz="2400" dirty="0">
              <a:solidFill>
                <a:schemeClr val="tx1"/>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543363267"/>
              </p:ext>
            </p:extLst>
          </p:nvPr>
        </p:nvGraphicFramePr>
        <p:xfrm>
          <a:off x="10609729" y="320486"/>
          <a:ext cx="1414182" cy="723535"/>
        </p:xfrm>
        <a:graphic>
          <a:graphicData uri="http://schemas.openxmlformats.org/presentationml/2006/ole">
            <mc:AlternateContent xmlns:mc="http://schemas.openxmlformats.org/markup-compatibility/2006">
              <mc:Choice xmlns:v="urn:schemas-microsoft-com:vml" Requires="v">
                <p:oleObj spid="_x0000_s5219" r:id="rId3" imgW="3466800" imgH="2219040" progId="">
                  <p:embed/>
                </p:oleObj>
              </mc:Choice>
              <mc:Fallback>
                <p:oleObj r:id="rId3" imgW="3466800" imgH="221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09729" y="320486"/>
                        <a:ext cx="1414182" cy="723535"/>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190270" y="320486"/>
            <a:ext cx="1884348" cy="604269"/>
          </a:xfrm>
        </p:spPr>
        <p:txBody>
          <a:bodyPr/>
          <a:lstStyle/>
          <a:p>
            <a:pPr algn="l" rtl="1"/>
            <a:fld id="{E97799C9-84D9-46D2-A11E-BCF8A720529D}" type="slidenum">
              <a:rPr lang="en-US" smtClean="0"/>
              <a:pPr algn="l" rtl="1"/>
              <a:t>6</a:t>
            </a:fld>
            <a:endParaRPr lang="en-US" dirty="0"/>
          </a:p>
        </p:txBody>
      </p:sp>
    </p:spTree>
    <p:extLst>
      <p:ext uri="{BB962C8B-B14F-4D97-AF65-F5344CB8AC3E}">
        <p14:creationId xmlns:p14="http://schemas.microsoft.com/office/powerpoint/2010/main" val="2307876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9611" y="1196009"/>
            <a:ext cx="7414659" cy="861392"/>
          </a:xfrm>
        </p:spPr>
        <p:txBody>
          <a:bodyPr>
            <a:normAutofit fontScale="90000"/>
          </a:bodyPr>
          <a:lstStyle/>
          <a:p>
            <a:pPr algn="r" rtl="1"/>
            <a:r>
              <a:rPr lang="ar-EG" b="1" dirty="0">
                <a:solidFill>
                  <a:srgbClr val="C00000"/>
                </a:solidFill>
              </a:rPr>
              <a:t>أنواع عقود توريد الطاقة الكهربائية:</a:t>
            </a:r>
            <a:r>
              <a:rPr lang="en-US" dirty="0" smtClean="0">
                <a:solidFill>
                  <a:srgbClr val="C00000"/>
                </a:solidFill>
              </a:rPr>
              <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1374112" y="2362045"/>
            <a:ext cx="10023389" cy="4177553"/>
          </a:xfrm>
        </p:spPr>
        <p:txBody>
          <a:bodyPr>
            <a:noAutofit/>
          </a:bodyPr>
          <a:lstStyle/>
          <a:p>
            <a:pPr marL="514350" lvl="0" indent="-514350" algn="r" rtl="1">
              <a:buFont typeface="+mj-lt"/>
              <a:buAutoNum type="arabicPeriod"/>
            </a:pPr>
            <a:r>
              <a:rPr lang="ar-SA" sz="2800" dirty="0" smtClean="0">
                <a:solidFill>
                  <a:schemeClr val="tx1"/>
                </a:solidFill>
              </a:rPr>
              <a:t>عقد </a:t>
            </a:r>
            <a:r>
              <a:rPr lang="ar-SA" sz="2800" dirty="0">
                <a:solidFill>
                  <a:schemeClr val="tx1"/>
                </a:solidFill>
              </a:rPr>
              <a:t>توريد الطاقة الكهربائية على الجهود الفائقة والعالية.</a:t>
            </a:r>
            <a:endParaRPr lang="en-US" sz="2800" dirty="0">
              <a:solidFill>
                <a:schemeClr val="tx1"/>
              </a:solidFill>
            </a:endParaRPr>
          </a:p>
          <a:p>
            <a:pPr marL="514350" lvl="0" indent="-514350" algn="r" rtl="1">
              <a:buFont typeface="+mj-lt"/>
              <a:buAutoNum type="arabicPeriod"/>
            </a:pPr>
            <a:r>
              <a:rPr lang="ar-SA" sz="2800" dirty="0" smtClean="0">
                <a:solidFill>
                  <a:schemeClr val="tx1"/>
                </a:solidFill>
              </a:rPr>
              <a:t>عقد </a:t>
            </a:r>
            <a:r>
              <a:rPr lang="ar-SA" sz="2800" dirty="0">
                <a:solidFill>
                  <a:schemeClr val="tx1"/>
                </a:solidFill>
              </a:rPr>
              <a:t>توريد الطاقة الكهربائية على الجهد المتوسط.</a:t>
            </a:r>
            <a:endParaRPr lang="en-US" sz="2800" dirty="0">
              <a:solidFill>
                <a:schemeClr val="tx1"/>
              </a:solidFill>
            </a:endParaRPr>
          </a:p>
          <a:p>
            <a:pPr marL="514350" lvl="0" indent="-514350" algn="r" rtl="1">
              <a:buFont typeface="+mj-lt"/>
              <a:buAutoNum type="arabicPeriod"/>
            </a:pPr>
            <a:r>
              <a:rPr lang="ar-SA" sz="2800" dirty="0">
                <a:solidFill>
                  <a:schemeClr val="tx1"/>
                </a:solidFill>
              </a:rPr>
              <a:t>عقد توريد الطاقة الكهربائية على الجهد المنخفض.</a:t>
            </a:r>
            <a:endParaRPr lang="en-US" sz="2800" dirty="0">
              <a:solidFill>
                <a:schemeClr val="tx1"/>
              </a:solidFill>
            </a:endParaRPr>
          </a:p>
          <a:p>
            <a:pPr marL="514350" lvl="0" indent="-514350" algn="r" rtl="1">
              <a:buFont typeface="+mj-lt"/>
              <a:buAutoNum type="arabicPeriod"/>
            </a:pPr>
            <a:r>
              <a:rPr lang="ar-SA" sz="2800" dirty="0" smtClean="0">
                <a:solidFill>
                  <a:schemeClr val="tx1"/>
                </a:solidFill>
              </a:rPr>
              <a:t>عقد توريد الطاقة الكهربائية للاستخدامات المنزلية.</a:t>
            </a:r>
            <a:endParaRPr lang="en-US" sz="2800" dirty="0" smtClean="0">
              <a:solidFill>
                <a:schemeClr val="tx1"/>
              </a:solidFill>
            </a:endParaRPr>
          </a:p>
          <a:p>
            <a:pPr marL="514350" lvl="0" indent="-514350" algn="r" rtl="1">
              <a:buFont typeface="+mj-lt"/>
              <a:buAutoNum type="arabicPeriod"/>
            </a:pPr>
            <a:r>
              <a:rPr lang="ar-SA" sz="2800" dirty="0" smtClean="0">
                <a:solidFill>
                  <a:schemeClr val="tx1"/>
                </a:solidFill>
              </a:rPr>
              <a:t>عقد </a:t>
            </a:r>
            <a:r>
              <a:rPr lang="ar-SA" sz="2800" dirty="0">
                <a:solidFill>
                  <a:schemeClr val="tx1"/>
                </a:solidFill>
              </a:rPr>
              <a:t>توريد الطاقة الكهربائية على للمحلات التجارية.</a:t>
            </a:r>
            <a:endParaRPr lang="en-US" sz="2800" dirty="0">
              <a:solidFill>
                <a:schemeClr val="tx1"/>
              </a:solidFill>
            </a:endParaRPr>
          </a:p>
          <a:p>
            <a:pPr marL="514350" lvl="0" indent="-514350" algn="r" rtl="1">
              <a:buFont typeface="+mj-lt"/>
              <a:buAutoNum type="arabicPeriod"/>
            </a:pPr>
            <a:r>
              <a:rPr lang="ar-SA" sz="2800" dirty="0">
                <a:solidFill>
                  <a:schemeClr val="tx1"/>
                </a:solidFill>
              </a:rPr>
              <a:t>عقد توريد الطاقة الكهربائية للتغذية الاحتياطية أو </a:t>
            </a:r>
            <a:r>
              <a:rPr lang="ar-SA" sz="2800" dirty="0" smtClean="0">
                <a:solidFill>
                  <a:schemeClr val="tx1"/>
                </a:solidFill>
              </a:rPr>
              <a:t>التكميلية.</a:t>
            </a:r>
            <a:endParaRPr lang="en-US" sz="2800" dirty="0">
              <a:solidFill>
                <a:schemeClr val="tx1"/>
              </a:solidFill>
            </a:endParaRPr>
          </a:p>
          <a:p>
            <a:pPr marL="514350" lvl="0" indent="-514350" algn="r" rtl="1">
              <a:buFont typeface="+mj-lt"/>
              <a:buAutoNum type="arabicPeriod"/>
            </a:pPr>
            <a:r>
              <a:rPr lang="en-US" sz="2800" dirty="0">
                <a:solidFill>
                  <a:schemeClr val="tx1"/>
                </a:solidFill>
              </a:rPr>
              <a:t> </a:t>
            </a:r>
            <a:r>
              <a:rPr lang="ar-SA" sz="2800" dirty="0">
                <a:solidFill>
                  <a:schemeClr val="tx1"/>
                </a:solidFill>
              </a:rPr>
              <a:t>عقد توريد الطاقة الكهربائية بصفة مؤقتة (للإنشاءات / الزينة والاحتفالات).</a:t>
            </a:r>
            <a:endParaRPr lang="en-US" sz="2800" dirty="0">
              <a:solidFill>
                <a:schemeClr val="tx1"/>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709059631"/>
              </p:ext>
            </p:extLst>
          </p:nvPr>
        </p:nvGraphicFramePr>
        <p:xfrm>
          <a:off x="10757646" y="236629"/>
          <a:ext cx="1279711" cy="654736"/>
        </p:xfrm>
        <a:graphic>
          <a:graphicData uri="http://schemas.openxmlformats.org/presentationml/2006/ole">
            <mc:AlternateContent xmlns:mc="http://schemas.openxmlformats.org/markup-compatibility/2006">
              <mc:Choice xmlns:v="urn:schemas-microsoft-com:vml" Requires="v">
                <p:oleObj spid="_x0000_s21534" r:id="rId3" imgW="3466800" imgH="2219040" progId="">
                  <p:embed/>
                </p:oleObj>
              </mc:Choice>
              <mc:Fallback>
                <p:oleObj r:id="rId3" imgW="3466800" imgH="221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7646" y="236629"/>
                        <a:ext cx="1279711" cy="654736"/>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163376" y="236629"/>
            <a:ext cx="1884348" cy="604269"/>
          </a:xfrm>
        </p:spPr>
        <p:txBody>
          <a:bodyPr/>
          <a:lstStyle/>
          <a:p>
            <a:pPr algn="l" rtl="1"/>
            <a:fld id="{E97799C9-84D9-46D2-A11E-BCF8A720529D}" type="slidenum">
              <a:rPr lang="en-US" smtClean="0"/>
              <a:pPr algn="l" rtl="1"/>
              <a:t>7</a:t>
            </a:fld>
            <a:endParaRPr lang="en-US" dirty="0"/>
          </a:p>
        </p:txBody>
      </p:sp>
    </p:spTree>
    <p:extLst>
      <p:ext uri="{BB962C8B-B14F-4D97-AF65-F5344CB8AC3E}">
        <p14:creationId xmlns:p14="http://schemas.microsoft.com/office/powerpoint/2010/main" val="511694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542" y="1114861"/>
            <a:ext cx="11190193" cy="741082"/>
          </a:xfrm>
        </p:spPr>
        <p:txBody>
          <a:bodyPr>
            <a:noAutofit/>
          </a:bodyPr>
          <a:lstStyle/>
          <a:p>
            <a:pPr algn="r" rtl="1">
              <a:lnSpc>
                <a:spcPct val="150000"/>
              </a:lnSpc>
            </a:pPr>
            <a:r>
              <a:rPr lang="ar-EG" sz="4000" b="1" dirty="0">
                <a:solidFill>
                  <a:srgbClr val="C00000"/>
                </a:solidFill>
              </a:rPr>
              <a:t>الاعتبارات التي يجب مراعاتها عند صياغة عقود توريد الكهرباء:</a:t>
            </a:r>
            <a:endParaRPr lang="en-US" sz="4000" dirty="0">
              <a:solidFill>
                <a:srgbClr val="C00000"/>
              </a:solidFill>
            </a:endParaRPr>
          </a:p>
        </p:txBody>
      </p:sp>
      <p:sp>
        <p:nvSpPr>
          <p:cNvPr id="3" name="Content Placeholder 2"/>
          <p:cNvSpPr>
            <a:spLocks noGrp="1"/>
          </p:cNvSpPr>
          <p:nvPr>
            <p:ph idx="1"/>
          </p:nvPr>
        </p:nvSpPr>
        <p:spPr>
          <a:xfrm>
            <a:off x="497542" y="2460812"/>
            <a:ext cx="11190194" cy="3442447"/>
          </a:xfrm>
        </p:spPr>
        <p:txBody>
          <a:bodyPr>
            <a:normAutofit/>
          </a:bodyPr>
          <a:lstStyle/>
          <a:p>
            <a:pPr marL="457200" lvl="0" indent="-457200" algn="r" rtl="1">
              <a:buFont typeface="+mj-lt"/>
              <a:buAutoNum type="arabicPeriod"/>
            </a:pPr>
            <a:r>
              <a:rPr lang="ar-SA" sz="2400" dirty="0">
                <a:solidFill>
                  <a:schemeClr val="tx1"/>
                </a:solidFill>
              </a:rPr>
              <a:t>تحقيق التوازن بين التزامات كل طرف في العقد.</a:t>
            </a:r>
            <a:endParaRPr lang="en-US" sz="2400" dirty="0">
              <a:solidFill>
                <a:schemeClr val="tx1"/>
              </a:solidFill>
            </a:endParaRPr>
          </a:p>
          <a:p>
            <a:pPr marL="457200" lvl="0" indent="-457200" algn="r" rtl="1">
              <a:buFont typeface="+mj-lt"/>
              <a:buAutoNum type="arabicPeriod"/>
            </a:pPr>
            <a:r>
              <a:rPr lang="ar-SA" sz="2400" dirty="0">
                <a:solidFill>
                  <a:schemeClr val="tx1"/>
                </a:solidFill>
              </a:rPr>
              <a:t>تحقيق الشفافية التامة عند صياغة بنود العقد.</a:t>
            </a:r>
            <a:endParaRPr lang="en-US" sz="2400" dirty="0">
              <a:solidFill>
                <a:schemeClr val="tx1"/>
              </a:solidFill>
            </a:endParaRPr>
          </a:p>
          <a:p>
            <a:pPr marL="457200" lvl="0" indent="-457200" algn="r" rtl="1">
              <a:buFont typeface="+mj-lt"/>
              <a:buAutoNum type="arabicPeriod"/>
            </a:pPr>
            <a:r>
              <a:rPr lang="ar-SA" sz="2400" dirty="0">
                <a:solidFill>
                  <a:schemeClr val="tx1"/>
                </a:solidFill>
              </a:rPr>
              <a:t>اختيار الأسلوب السهل والعبارات الواضحة التي لا غموض فيها.</a:t>
            </a:r>
            <a:endParaRPr lang="en-US" sz="2400" dirty="0">
              <a:solidFill>
                <a:schemeClr val="tx1"/>
              </a:solidFill>
            </a:endParaRPr>
          </a:p>
          <a:p>
            <a:pPr marL="457200" lvl="0" indent="-457200" algn="r" rtl="1">
              <a:buFont typeface="+mj-lt"/>
              <a:buAutoNum type="arabicPeriod"/>
            </a:pPr>
            <a:r>
              <a:rPr lang="ar-SA" sz="2400" dirty="0">
                <a:solidFill>
                  <a:schemeClr val="tx1"/>
                </a:solidFill>
              </a:rPr>
              <a:t>التزام مبدأ الحيادية والعدالة عند صياغة العقد من خلال نموذج عقد موحد.</a:t>
            </a:r>
            <a:endParaRPr lang="en-US" sz="2400" dirty="0">
              <a:solidFill>
                <a:schemeClr val="tx1"/>
              </a:solidFill>
            </a:endParaRPr>
          </a:p>
          <a:p>
            <a:pPr marL="457200" lvl="0" indent="-457200" algn="r" rtl="1">
              <a:buFont typeface="+mj-lt"/>
              <a:buAutoNum type="arabicPeriod"/>
            </a:pPr>
            <a:r>
              <a:rPr lang="ar-SA" sz="2400" dirty="0">
                <a:solidFill>
                  <a:schemeClr val="tx1"/>
                </a:solidFill>
              </a:rPr>
              <a:t>عدم إدراج أي بند من شأنه وضع شركة الكهرباء في موقف احتكاري.</a:t>
            </a:r>
            <a:endParaRPr lang="en-US" sz="2400" dirty="0">
              <a:solidFill>
                <a:schemeClr val="tx1"/>
              </a:solidFill>
            </a:endParaRPr>
          </a:p>
          <a:p>
            <a:pPr marL="457200" lvl="0" indent="-457200" algn="r" rtl="1">
              <a:buFont typeface="+mj-lt"/>
              <a:buAutoNum type="arabicPeriod"/>
            </a:pPr>
            <a:r>
              <a:rPr lang="ar-SA" sz="2400" dirty="0">
                <a:solidFill>
                  <a:schemeClr val="tx1"/>
                </a:solidFill>
              </a:rPr>
              <a:t>إعادة النظر في صياغة العقد كل فترة في ضوء ما يسفر عنه التطبيق الفعلي لها</a:t>
            </a:r>
            <a:r>
              <a:rPr lang="ar-SA" sz="2400" dirty="0" smtClean="0">
                <a:solidFill>
                  <a:schemeClr val="tx1"/>
                </a:solidFill>
              </a:rPr>
              <a:t>، </a:t>
            </a:r>
            <a:r>
              <a:rPr lang="ar-SA" sz="2400" dirty="0">
                <a:solidFill>
                  <a:schemeClr val="tx1"/>
                </a:solidFill>
              </a:rPr>
              <a:t>أو بناءً على طلب المشتركين.</a:t>
            </a:r>
            <a:endParaRPr lang="ar-SA" sz="2400" dirty="0" smtClean="0">
              <a:solidFill>
                <a:schemeClr val="tx1"/>
              </a:solidFill>
            </a:endParaRPr>
          </a:p>
          <a:p>
            <a:pPr marL="457200" lvl="0" indent="-457200" algn="r" rtl="1">
              <a:buFont typeface="+mj-lt"/>
              <a:buAutoNum type="arabicPeriod"/>
            </a:pPr>
            <a:endParaRPr lang="ar-SA" dirty="0" smtClean="0"/>
          </a:p>
          <a:p>
            <a:pPr marL="457200" lvl="0" indent="-457200" algn="r" rtl="1">
              <a:buFont typeface="+mj-lt"/>
              <a:buAutoNum type="arabicPeriod"/>
            </a:pPr>
            <a:endParaRPr lang="ar-SA" dirty="0"/>
          </a:p>
          <a:p>
            <a:pPr marL="457200" lvl="0" indent="-457200" algn="r" rtl="1">
              <a:buFont typeface="+mj-lt"/>
              <a:buAutoNum type="arabicPeriod"/>
            </a:pPr>
            <a:endParaRPr lang="ar-SA" dirty="0" smtClean="0"/>
          </a:p>
          <a:p>
            <a:pPr marL="457200" lvl="0" indent="-457200" algn="r" rtl="1">
              <a:buFont typeface="+mj-lt"/>
              <a:buAutoNum type="arabicPeriod"/>
            </a:pPr>
            <a:endParaRPr lang="ar-SA" dirty="0"/>
          </a:p>
          <a:p>
            <a:pPr marL="457200" lvl="0" indent="-457200" algn="r" rtl="1">
              <a:buFont typeface="+mj-lt"/>
              <a:buAutoNum type="arabicPeriod"/>
            </a:pPr>
            <a:endParaRPr lang="ar-SA" dirty="0" smtClean="0"/>
          </a:p>
          <a:p>
            <a:pPr marL="457200" lvl="0" indent="-457200" algn="r" rtl="1">
              <a:buFont typeface="+mj-lt"/>
              <a:buAutoNum type="arabicPeriod"/>
            </a:pPr>
            <a:endParaRPr lang="ar-SA" dirty="0"/>
          </a:p>
          <a:p>
            <a:pPr marL="457200" lvl="0" indent="-457200" algn="r" rtl="1">
              <a:buFont typeface="+mj-lt"/>
              <a:buAutoNum type="arabicPeriod"/>
            </a:pPr>
            <a:endParaRPr lang="ar-SA" dirty="0" smtClean="0"/>
          </a:p>
          <a:p>
            <a:pPr marL="457200" lvl="0" indent="-457200" algn="r" rtl="1">
              <a:buFont typeface="+mj-lt"/>
              <a:buAutoNum type="arabicPeriod"/>
            </a:pPr>
            <a:endParaRPr lang="ar-SA" dirty="0"/>
          </a:p>
          <a:p>
            <a:pPr marL="457200" lvl="0" indent="-457200" algn="r" rtl="1">
              <a:buFont typeface="+mj-lt"/>
              <a:buAutoNum type="arabicPeriod"/>
            </a:pPr>
            <a:endParaRPr lang="ar-SA" dirty="0" smtClean="0"/>
          </a:p>
          <a:p>
            <a:pPr marL="457200" lvl="0" indent="-457200" algn="r" rtl="1">
              <a:buFont typeface="+mj-lt"/>
              <a:buAutoNum type="arabicPeriod"/>
            </a:pPr>
            <a:endParaRPr lang="ar-SA" dirty="0"/>
          </a:p>
          <a:p>
            <a:pPr marL="457200" lvl="0" indent="-457200" algn="r" rtl="1">
              <a:buFont typeface="+mj-lt"/>
              <a:buAutoNum type="arabicPeriod"/>
            </a:pPr>
            <a:endParaRPr lang="ar-SA" dirty="0" smtClean="0"/>
          </a:p>
          <a:p>
            <a:pPr marL="457200" lvl="0" indent="-457200" algn="r" rtl="1">
              <a:buFont typeface="+mj-lt"/>
              <a:buAutoNum type="arabicPeriod"/>
            </a:pPr>
            <a:endParaRPr lang="ar-SA" dirty="0"/>
          </a:p>
          <a:p>
            <a:pPr marL="457200" lvl="0" indent="-457200" algn="r" rtl="1">
              <a:buFont typeface="+mj-lt"/>
              <a:buAutoNum type="arabicPeriod"/>
            </a:pPr>
            <a:endParaRPr lang="ar-SA" dirty="0" smtClean="0"/>
          </a:p>
          <a:p>
            <a:pPr marL="457200" lvl="0" indent="-457200" algn="r" rtl="1">
              <a:buFont typeface="+mj-lt"/>
              <a:buAutoNum type="arabicPeriod"/>
            </a:pPr>
            <a:endParaRPr lang="ar-SA" dirty="0"/>
          </a:p>
          <a:p>
            <a:pPr marL="457200" lvl="0" indent="-457200" algn="r" rtl="1">
              <a:buFont typeface="+mj-lt"/>
              <a:buAutoNum type="arabicPeriod"/>
            </a:pPr>
            <a:endParaRPr lang="ar-SA" dirty="0" smtClean="0"/>
          </a:p>
          <a:p>
            <a:pPr marL="457200" lvl="0" indent="-457200" algn="r" rtl="1">
              <a:buFont typeface="+mj-lt"/>
              <a:buAutoNum type="arabicPeriod"/>
            </a:pPr>
            <a:endParaRPr lang="ar-SA" dirty="0"/>
          </a:p>
          <a:p>
            <a:pPr marL="457200" lvl="0" indent="-457200" algn="r" rtl="1">
              <a:buFont typeface="+mj-lt"/>
              <a:buAutoNum type="arabicPeriod"/>
            </a:pPr>
            <a:endParaRPr lang="ar-SA" dirty="0" smtClean="0"/>
          </a:p>
          <a:p>
            <a:pPr marL="457200" lvl="0" indent="-457200" algn="r" rtl="1">
              <a:buFont typeface="+mj-lt"/>
              <a:buAutoNum type="arabicPeriod"/>
            </a:pPr>
            <a:endParaRPr lang="ar-SA" dirty="0"/>
          </a:p>
          <a:p>
            <a:pPr marL="457200" lvl="0" indent="-457200" algn="r" rtl="1">
              <a:buFont typeface="+mj-lt"/>
              <a:buAutoNum type="arabicPeriod"/>
            </a:pPr>
            <a:endParaRPr lang="ar-SA" dirty="0" smtClean="0"/>
          </a:p>
          <a:p>
            <a:pPr marL="457200" lvl="0" indent="-457200" algn="r" rtl="1">
              <a:buFont typeface="+mj-lt"/>
              <a:buAutoNum type="arabicPeriod"/>
            </a:pPr>
            <a:endParaRPr lang="en-US" dirty="0"/>
          </a:p>
          <a:p>
            <a:pPr marL="457200" indent="-457200" algn="r" rtl="1">
              <a:buFont typeface="+mj-lt"/>
              <a:buAutoNum type="arabicPeriod"/>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793750094"/>
              </p:ext>
            </p:extLst>
          </p:nvPr>
        </p:nvGraphicFramePr>
        <p:xfrm>
          <a:off x="10705630" y="170889"/>
          <a:ext cx="1345175" cy="688229"/>
        </p:xfrm>
        <a:graphic>
          <a:graphicData uri="http://schemas.openxmlformats.org/presentationml/2006/ole">
            <mc:AlternateContent xmlns:mc="http://schemas.openxmlformats.org/markup-compatibility/2006">
              <mc:Choice xmlns:v="urn:schemas-microsoft-com:vml" Requires="v">
                <p:oleObj spid="_x0000_s7267" r:id="rId3" imgW="3466800" imgH="2219040" progId="">
                  <p:embed/>
                </p:oleObj>
              </mc:Choice>
              <mc:Fallback>
                <p:oleObj r:id="rId3" imgW="3466800" imgH="221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05630" y="170889"/>
                        <a:ext cx="1345175" cy="688229"/>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353227" y="254849"/>
            <a:ext cx="1884348" cy="604269"/>
          </a:xfrm>
        </p:spPr>
        <p:txBody>
          <a:bodyPr/>
          <a:lstStyle/>
          <a:p>
            <a:pPr algn="l" rtl="1"/>
            <a:fld id="{E97799C9-84D9-46D2-A11E-BCF8A720529D}" type="slidenum">
              <a:rPr lang="en-US" smtClean="0"/>
              <a:pPr algn="l" rtl="1"/>
              <a:t>8</a:t>
            </a:fld>
            <a:endParaRPr lang="en-US" dirty="0"/>
          </a:p>
        </p:txBody>
      </p:sp>
    </p:spTree>
    <p:extLst>
      <p:ext uri="{BB962C8B-B14F-4D97-AF65-F5344CB8AC3E}">
        <p14:creationId xmlns:p14="http://schemas.microsoft.com/office/powerpoint/2010/main" val="944385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999" y="1122490"/>
            <a:ext cx="11217316" cy="860115"/>
          </a:xfrm>
        </p:spPr>
        <p:txBody>
          <a:bodyPr>
            <a:noAutofit/>
          </a:bodyPr>
          <a:lstStyle/>
          <a:p>
            <a:pPr algn="r" rtl="1">
              <a:lnSpc>
                <a:spcPct val="150000"/>
              </a:lnSpc>
            </a:pPr>
            <a:r>
              <a:rPr lang="ar-SA" sz="3600" b="1" dirty="0">
                <a:solidFill>
                  <a:srgbClr val="C00000"/>
                </a:solidFill>
              </a:rPr>
              <a:t>أهم النقاط التي يجب اتباعها عند صياغة عقود توريد الطاقة </a:t>
            </a:r>
            <a:r>
              <a:rPr lang="ar-SA" sz="3600" b="1" dirty="0" smtClean="0">
                <a:solidFill>
                  <a:srgbClr val="C00000"/>
                </a:solidFill>
              </a:rPr>
              <a:t>الكهربائية</a:t>
            </a:r>
            <a:r>
              <a:rPr lang="ar-EG" sz="3600" b="1" dirty="0" smtClean="0">
                <a:solidFill>
                  <a:srgbClr val="C00000"/>
                </a:solidFill>
              </a:rPr>
              <a:t>:</a:t>
            </a:r>
            <a:r>
              <a:rPr lang="en-US" sz="3600" dirty="0">
                <a:solidFill>
                  <a:srgbClr val="C00000"/>
                </a:solidFill>
              </a:rPr>
              <a:t/>
            </a:r>
            <a:br>
              <a:rPr lang="en-US" sz="3600" dirty="0">
                <a:solidFill>
                  <a:srgbClr val="C00000"/>
                </a:solidFill>
              </a:rPr>
            </a:br>
            <a:endParaRPr lang="en-US" sz="3600" dirty="0">
              <a:solidFill>
                <a:srgbClr val="C00000"/>
              </a:solidFill>
            </a:endParaRPr>
          </a:p>
        </p:txBody>
      </p:sp>
      <p:sp>
        <p:nvSpPr>
          <p:cNvPr id="3" name="Content Placeholder 2"/>
          <p:cNvSpPr>
            <a:spLocks noGrp="1"/>
          </p:cNvSpPr>
          <p:nvPr>
            <p:ph idx="1"/>
          </p:nvPr>
        </p:nvSpPr>
        <p:spPr>
          <a:xfrm>
            <a:off x="1280362" y="2422461"/>
            <a:ext cx="10273553" cy="4247280"/>
          </a:xfrm>
        </p:spPr>
        <p:txBody>
          <a:bodyPr>
            <a:noAutofit/>
          </a:bodyPr>
          <a:lstStyle/>
          <a:p>
            <a:pPr marL="342900" lvl="0" indent="-342900" algn="r" rtl="1">
              <a:buFont typeface="+mj-lt"/>
              <a:buAutoNum type="arabicPeriod"/>
            </a:pPr>
            <a:r>
              <a:rPr lang="ar-SA" sz="2400" dirty="0">
                <a:solidFill>
                  <a:schemeClr val="tx1"/>
                </a:solidFill>
              </a:rPr>
              <a:t>تاريخ تحرير العقد.</a:t>
            </a:r>
            <a:endParaRPr lang="en-US" sz="2400" dirty="0">
              <a:solidFill>
                <a:schemeClr val="tx1"/>
              </a:solidFill>
            </a:endParaRPr>
          </a:p>
          <a:p>
            <a:pPr marL="342900" lvl="0" indent="-342900" algn="r" rtl="1">
              <a:buFont typeface="+mj-lt"/>
              <a:buAutoNum type="arabicPeriod"/>
            </a:pPr>
            <a:r>
              <a:rPr lang="ar-SA" sz="2400" dirty="0">
                <a:solidFill>
                  <a:schemeClr val="tx1"/>
                </a:solidFill>
              </a:rPr>
              <a:t>جميع البيانات الخاصة بطرفي </a:t>
            </a:r>
            <a:r>
              <a:rPr lang="ar-SA" sz="2400" dirty="0" smtClean="0">
                <a:solidFill>
                  <a:schemeClr val="tx1"/>
                </a:solidFill>
              </a:rPr>
              <a:t>التعاقد</a:t>
            </a:r>
          </a:p>
          <a:p>
            <a:pPr marL="1076325" lvl="0" indent="-319088" algn="r" rtl="1">
              <a:buFont typeface="Wingdings" panose="05000000000000000000" pitchFamily="2" charset="2"/>
              <a:buChar char="§"/>
            </a:pPr>
            <a:r>
              <a:rPr lang="ar-SA" sz="2400" dirty="0" smtClean="0">
                <a:solidFill>
                  <a:schemeClr val="tx1"/>
                </a:solidFill>
              </a:rPr>
              <a:t>أسماء </a:t>
            </a:r>
            <a:r>
              <a:rPr lang="ar-SA" sz="2400" dirty="0">
                <a:solidFill>
                  <a:schemeClr val="tx1"/>
                </a:solidFill>
              </a:rPr>
              <a:t>المتعاقدين.</a:t>
            </a:r>
            <a:endParaRPr lang="en-US" sz="2400" dirty="0">
              <a:solidFill>
                <a:schemeClr val="tx1"/>
              </a:solidFill>
            </a:endParaRPr>
          </a:p>
          <a:p>
            <a:pPr marL="1076325" lvl="0" indent="-319088" algn="r" rtl="1">
              <a:buFont typeface="Wingdings" panose="05000000000000000000" pitchFamily="2" charset="2"/>
              <a:buChar char="§"/>
            </a:pPr>
            <a:r>
              <a:rPr lang="ar-SA" sz="2400" dirty="0">
                <a:solidFill>
                  <a:schemeClr val="tx1"/>
                </a:solidFill>
              </a:rPr>
              <a:t>الكيان القانوني لكل منهما.</a:t>
            </a:r>
            <a:endParaRPr lang="en-US" sz="2400" dirty="0">
              <a:solidFill>
                <a:schemeClr val="tx1"/>
              </a:solidFill>
            </a:endParaRPr>
          </a:p>
          <a:p>
            <a:pPr marL="1076325" lvl="0" indent="-319088" algn="r" rtl="1">
              <a:buFont typeface="Wingdings" panose="05000000000000000000" pitchFamily="2" charset="2"/>
              <a:buChar char="§"/>
            </a:pPr>
            <a:r>
              <a:rPr lang="ar-SA" sz="2400" dirty="0">
                <a:solidFill>
                  <a:schemeClr val="tx1"/>
                </a:solidFill>
              </a:rPr>
              <a:t>وصف المكان المورد له الطاقة الكهربائية وملحقاته</a:t>
            </a:r>
            <a:r>
              <a:rPr lang="ar-SA" sz="2400" dirty="0" smtClean="0">
                <a:solidFill>
                  <a:schemeClr val="tx1"/>
                </a:solidFill>
              </a:rPr>
              <a:t>.</a:t>
            </a:r>
            <a:endParaRPr lang="en-US" sz="2400" dirty="0">
              <a:solidFill>
                <a:schemeClr val="tx1"/>
              </a:solidFill>
            </a:endParaRPr>
          </a:p>
          <a:p>
            <a:pPr marL="1076325" lvl="0" indent="-319088" algn="r" rtl="1">
              <a:buFont typeface="Wingdings" panose="05000000000000000000" pitchFamily="2" charset="2"/>
              <a:buChar char="§"/>
            </a:pPr>
            <a:r>
              <a:rPr lang="ar-SA" sz="2400" dirty="0">
                <a:solidFill>
                  <a:schemeClr val="tx1"/>
                </a:solidFill>
              </a:rPr>
              <a:t>عنوان المكان المورد له الطاقة الكهربائية.</a:t>
            </a:r>
            <a:endParaRPr lang="en-US" sz="2400" dirty="0">
              <a:solidFill>
                <a:schemeClr val="tx1"/>
              </a:solidFill>
            </a:endParaRPr>
          </a:p>
          <a:p>
            <a:pPr marL="1076325" lvl="0" indent="-319088" algn="r" rtl="1">
              <a:buFont typeface="Wingdings" panose="05000000000000000000" pitchFamily="2" charset="2"/>
              <a:buChar char="§"/>
            </a:pPr>
            <a:r>
              <a:rPr lang="ar-SA" sz="2400" dirty="0">
                <a:solidFill>
                  <a:schemeClr val="tx1"/>
                </a:solidFill>
              </a:rPr>
              <a:t>جهد التغذية.</a:t>
            </a:r>
            <a:endParaRPr lang="en-US" sz="2400" dirty="0">
              <a:solidFill>
                <a:schemeClr val="tx1"/>
              </a:solidFill>
            </a:endParaRPr>
          </a:p>
          <a:p>
            <a:pPr marL="1076325" indent="-319088" algn="r" rtl="1">
              <a:buFont typeface="Wingdings" panose="05000000000000000000" pitchFamily="2" charset="2"/>
              <a:buChar char="§"/>
            </a:pPr>
            <a:r>
              <a:rPr lang="ar-SA" sz="2400" dirty="0">
                <a:solidFill>
                  <a:schemeClr val="tx1"/>
                </a:solidFill>
              </a:rPr>
              <a:t>القدرة التعاقدية.</a:t>
            </a:r>
            <a:endParaRPr lang="en-US" sz="2400" dirty="0">
              <a:solidFill>
                <a:schemeClr val="tx1"/>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740024239"/>
              </p:ext>
            </p:extLst>
          </p:nvPr>
        </p:nvGraphicFramePr>
        <p:xfrm>
          <a:off x="10859183" y="291912"/>
          <a:ext cx="1137833" cy="582147"/>
        </p:xfrm>
        <a:graphic>
          <a:graphicData uri="http://schemas.openxmlformats.org/presentationml/2006/ole">
            <mc:AlternateContent xmlns:mc="http://schemas.openxmlformats.org/markup-compatibility/2006">
              <mc:Choice xmlns:v="urn:schemas-microsoft-com:vml" Requires="v">
                <p:oleObj spid="_x0000_s8291" r:id="rId3" imgW="3466800" imgH="2219040" progId="">
                  <p:embed/>
                </p:oleObj>
              </mc:Choice>
              <mc:Fallback>
                <p:oleObj r:id="rId3" imgW="3466800" imgH="22190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59183" y="291912"/>
                        <a:ext cx="1137833" cy="582147"/>
                      </a:xfrm>
                      <a:prstGeom prst="rect">
                        <a:avLst/>
                      </a:prstGeom>
                      <a:solidFill>
                        <a:srgbClr val="FFFFFF"/>
                      </a:solidFill>
                      <a:ln w="9525">
                        <a:noFill/>
                        <a:miter lim="800000"/>
                        <a:headEnd/>
                        <a:tailEnd/>
                      </a:ln>
                    </p:spPr>
                  </p:pic>
                </p:oleObj>
              </mc:Fallback>
            </mc:AlternateContent>
          </a:graphicData>
        </a:graphic>
      </p:graphicFrame>
      <p:sp>
        <p:nvSpPr>
          <p:cNvPr id="6" name="Slide Number Placeholder 5"/>
          <p:cNvSpPr>
            <a:spLocks noGrp="1"/>
          </p:cNvSpPr>
          <p:nvPr>
            <p:ph type="sldNum" sz="quarter" idx="12"/>
          </p:nvPr>
        </p:nvSpPr>
        <p:spPr>
          <a:xfrm>
            <a:off x="338188" y="280850"/>
            <a:ext cx="1884348" cy="604269"/>
          </a:xfrm>
        </p:spPr>
        <p:txBody>
          <a:bodyPr/>
          <a:lstStyle/>
          <a:p>
            <a:pPr algn="l" rtl="1"/>
            <a:fld id="{E97799C9-84D9-46D2-A11E-BCF8A720529D}" type="slidenum">
              <a:rPr lang="en-US" smtClean="0"/>
              <a:pPr algn="l" rtl="1"/>
              <a:t>9</a:t>
            </a:fld>
            <a:endParaRPr lang="en-US" dirty="0"/>
          </a:p>
        </p:txBody>
      </p:sp>
    </p:spTree>
    <p:extLst>
      <p:ext uri="{BB962C8B-B14F-4D97-AF65-F5344CB8AC3E}">
        <p14:creationId xmlns:p14="http://schemas.microsoft.com/office/powerpoint/2010/main" val="1974217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383</TotalTime>
  <Words>1282</Words>
  <Application>Microsoft Office PowerPoint</Application>
  <PresentationFormat>Custom</PresentationFormat>
  <Paragraphs>161</Paragraphs>
  <Slides>21</Slides>
  <Notes>3</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21</vt:i4>
      </vt:variant>
    </vt:vector>
  </HeadingPairs>
  <TitlesOfParts>
    <vt:vector size="22" baseType="lpstr">
      <vt:lpstr>Feathered</vt:lpstr>
      <vt:lpstr>صياغة عقود توريد الكهرباء بما يخدم العلاقة بين مقدمي الكهرباء والمستخدمين</vt:lpstr>
      <vt:lpstr>صياغة عقود توريد الكهرباء بما يخدم العلاقة    بين مقدمي الكهرباء والمستخدمين</vt:lpstr>
      <vt:lpstr>تابع : صياغة عقود توريد الكهرباء بما يخدم العلاقة    بين مقدمي الكهرباء والمستخدمين</vt:lpstr>
      <vt:lpstr>أنماط العقود التي تقوم شركات الكهرباء بصياغتها وتوقيعها مع عملائها: </vt:lpstr>
      <vt:lpstr>تعريف عقد توريد الطاقة الكهربائية:</vt:lpstr>
      <vt:lpstr> الخلفية التشريعية لإعداد وصياغة عقد توريد الطاقة الكهربائية في مصر: </vt:lpstr>
      <vt:lpstr>أنواع عقود توريد الطاقة الكهربائية: </vt:lpstr>
      <vt:lpstr>الاعتبارات التي يجب مراعاتها عند صياغة عقود توريد الكهرباء:</vt:lpstr>
      <vt:lpstr>أهم النقاط التي يجب اتباعها عند صياغة عقود توريد الطاقة الكهربائية: </vt:lpstr>
      <vt:lpstr>تابع : أهم النقاط التي يجب اتباعها عند صياغة عقود توريد الطاقة الكهربائية: </vt:lpstr>
      <vt:lpstr>التزامات الطرف الأول : الشركة الموردة للطاقة الكهربائية: </vt:lpstr>
      <vt:lpstr>التزامـــات الطــرف الثانــي : المشتــــرك:</vt:lpstr>
      <vt:lpstr>العلاقة التبادلية بين مقدم ومستخدم الكهرباء: </vt:lpstr>
      <vt:lpstr>أولاً: من الناحية الفنية: ‌أ. التزامات شركة الكهرباء من الناحية الفنية:</vt:lpstr>
      <vt:lpstr>أولاً: من الناحية الفنية: ‌ب.  التزامات المشترك (المستهلك) من الناحية الفنية:</vt:lpstr>
      <vt:lpstr>ثانياً: من الناحية المالية والتجارية: ‌أ. التزامات شركة الكهرباء من الناحية المالية والتجارية:</vt:lpstr>
      <vt:lpstr>ثانياً: من الناحية المالية والتجارية: ‌أ. التزامات شركة الكهرباء من الناحية المالية والتجارية: (تابع)</vt:lpstr>
      <vt:lpstr>ثانياً: من الناحية المالية والتجارية: ‌أ. التزامات المشترك (المستهلك) من الناحية المالية والتجارية:</vt:lpstr>
      <vt:lpstr>PowerPoint Presentation</vt:lpstr>
      <vt:lpstr>نشكركم على حسن استماعكم</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دليل المستثمرين</dc:title>
  <dc:creator>bakinam emad</dc:creator>
  <cp:lastModifiedBy>RANIA AZAB</cp:lastModifiedBy>
  <cp:revision>84</cp:revision>
  <cp:lastPrinted>2019-12-16T08:34:45Z</cp:lastPrinted>
  <dcterms:created xsi:type="dcterms:W3CDTF">2019-09-17T07:52:47Z</dcterms:created>
  <dcterms:modified xsi:type="dcterms:W3CDTF">2019-12-16T11:21:42Z</dcterms:modified>
</cp:coreProperties>
</file>