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4" r:id="rId5"/>
    <p:sldId id="303" r:id="rId6"/>
    <p:sldId id="304" r:id="rId7"/>
    <p:sldId id="275" r:id="rId8"/>
    <p:sldId id="276" r:id="rId9"/>
    <p:sldId id="277" r:id="rId10"/>
    <p:sldId id="278" r:id="rId11"/>
    <p:sldId id="279" r:id="rId12"/>
    <p:sldId id="306" r:id="rId13"/>
    <p:sldId id="281" r:id="rId14"/>
    <p:sldId id="286" r:id="rId15"/>
    <p:sldId id="305" r:id="rId16"/>
    <p:sldId id="282" r:id="rId17"/>
    <p:sldId id="283" r:id="rId18"/>
    <p:sldId id="285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9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8F4ED-F57B-4667-B4F8-AE8E5D0C6A2E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444E8-BCA4-4C5A-977A-1758E3738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0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44E8-BCA4-4C5A-977A-1758E37385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641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444E8-BCA4-4C5A-977A-1758E373853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593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444E8-BCA4-4C5A-977A-1758E373853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297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444E8-BCA4-4C5A-977A-1758E37385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61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444E8-BCA4-4C5A-977A-1758E37385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0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444E8-BCA4-4C5A-977A-1758E373853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921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444E8-BCA4-4C5A-977A-1758E373853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580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444E8-BCA4-4C5A-977A-1758E373853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276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444E8-BCA4-4C5A-977A-1758E373853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014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444E8-BCA4-4C5A-977A-1758E373853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214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444E8-BCA4-4C5A-977A-1758E373853D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652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68ED-2FCF-4E8E-BF80-D9104BCD01DF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4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864F-E4B0-47CE-B1C8-35CF9B0DE36C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4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23E8-4B35-4DF1-A7D8-27F3965A5C5F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00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5A8F-C3EE-4620-88B5-6123C0231699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4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DFDD-92D2-4998-B719-62E6330C5BD7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223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621D-6B33-4A23-9886-7F97C757E322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91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45D9-56B5-4427-9411-54C72FF9A8BB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15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B36-1F7F-42B8-BE8E-F53EC892DA2E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5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3CF7-1EEB-44C0-AA9F-8C0FDF040A52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6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77A5-1EA5-4524-B913-FD6A2A326A37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0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A35CC-B78C-412D-8ED5-3EC8414EDE6E}" type="datetime1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3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9BFA-8C55-4212-B982-87349E55FD19}" type="datetime1">
              <a:rPr lang="en-GB" smtClean="0"/>
              <a:t>15/07/2019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5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E27D-617E-4EC1-A41F-78D3C5FD6126}" type="datetime1">
              <a:rPr lang="en-GB" smtClean="0"/>
              <a:t>15/07/2019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8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9170-4D87-46A9-A9EC-A7B54503C58B}" type="datetime1">
              <a:rPr lang="en-GB" smtClean="0"/>
              <a:t>15/07/2019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9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510E-138C-4A8A-B9DD-A009262E7E11}" type="datetime1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5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E5FE-B056-4EDD-9EEB-B9E77423637A}" type="datetime1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5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8899-8D16-40F0-B5E6-FEACD3A93F62}" type="datetime1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755F4B-21DC-458C-8DB5-979E794C6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26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433" y="351405"/>
            <a:ext cx="8630191" cy="2841014"/>
          </a:xfrm>
        </p:spPr>
        <p:txBody>
          <a:bodyPr/>
          <a:lstStyle/>
          <a:p>
            <a:pPr algn="ctr"/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Arab Bank for Economic Development</a:t>
            </a:r>
            <a:b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Africa</a:t>
            </a:r>
            <a:b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Together for Africa</a:t>
            </a:r>
            <a:endParaRPr lang="en-GB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 descr="نتيجة الصورة لـ المصرف العربية للتنمية الاقتصادية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60" y="3299158"/>
            <a:ext cx="3122535" cy="29797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9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 annual commitments under the 8th Plan</a:t>
            </a:r>
            <a:br>
              <a:rPr lang="en-GB" b="1" dirty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15122E6-EFFB-4FCF-80FF-0171422A9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40792"/>
              </p:ext>
            </p:extLst>
          </p:nvPr>
        </p:nvGraphicFramePr>
        <p:xfrm>
          <a:off x="905068" y="954449"/>
          <a:ext cx="8332237" cy="5735320"/>
        </p:xfrm>
        <a:graphic>
          <a:graphicData uri="http://schemas.openxmlformats.org/drawingml/2006/table">
            <a:tbl>
              <a:tblPr firstRow="1" firstCol="1" bandRow="1"/>
              <a:tblGrid>
                <a:gridCol w="516156">
                  <a:extLst>
                    <a:ext uri="{9D8B030D-6E8A-4147-A177-3AD203B41FA5}">
                      <a16:colId xmlns:a16="http://schemas.microsoft.com/office/drawing/2014/main" val="3127357190"/>
                    </a:ext>
                  </a:extLst>
                </a:gridCol>
                <a:gridCol w="2875728">
                  <a:extLst>
                    <a:ext uri="{9D8B030D-6E8A-4147-A177-3AD203B41FA5}">
                      <a16:colId xmlns:a16="http://schemas.microsoft.com/office/drawing/2014/main" val="2600308689"/>
                    </a:ext>
                  </a:extLst>
                </a:gridCol>
                <a:gridCol w="589894">
                  <a:extLst>
                    <a:ext uri="{9D8B030D-6E8A-4147-A177-3AD203B41FA5}">
                      <a16:colId xmlns:a16="http://schemas.microsoft.com/office/drawing/2014/main" val="2810665137"/>
                    </a:ext>
                  </a:extLst>
                </a:gridCol>
                <a:gridCol w="884839">
                  <a:extLst>
                    <a:ext uri="{9D8B030D-6E8A-4147-A177-3AD203B41FA5}">
                      <a16:colId xmlns:a16="http://schemas.microsoft.com/office/drawing/2014/main" val="4204715848"/>
                    </a:ext>
                  </a:extLst>
                </a:gridCol>
                <a:gridCol w="663629">
                  <a:extLst>
                    <a:ext uri="{9D8B030D-6E8A-4147-A177-3AD203B41FA5}">
                      <a16:colId xmlns:a16="http://schemas.microsoft.com/office/drawing/2014/main" val="1443377552"/>
                    </a:ext>
                  </a:extLst>
                </a:gridCol>
                <a:gridCol w="737366">
                  <a:extLst>
                    <a:ext uri="{9D8B030D-6E8A-4147-A177-3AD203B41FA5}">
                      <a16:colId xmlns:a16="http://schemas.microsoft.com/office/drawing/2014/main" val="179830409"/>
                    </a:ext>
                  </a:extLst>
                </a:gridCol>
                <a:gridCol w="663629">
                  <a:extLst>
                    <a:ext uri="{9D8B030D-6E8A-4147-A177-3AD203B41FA5}">
                      <a16:colId xmlns:a16="http://schemas.microsoft.com/office/drawing/2014/main" val="506368227"/>
                    </a:ext>
                  </a:extLst>
                </a:gridCol>
                <a:gridCol w="1400996">
                  <a:extLst>
                    <a:ext uri="{9D8B030D-6E8A-4147-A177-3AD203B41FA5}">
                      <a16:colId xmlns:a16="http://schemas.microsoft.com/office/drawing/2014/main" val="1122332738"/>
                    </a:ext>
                  </a:extLst>
                </a:gridCol>
              </a:tblGrid>
              <a:tr h="700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Item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8000"/>
                      </a:fgClr>
                      <a:bgClr>
                        <a:srgbClr val="CCCCC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2020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8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2021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8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2022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8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2023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8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2024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8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Total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2020-2024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369296"/>
                  </a:ext>
                </a:extLst>
              </a:tr>
              <a:tr h="1456963"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1.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Public Sector</a:t>
                      </a:r>
                    </a:p>
                    <a:p>
                      <a:pPr marL="171450" lvl="0" indent="-17145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Blended financing</a:t>
                      </a:r>
                    </a:p>
                    <a:p>
                      <a:pPr marL="171450" lvl="0" indent="-17145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Ordinary financing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Total Public Sector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100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300</a:t>
                      </a: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40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40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1100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600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1700</a:t>
                      </a:r>
                    </a:p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52218"/>
                  </a:ext>
                </a:extLst>
              </a:tr>
              <a:tr h="582785"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.</a:t>
                      </a:r>
                      <a:endParaRPr lang="fr-FR" sz="18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</a:pPr>
                      <a:r>
                        <a:rPr lang="fr-FR" sz="2000" kern="1200" dirty="0" err="1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Private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Sector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342900" lvl="0" indent="-34290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"/>
                      </a:pP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50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75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00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25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50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000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57457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</a:t>
                      </a:r>
                      <a:endParaRPr lang="fr-FR" sz="18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Technical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 Assistance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10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10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10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10</a:t>
                      </a:r>
                      <a:endParaRPr lang="fr-FR" sz="200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10</a:t>
                      </a:r>
                      <a:endParaRPr lang="fr-FR" sz="200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533680"/>
                  </a:ext>
                </a:extLst>
              </a:tr>
              <a:tr h="299358"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Total 1+ 2 +3</a:t>
                      </a:r>
                      <a:endParaRPr lang="fr-FR" sz="20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460</a:t>
                      </a:r>
                      <a:endParaRPr lang="fr-FR" sz="2000" b="1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505</a:t>
                      </a:r>
                      <a:endParaRPr lang="fr-FR" sz="2000" b="1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550</a:t>
                      </a:r>
                      <a:endParaRPr lang="fr-FR" sz="2000" b="1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595</a:t>
                      </a:r>
                      <a:endParaRPr lang="fr-FR" sz="2000" b="1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640</a:t>
                      </a:r>
                      <a:endParaRPr lang="fr-FR" sz="2000" b="1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2750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576216"/>
                  </a:ext>
                </a:extLst>
              </a:tr>
              <a:tr h="1748355"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4.</a:t>
                      </a:r>
                      <a:endParaRPr lang="fr-FR" sz="1800" dirty="0">
                        <a:solidFill>
                          <a:srgbClr val="008000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Trade </a:t>
                      </a:r>
                      <a:r>
                        <a:rPr lang="fr-FR" sz="2000" kern="1200" dirty="0" err="1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financing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 program</a:t>
                      </a:r>
                    </a:p>
                    <a:p>
                      <a:pPr marL="171450" lvl="0" indent="-17145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Arab exports program</a:t>
                      </a:r>
                    </a:p>
                    <a:p>
                      <a:pPr marL="171450" lvl="0" indent="-17145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African Trade program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Total Trade financing program</a:t>
                      </a: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lvl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60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60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70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70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80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80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90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2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90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5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00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00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6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MS Mincho" panose="02020609040205080304" pitchFamily="49" charset="-128"/>
                        <a:cs typeface="Arabic Typesetting" panose="03020402040406030203" pitchFamily="66" charset="-78"/>
                      </a:endParaRP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00 *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3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00 *</a:t>
                      </a:r>
                    </a:p>
                    <a:p>
                      <a:pPr marL="0" lvl="0" indent="0" algn="justLow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6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ea typeface="MS Mincho" panose="02020609040205080304" pitchFamily="49" charset="-128"/>
                          <a:cs typeface="Arabic Typesetting" panose="03020402040406030203" pitchFamily="66" charset="-78"/>
                        </a:rPr>
                        <a:t>00 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03688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431D836-33DA-4923-9882-984D38EB8099}"/>
              </a:ext>
            </a:extLst>
          </p:cNvPr>
          <p:cNvSpPr txBox="1"/>
          <p:nvPr/>
        </p:nvSpPr>
        <p:spPr>
          <a:xfrm>
            <a:off x="7912359" y="6305124"/>
            <a:ext cx="63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en-US" dirty="0"/>
              <a:t> </a:t>
            </a:r>
            <a:r>
              <a:rPr lang="en-US" sz="1200" dirty="0"/>
              <a:t>Revolving fund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8014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BADEA’s financing mechanisms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164"/>
            <a:ext cx="8596668" cy="5076323"/>
          </a:xfrm>
        </p:spPr>
        <p:txBody>
          <a:bodyPr>
            <a:noAutofit/>
          </a:bodyPr>
          <a:lstStyle/>
          <a:p>
            <a:pPr algn="just"/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Many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financing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mechanisms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adapted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the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African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countries’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needs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among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which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Public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sector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projects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financing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through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concessional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blended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ordinary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loans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Priavte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sector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trade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financing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through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ad hoc programs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launched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by BADEA in 2015.</a:t>
            </a: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Technical Assistance through non reimbursable grants financing feasibility studies, institutional support (Arab experts, training sessions)…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Support to Entrepreneurship and youth and women empowerment through lines of credit for microfinance development.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696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Public Sector projects financing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164"/>
            <a:ext cx="8596668" cy="5076323"/>
          </a:xfrm>
        </p:spPr>
        <p:txBody>
          <a:bodyPr>
            <a:noAutofit/>
          </a:bodyPr>
          <a:lstStyle/>
          <a:p>
            <a:pPr lvl="0" algn="just">
              <a:buClr>
                <a:srgbClr val="90C226"/>
              </a:buClr>
            </a:pPr>
            <a:r>
              <a:rPr lang="fr-FR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BADEA’s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cumulative </a:t>
            </a:r>
            <a:r>
              <a:rPr lang="fr-FR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commitments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for public </a:t>
            </a:r>
            <a:r>
              <a:rPr lang="fr-FR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development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projects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financing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have </a:t>
            </a:r>
            <a:r>
              <a:rPr lang="fr-FR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reached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6 billion dollars for 660 </a:t>
            </a:r>
            <a:r>
              <a:rPr lang="fr-FR" sz="3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operations</a:t>
            </a:r>
            <a:r>
              <a:rPr lang="fr-FR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lvl="0" algn="just">
              <a:buClr>
                <a:srgbClr val="90C226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Annual commitments for public sector have increased from 192 million dollars in 2010 to 300 million dollars in 2020.</a:t>
            </a:r>
            <a:endParaRPr lang="fr-FR" sz="3600" dirty="0">
              <a:solidFill>
                <a:prstClr val="black">
                  <a:lumMod val="75000"/>
                  <a:lumOff val="25000"/>
                </a:prst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384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90C22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Public Sector projects financing</a:t>
            </a:r>
            <a:br>
              <a:rPr lang="en-GB" b="1" dirty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716D3-0B60-4B17-A759-94EC8E96F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4" y="1225009"/>
            <a:ext cx="9023004" cy="51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Private sector and trade financing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164"/>
            <a:ext cx="8596668" cy="5076323"/>
          </a:xfrm>
        </p:spPr>
        <p:txBody>
          <a:bodyPr>
            <a:noAutofit/>
          </a:bodyPr>
          <a:lstStyle/>
          <a:p>
            <a:pPr lvl="0" algn="just">
              <a:buClr>
                <a:srgbClr val="90C226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 has launched in 2015 two new programs for private sector and trade financing.</a:t>
            </a:r>
          </a:p>
          <a:p>
            <a:pPr lvl="0" algn="just">
              <a:buClr>
                <a:srgbClr val="90C226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New commitments for private sector will increase from 450 million dollars under the 7</a:t>
            </a:r>
            <a:r>
              <a:rPr lang="en-US" sz="36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 to 1 billion dollars under the 8</a:t>
            </a:r>
            <a:r>
              <a:rPr lang="en-US" sz="36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Plan. </a:t>
            </a:r>
          </a:p>
          <a:p>
            <a:pPr lvl="0" algn="just">
              <a:buClr>
                <a:srgbClr val="90C226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 commitments for trade will increase from 250 million dollars per year under the 7</a:t>
            </a:r>
            <a:r>
              <a:rPr lang="en-US" sz="36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 to 600 million dollars per year under the 8</a:t>
            </a:r>
            <a:r>
              <a:rPr lang="en-US" sz="36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283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Private sector and trade financing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164"/>
            <a:ext cx="8596668" cy="5076323"/>
          </a:xfrm>
        </p:spPr>
        <p:txBody>
          <a:bodyPr>
            <a:noAutofit/>
          </a:bodyPr>
          <a:lstStyle/>
          <a:p>
            <a:pPr lvl="0" algn="just">
              <a:buClr>
                <a:srgbClr val="90C226"/>
              </a:buClr>
            </a:pP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Under the 7</a:t>
            </a:r>
            <a:r>
              <a:rPr lang="en-US" sz="36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plan, trade program was exclusively focusing on financing 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Arab exports to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Subsaharan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Africa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 lvl="0" algn="just">
              <a:buClr>
                <a:srgbClr val="90C226"/>
              </a:buClr>
            </a:pP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Under the 8</a:t>
            </a:r>
            <a:r>
              <a:rPr lang="en-US" sz="36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plan, trade program will include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 distinct windows with equal resources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The first window will focus on financing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Arab exports to sub-Saharan Africa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while the second window will focus on financing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African trade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ar-SA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814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Financing technical assistance operations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164"/>
            <a:ext cx="8596668" cy="4899948"/>
          </a:xfrm>
        </p:spPr>
        <p:txBody>
          <a:bodyPr>
            <a:noAutofit/>
          </a:bodyPr>
          <a:lstStyle/>
          <a:p>
            <a:pPr algn="just"/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Cumulative commitments for technical Assistance have reached 192 million dollars for 779 operations.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just"/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Annual commitments for technical Assistance have increased from 8 million dollars in 2008 to 10 millions dollars in 2020.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126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90C22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Financing technical assistance operations</a:t>
            </a:r>
            <a:br>
              <a:rPr lang="en-GB" b="1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652" b="13014"/>
          <a:stretch/>
        </p:blipFill>
        <p:spPr>
          <a:xfrm>
            <a:off x="1632856" y="1305959"/>
            <a:ext cx="7529178" cy="51127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5C08D-1ED1-4FD9-AF79-B4FB75470339}"/>
              </a:ext>
            </a:extLst>
          </p:cNvPr>
          <p:cNvSpPr txBox="1"/>
          <p:nvPr/>
        </p:nvSpPr>
        <p:spPr>
          <a:xfrm>
            <a:off x="2717659" y="2787019"/>
            <a:ext cx="225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Institutional Support</a:t>
            </a:r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5753E-0690-4AC9-B601-A6F11BEAEFCB}"/>
              </a:ext>
            </a:extLst>
          </p:cNvPr>
          <p:cNvSpPr txBox="1"/>
          <p:nvPr/>
        </p:nvSpPr>
        <p:spPr>
          <a:xfrm>
            <a:off x="6250883" y="2325354"/>
            <a:ext cx="197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Feasibility Studies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21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40" y="1626637"/>
            <a:ext cx="8596668" cy="1320800"/>
          </a:xfrm>
        </p:spPr>
        <p:txBody>
          <a:bodyPr>
            <a:normAutofit/>
          </a:bodyPr>
          <a:lstStyle/>
          <a:p>
            <a:pPr algn="ctr" rtl="1"/>
            <a:r>
              <a:rPr lang="en-US" b="1" dirty="0"/>
              <a:t>Thank you for your attention</a:t>
            </a:r>
            <a:br>
              <a:rPr lang="en-GB" b="1" dirty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نتيجة الصورة لـ المصرف العربية للتنمية الاقتصادية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36" y="3192419"/>
            <a:ext cx="3122535" cy="2635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5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Content</a:t>
            </a:r>
            <a:endParaRPr lang="en-GB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BADEA’s creation</a:t>
            </a:r>
            <a:endParaRPr lang="en-GB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fr-FR" sz="4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BADEA’s</a:t>
            </a:r>
            <a:r>
              <a:rPr lang="fr-FR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objectives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 2030 Strategy</a:t>
            </a:r>
            <a:endParaRPr lang="ar-SA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 years plan (2020-2024)</a:t>
            </a:r>
            <a:endParaRPr lang="ar-SA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Financing Mechanisms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8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BADEA’s creation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164"/>
            <a:ext cx="8596668" cy="5076323"/>
          </a:xfrm>
        </p:spPr>
        <p:txBody>
          <a:bodyPr>
            <a:noAutofit/>
          </a:bodyPr>
          <a:lstStyle/>
          <a:p>
            <a:pPr algn="just"/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was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established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pursuant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the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resolution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the 6</a:t>
            </a:r>
            <a:r>
              <a:rPr lang="fr-FR" sz="28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 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Arab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Summit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Conference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held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at Algiers in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November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1973.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just"/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financial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insitution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owned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by </a:t>
            </a:r>
            <a:r>
              <a:rPr lang="fr-F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18 Arab countries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members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the League of Arab States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which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signed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Establishment Agreement 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</a:t>
            </a:r>
            <a:r>
              <a:rPr lang="fr-FR" sz="2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February</a:t>
            </a:r>
            <a:r>
              <a:rPr lang="fr-F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1974.</a:t>
            </a:r>
          </a:p>
          <a:p>
            <a:pPr algn="just"/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 </a:t>
            </a:r>
            <a:r>
              <a:rPr lang="fr-FR" sz="2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began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operations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</a:t>
            </a:r>
            <a:r>
              <a:rPr lang="fr-F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March 1975</a:t>
            </a:r>
          </a:p>
          <a:p>
            <a:pPr algn="just"/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 </a:t>
            </a:r>
            <a:r>
              <a:rPr lang="fr-FR" sz="2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independent</a:t>
            </a:r>
            <a:r>
              <a:rPr lang="fr-F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international institution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enjoying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full international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legal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status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compelete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autonomy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administrative and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financial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matters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It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governed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by the provisions of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Establishment Agreement and by the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international Law.</a:t>
            </a:r>
          </a:p>
          <a:p>
            <a:pPr algn="just"/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BADEA’s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headquarters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located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</a:t>
            </a:r>
            <a:r>
              <a:rPr lang="fr-F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Khartoum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the capital of </a:t>
            </a:r>
            <a:r>
              <a:rPr lang="fr-FR" sz="2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Sudan</a:t>
            </a:r>
            <a:r>
              <a:rPr lang="fr-FR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2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BADEA’s Objectives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164"/>
            <a:ext cx="8596668" cy="4875564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 was created for the purpose of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strengthening economic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financial and technical cooperation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between the Arab and African regions and for the embodiment of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Arab-African solidarity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foundations of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equality and friendship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To achieve this end, the Bank was given a mandate to</a:t>
            </a:r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Participate in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financing economic development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African countries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Stimulate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contribution of Arab capital to African development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Help provide 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technical assistance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required for the development of Africa</a:t>
            </a:r>
            <a:endParaRPr lang="ar-SA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3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5F13-5444-4608-A45C-227AA5D37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BADEA 2030 Strategy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D1916-43BC-40DF-B273-84445896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202D3-1028-42BD-A438-735FB890E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11368"/>
            <a:ext cx="7456054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959D-64C5-4B68-AD28-C12B25E2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5665"/>
            <a:ext cx="8596668" cy="1320800"/>
          </a:xfrm>
        </p:spPr>
        <p:txBody>
          <a:bodyPr/>
          <a:lstStyle/>
          <a:p>
            <a:r>
              <a:rPr lang="en-US" dirty="0"/>
              <a:t>Strategy’s pillars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323F-D124-42B4-A919-2F21A6FF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25" y="1134345"/>
            <a:ext cx="8596668" cy="572365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5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Infrastructure Investment: 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Social (Education and Health), Transport  (Roads, Railroads, ports, airports), Energy (generation, transportation, distribution) Industrialization (industrial zones), urban development, ITC and digital economy</a:t>
            </a:r>
          </a:p>
          <a:p>
            <a:pPr algn="just"/>
            <a:r>
              <a:rPr lang="en-US" sz="5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Agriculture Value Chain Development: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irrigation and water management, land rehabilitation, farm inputs, Livestock and aquaculture, development of agri-business and post-harvest processing, rural development.</a:t>
            </a:r>
          </a:p>
          <a:p>
            <a:pPr algn="just"/>
            <a:r>
              <a:rPr lang="en-US" sz="5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Trade and Private Sector Development:</a:t>
            </a:r>
            <a:r>
              <a:rPr lang="en-US" sz="5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Financial sector, mining, industrial equipment and products, building materials, tourism, knowledge and information services, divers products.</a:t>
            </a:r>
          </a:p>
          <a:p>
            <a:pPr algn="just"/>
            <a:r>
              <a:rPr lang="en-US" sz="58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SMEs and Entrepreneurship Promotion: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Youth and women empowerment, financial inclusion, support to SMEs , business incubators, cooperative and communal projects.</a:t>
            </a:r>
          </a:p>
          <a:p>
            <a:pPr algn="just"/>
            <a:endParaRPr lang="en-US" dirty="0"/>
          </a:p>
          <a:p>
            <a:pPr algn="just"/>
            <a:endParaRPr lang="en-US" b="1" u="sng" dirty="0"/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4F243-9023-4081-A6C6-4575DC15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5F4B-21DC-458C-8DB5-979E794C68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8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 years plan(2020-2024)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164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Since 1983, BADEA has pursued its operations through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 years plan relating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the available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resources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to 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needs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African recipient countries</a:t>
            </a:r>
          </a:p>
          <a:p>
            <a:pPr algn="just"/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Starting from 2020, BADEA will operate under its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 8</a:t>
            </a:r>
            <a:r>
              <a:rPr lang="en-US" sz="3200" b="1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(2020-2024) which was approved by the Board of Governors in April 2019.</a:t>
            </a:r>
          </a:p>
          <a:p>
            <a:pPr algn="just"/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8</a:t>
            </a:r>
            <a:r>
              <a:rPr lang="en-US" sz="32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 was prepared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line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BADEA’s 2030 strategy priorities.</a:t>
            </a:r>
          </a:p>
          <a:p>
            <a:pPr algn="just"/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 commitments under the 8</a:t>
            </a:r>
            <a:r>
              <a:rPr lang="en-US" sz="3200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 will reach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2750 million dollars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long and medium terms financing and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520 to 600 millions dollars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an annual basis in short-term financing.</a:t>
            </a:r>
            <a:endParaRPr lang="fr-FR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84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Progress of new commitments under 5 years plans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68E3C-8921-42AB-B64F-268D9AFF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" y="1275553"/>
            <a:ext cx="8700281" cy="51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4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343"/>
            <a:ext cx="8596668" cy="132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Objectives of the 8</a:t>
            </a:r>
            <a:r>
              <a:rPr lang="en-US" sz="6700" b="1" baseline="30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</a:t>
            </a:r>
            <a:r>
              <a:rPr lang="en-US" sz="67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plan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0163"/>
            <a:ext cx="8596668" cy="5076323"/>
          </a:xfrm>
        </p:spPr>
        <p:txBody>
          <a:bodyPr>
            <a:noAutofit/>
          </a:bodyPr>
          <a:lstStyle/>
          <a:p>
            <a:pPr algn="just"/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BADEA’s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8th plan has 4 main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pillars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lvl="1" algn="just"/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Supporting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development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Subsaharan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Africa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through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financing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public and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private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projects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lvl="1" algn="just"/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upporting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Entrepreneurship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youth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women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empowerment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mainly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through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microfinance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development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lvl="1" algn="just"/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echnical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Assistance to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African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countries</a:t>
            </a:r>
          </a:p>
          <a:p>
            <a:pPr lvl="1" algn="just"/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romoting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trade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flows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between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African</a:t>
            </a:r>
            <a:r>
              <a:rPr lang="fr-FR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countries and the Arab World.</a:t>
            </a:r>
          </a:p>
          <a:p>
            <a:pPr lvl="1" algn="just"/>
            <a:endParaRPr lang="fr-FR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55F4B-21DC-458C-8DB5-979E794C685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78400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3618</TotalTime>
  <Words>985</Words>
  <Application>Microsoft Office PowerPoint</Application>
  <PresentationFormat>Widescreen</PresentationFormat>
  <Paragraphs>181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Mincho</vt:lpstr>
      <vt:lpstr>Arabic Typesetting</vt:lpstr>
      <vt:lpstr>Arial</vt:lpstr>
      <vt:lpstr>Calibri</vt:lpstr>
      <vt:lpstr>Trebuchet MS</vt:lpstr>
      <vt:lpstr>Wingdings</vt:lpstr>
      <vt:lpstr>Wingdings 3</vt:lpstr>
      <vt:lpstr>Facet</vt:lpstr>
      <vt:lpstr>Arab Bank for Economic Development  in Africa Together for Africa</vt:lpstr>
      <vt:lpstr>Content</vt:lpstr>
      <vt:lpstr>BADEA’s creation </vt:lpstr>
      <vt:lpstr>BADEA’s Objectives </vt:lpstr>
      <vt:lpstr>BADEA 2030 Strategy</vt:lpstr>
      <vt:lpstr>Strategy’s pillars</vt:lpstr>
      <vt:lpstr>5 years plan(2020-2024) </vt:lpstr>
      <vt:lpstr>Progress of new commitments under 5 years plans</vt:lpstr>
      <vt:lpstr>Objectives of the 8th plan </vt:lpstr>
      <vt:lpstr>New annual commitments under the 8th Plan </vt:lpstr>
      <vt:lpstr>BADEA’s financing mechanisms </vt:lpstr>
      <vt:lpstr>Public Sector projects financing </vt:lpstr>
      <vt:lpstr>Public Sector projects financing </vt:lpstr>
      <vt:lpstr>Private sector and trade financing </vt:lpstr>
      <vt:lpstr>Private sector and trade financing </vt:lpstr>
      <vt:lpstr>Financing technical assistance operations </vt:lpstr>
      <vt:lpstr>Financing technical assistance operations 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المشروع في المصرف والإقتراحات التي يجب ان يتم إجرائها</dc:title>
  <dc:creator>Ypp Staff</dc:creator>
  <cp:lastModifiedBy>Sameh Azzuz</cp:lastModifiedBy>
  <cp:revision>196</cp:revision>
  <cp:lastPrinted>2019-07-11T07:04:35Z</cp:lastPrinted>
  <dcterms:created xsi:type="dcterms:W3CDTF">2017-05-08T06:23:37Z</dcterms:created>
  <dcterms:modified xsi:type="dcterms:W3CDTF">2019-07-15T06:10:03Z</dcterms:modified>
</cp:coreProperties>
</file>