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9"/>
  </p:notesMasterIdLst>
  <p:sldIdLst>
    <p:sldId id="256" r:id="rId2"/>
    <p:sldId id="2147473143" r:id="rId3"/>
    <p:sldId id="854" r:id="rId4"/>
    <p:sldId id="2147473144" r:id="rId5"/>
    <p:sldId id="2147473146" r:id="rId6"/>
    <p:sldId id="2134807927" r:id="rId7"/>
    <p:sldId id="2147473175" r:id="rId8"/>
    <p:sldId id="2134807930" r:id="rId9"/>
    <p:sldId id="2134807931" r:id="rId10"/>
    <p:sldId id="2134807932" r:id="rId11"/>
    <p:sldId id="2147473182" r:id="rId12"/>
    <p:sldId id="2134807933" r:id="rId13"/>
    <p:sldId id="2134807928" r:id="rId14"/>
    <p:sldId id="2134807929" r:id="rId15"/>
    <p:sldId id="2134807949" r:id="rId16"/>
    <p:sldId id="2134807935" r:id="rId17"/>
    <p:sldId id="2147473176" r:id="rId18"/>
    <p:sldId id="2147473177" r:id="rId19"/>
    <p:sldId id="261" r:id="rId20"/>
    <p:sldId id="2147473145" r:id="rId21"/>
    <p:sldId id="262" r:id="rId22"/>
    <p:sldId id="2147473180" r:id="rId23"/>
    <p:sldId id="2147473165" r:id="rId24"/>
    <p:sldId id="928" r:id="rId25"/>
    <p:sldId id="2147473179" r:id="rId26"/>
    <p:sldId id="2147473174" r:id="rId27"/>
    <p:sldId id="264"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E68"/>
    <a:srgbClr val="F39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692" autoAdjust="0"/>
  </p:normalViewPr>
  <p:slideViewPr>
    <p:cSldViewPr snapToGrid="0" snapToObjects="1">
      <p:cViewPr varScale="1">
        <p:scale>
          <a:sx n="34" d="100"/>
          <a:sy n="34" d="100"/>
        </p:scale>
        <p:origin x="1248" y="7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9981D-3179-4AA6-9CFC-F4558A7535E6}"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6FDE7767-B218-4C91-B448-7C54394B3D65}">
      <dgm:prSet phldrT="[Text]"/>
      <dgm:spPr/>
      <dgm:t>
        <a:bodyPr/>
        <a:lstStyle/>
        <a:p>
          <a:r>
            <a:rPr lang="en-US" dirty="0"/>
            <a:t>Med-TSO</a:t>
          </a:r>
          <a:br>
            <a:rPr lang="en-US" dirty="0"/>
          </a:br>
          <a:r>
            <a:rPr lang="en-US" dirty="0"/>
            <a:t>Secretary General</a:t>
          </a:r>
        </a:p>
      </dgm:t>
    </dgm:pt>
    <dgm:pt modelId="{E854DC83-56E6-4280-9F9B-DE5796F23864}" type="parTrans" cxnId="{06D8FBE9-7ED3-4A8C-8C2C-3DCD6BBBF1D1}">
      <dgm:prSet/>
      <dgm:spPr/>
      <dgm:t>
        <a:bodyPr/>
        <a:lstStyle/>
        <a:p>
          <a:endParaRPr lang="en-US"/>
        </a:p>
      </dgm:t>
    </dgm:pt>
    <dgm:pt modelId="{3F4B557E-332E-4938-A7D6-E58DFADE31B8}" type="sibTrans" cxnId="{06D8FBE9-7ED3-4A8C-8C2C-3DCD6BBBF1D1}">
      <dgm:prSet/>
      <dgm:spPr/>
      <dgm:t>
        <a:bodyPr/>
        <a:lstStyle/>
        <a:p>
          <a:endParaRPr lang="en-US"/>
        </a:p>
      </dgm:t>
    </dgm:pt>
    <dgm:pt modelId="{85CEAC3D-25CB-48EF-851A-AC6E45CC98F6}" type="asst">
      <dgm:prSet phldrT="[Text]"/>
      <dgm:spPr/>
      <dgm:t>
        <a:bodyPr/>
        <a:lstStyle/>
        <a:p>
          <a:r>
            <a:rPr lang="en-US" dirty="0"/>
            <a:t>TEASIMED </a:t>
          </a:r>
          <a:br>
            <a:rPr lang="en-US" dirty="0"/>
          </a:br>
          <a:r>
            <a:rPr lang="en-US" dirty="0"/>
            <a:t>Project Manager</a:t>
          </a:r>
        </a:p>
      </dgm:t>
    </dgm:pt>
    <dgm:pt modelId="{1EDF4575-BFB4-4E05-A6C7-B5046F73DED6}" type="parTrans" cxnId="{DA5BC29F-E208-444A-BCDA-887462429755}">
      <dgm:prSet/>
      <dgm:spPr/>
      <dgm:t>
        <a:bodyPr/>
        <a:lstStyle/>
        <a:p>
          <a:endParaRPr lang="en-US"/>
        </a:p>
      </dgm:t>
    </dgm:pt>
    <dgm:pt modelId="{4C1AB35D-7AAE-4E9A-A5B8-84E337B388AB}" type="sibTrans" cxnId="{DA5BC29F-E208-444A-BCDA-887462429755}">
      <dgm:prSet/>
      <dgm:spPr/>
      <dgm:t>
        <a:bodyPr/>
        <a:lstStyle/>
        <a:p>
          <a:endParaRPr lang="en-US"/>
        </a:p>
      </dgm:t>
    </dgm:pt>
    <dgm:pt modelId="{5BFD3B27-1111-4925-B4DC-EEF5FD18B706}">
      <dgm:prSet phldrT="[Text]"/>
      <dgm:spPr/>
      <dgm:t>
        <a:bodyPr/>
        <a:lstStyle/>
        <a:p>
          <a:r>
            <a:rPr lang="en-US" dirty="0"/>
            <a:t>TC - Economic Studies &amp; Scenario</a:t>
          </a:r>
        </a:p>
      </dgm:t>
    </dgm:pt>
    <dgm:pt modelId="{53E7157C-91E7-4E3B-B6B5-3CF6899462E9}" type="parTrans" cxnId="{3BC20E2C-B173-4C3A-931F-D4639B93B075}">
      <dgm:prSet/>
      <dgm:spPr/>
      <dgm:t>
        <a:bodyPr/>
        <a:lstStyle/>
        <a:p>
          <a:endParaRPr lang="en-US"/>
        </a:p>
      </dgm:t>
    </dgm:pt>
    <dgm:pt modelId="{92AF3D56-A628-4579-9E39-54FFF33D5E96}" type="sibTrans" cxnId="{3BC20E2C-B173-4C3A-931F-D4639B93B075}">
      <dgm:prSet/>
      <dgm:spPr/>
      <dgm:t>
        <a:bodyPr/>
        <a:lstStyle/>
        <a:p>
          <a:endParaRPr lang="en-US"/>
        </a:p>
      </dgm:t>
    </dgm:pt>
    <dgm:pt modelId="{4ECB85E3-80F6-4C7B-8A9F-F9C4344B3BDA}">
      <dgm:prSet phldrT="[Text]"/>
      <dgm:spPr/>
      <dgm:t>
        <a:bodyPr/>
        <a:lstStyle/>
        <a:p>
          <a:r>
            <a:rPr lang="en-US" dirty="0"/>
            <a:t>TC – Planning</a:t>
          </a:r>
        </a:p>
      </dgm:t>
    </dgm:pt>
    <dgm:pt modelId="{0F297E07-78D7-4139-A9E2-A35BB0C31581}" type="parTrans" cxnId="{070C00CD-BB55-4852-B623-D9265D96B0D9}">
      <dgm:prSet/>
      <dgm:spPr/>
      <dgm:t>
        <a:bodyPr/>
        <a:lstStyle/>
        <a:p>
          <a:endParaRPr lang="en-US"/>
        </a:p>
      </dgm:t>
    </dgm:pt>
    <dgm:pt modelId="{C0DA3B47-D6AE-45A6-BD77-C2E96F9C5804}" type="sibTrans" cxnId="{070C00CD-BB55-4852-B623-D9265D96B0D9}">
      <dgm:prSet/>
      <dgm:spPr/>
      <dgm:t>
        <a:bodyPr/>
        <a:lstStyle/>
        <a:p>
          <a:endParaRPr lang="en-US"/>
        </a:p>
      </dgm:t>
    </dgm:pt>
    <dgm:pt modelId="{37BAF675-2344-451E-8D84-09929C83D36A}">
      <dgm:prSet phldrT="[Text]"/>
      <dgm:spPr/>
      <dgm:t>
        <a:bodyPr/>
        <a:lstStyle/>
        <a:p>
          <a:r>
            <a:rPr lang="en-US" dirty="0"/>
            <a:t>TC – Operation</a:t>
          </a:r>
        </a:p>
      </dgm:t>
    </dgm:pt>
    <dgm:pt modelId="{6582815A-F5CC-4FB1-8F9F-5F21F09DE580}" type="parTrans" cxnId="{8FE19B2F-1787-4E2B-8A73-498F90E444C6}">
      <dgm:prSet/>
      <dgm:spPr/>
      <dgm:t>
        <a:bodyPr/>
        <a:lstStyle/>
        <a:p>
          <a:endParaRPr lang="en-US"/>
        </a:p>
      </dgm:t>
    </dgm:pt>
    <dgm:pt modelId="{72272A17-8294-4E44-BC67-0EA9798D8DC2}" type="sibTrans" cxnId="{8FE19B2F-1787-4E2B-8A73-498F90E444C6}">
      <dgm:prSet/>
      <dgm:spPr/>
      <dgm:t>
        <a:bodyPr/>
        <a:lstStyle/>
        <a:p>
          <a:endParaRPr lang="en-US"/>
        </a:p>
      </dgm:t>
    </dgm:pt>
    <dgm:pt modelId="{7FFD2B21-6A15-48CD-9104-977B0996FE06}">
      <dgm:prSet phldrT="[Text]"/>
      <dgm:spPr/>
      <dgm:t>
        <a:bodyPr/>
        <a:lstStyle/>
        <a:p>
          <a:r>
            <a:rPr lang="en-US" dirty="0"/>
            <a:t>TC - Regulations &amp; Institutions</a:t>
          </a:r>
        </a:p>
      </dgm:t>
    </dgm:pt>
    <dgm:pt modelId="{BC2F3AAC-8E35-4C5A-920C-726D73E3F6D7}" type="parTrans" cxnId="{647CB369-C059-41AA-AFF3-19841EDE8F86}">
      <dgm:prSet/>
      <dgm:spPr/>
      <dgm:t>
        <a:bodyPr/>
        <a:lstStyle/>
        <a:p>
          <a:endParaRPr lang="en-US"/>
        </a:p>
      </dgm:t>
    </dgm:pt>
    <dgm:pt modelId="{E65DF2A0-7257-438D-972C-8AEE4406ACF1}" type="sibTrans" cxnId="{647CB369-C059-41AA-AFF3-19841EDE8F86}">
      <dgm:prSet/>
      <dgm:spPr/>
      <dgm:t>
        <a:bodyPr/>
        <a:lstStyle/>
        <a:p>
          <a:endParaRPr lang="en-US"/>
        </a:p>
      </dgm:t>
    </dgm:pt>
    <dgm:pt modelId="{39932F18-233E-4B08-8BD2-EDB1C4D04818}">
      <dgm:prSet phldrT="[Text]"/>
      <dgm:spPr/>
      <dgm:t>
        <a:bodyPr/>
        <a:lstStyle/>
        <a:p>
          <a:r>
            <a:rPr lang="en-US" dirty="0"/>
            <a:t>TC - Knowledge sharing</a:t>
          </a:r>
        </a:p>
      </dgm:t>
    </dgm:pt>
    <dgm:pt modelId="{A628238F-C9B5-49A7-B744-C7135AEF6587}" type="parTrans" cxnId="{829CA661-9561-4502-BEC9-2D4D314A1145}">
      <dgm:prSet/>
      <dgm:spPr/>
      <dgm:t>
        <a:bodyPr/>
        <a:lstStyle/>
        <a:p>
          <a:endParaRPr lang="en-US"/>
        </a:p>
      </dgm:t>
    </dgm:pt>
    <dgm:pt modelId="{23321B36-59A2-4492-A7CF-F47B1885E8A5}" type="sibTrans" cxnId="{829CA661-9561-4502-BEC9-2D4D314A1145}">
      <dgm:prSet/>
      <dgm:spPr/>
      <dgm:t>
        <a:bodyPr/>
        <a:lstStyle/>
        <a:p>
          <a:endParaRPr lang="en-US"/>
        </a:p>
      </dgm:t>
    </dgm:pt>
    <dgm:pt modelId="{DDCF8728-C45E-4709-BBC6-B9CED0F92039}">
      <dgm:prSet phldrT="[Text]"/>
      <dgm:spPr/>
      <dgm:t>
        <a:bodyPr/>
        <a:lstStyle/>
        <a:p>
          <a:r>
            <a:rPr lang="en-US" dirty="0"/>
            <a:t>Market Study Team</a:t>
          </a:r>
        </a:p>
      </dgm:t>
    </dgm:pt>
    <dgm:pt modelId="{2D2C88AD-FF7E-44E2-B72B-7C073479802E}" type="parTrans" cxnId="{26FA45A8-5937-4727-B0A5-4753C568A71B}">
      <dgm:prSet/>
      <dgm:spPr/>
      <dgm:t>
        <a:bodyPr/>
        <a:lstStyle/>
        <a:p>
          <a:endParaRPr lang="en-US"/>
        </a:p>
      </dgm:t>
    </dgm:pt>
    <dgm:pt modelId="{1545F672-1162-4BA5-8A65-8B36805FFF3E}" type="sibTrans" cxnId="{26FA45A8-5937-4727-B0A5-4753C568A71B}">
      <dgm:prSet/>
      <dgm:spPr/>
      <dgm:t>
        <a:bodyPr/>
        <a:lstStyle/>
        <a:p>
          <a:endParaRPr lang="en-US"/>
        </a:p>
      </dgm:t>
    </dgm:pt>
    <dgm:pt modelId="{788B00A6-D65B-4110-A0A9-B32FC9C8D931}">
      <dgm:prSet phldrT="[Text]"/>
      <dgm:spPr/>
      <dgm:t>
        <a:bodyPr/>
        <a:lstStyle/>
        <a:p>
          <a:r>
            <a:rPr lang="en-US" dirty="0"/>
            <a:t>Preparation for very long scenarios (e-highway)</a:t>
          </a:r>
        </a:p>
      </dgm:t>
    </dgm:pt>
    <dgm:pt modelId="{E790A216-3F7C-4C4B-B1E6-E3191D6C26C2}" type="parTrans" cxnId="{CC933572-C8CD-4EC8-B6A2-29D7E8956210}">
      <dgm:prSet/>
      <dgm:spPr/>
      <dgm:t>
        <a:bodyPr/>
        <a:lstStyle/>
        <a:p>
          <a:endParaRPr lang="en-US"/>
        </a:p>
      </dgm:t>
    </dgm:pt>
    <dgm:pt modelId="{28E9484C-A449-4C54-A720-0B65A76461C5}" type="sibTrans" cxnId="{CC933572-C8CD-4EC8-B6A2-29D7E8956210}">
      <dgm:prSet/>
      <dgm:spPr/>
      <dgm:t>
        <a:bodyPr/>
        <a:lstStyle/>
        <a:p>
          <a:endParaRPr lang="en-US"/>
        </a:p>
      </dgm:t>
    </dgm:pt>
    <dgm:pt modelId="{CF4873FA-D9DA-4B35-B12E-C9A5A4F8389C}">
      <dgm:prSet phldrT="[Text]"/>
      <dgm:spPr/>
      <dgm:t>
        <a:bodyPr/>
        <a:lstStyle/>
        <a:p>
          <a:r>
            <a:rPr lang="en-US" dirty="0"/>
            <a:t>Methodology</a:t>
          </a:r>
        </a:p>
      </dgm:t>
    </dgm:pt>
    <dgm:pt modelId="{DCFF3F43-E999-4416-8FAB-6594FFBF2E9B}" type="parTrans" cxnId="{EA0C0DE9-646C-4411-A156-6591094676B2}">
      <dgm:prSet/>
      <dgm:spPr/>
      <dgm:t>
        <a:bodyPr/>
        <a:lstStyle/>
        <a:p>
          <a:endParaRPr lang="en-US"/>
        </a:p>
      </dgm:t>
    </dgm:pt>
    <dgm:pt modelId="{E3B93789-4787-469A-865C-06DA409601DA}" type="sibTrans" cxnId="{EA0C0DE9-646C-4411-A156-6591094676B2}">
      <dgm:prSet/>
      <dgm:spPr/>
      <dgm:t>
        <a:bodyPr/>
        <a:lstStyle/>
        <a:p>
          <a:endParaRPr lang="en-US"/>
        </a:p>
      </dgm:t>
    </dgm:pt>
    <dgm:pt modelId="{4519BBDA-3730-4AC3-8EB2-EB569E88C424}">
      <dgm:prSet phldrT="[Text]"/>
      <dgm:spPr/>
      <dgm:t>
        <a:bodyPr/>
        <a:lstStyle/>
        <a:p>
          <a:r>
            <a:rPr lang="en-US" dirty="0"/>
            <a:t>Coordination in operation</a:t>
          </a:r>
        </a:p>
      </dgm:t>
    </dgm:pt>
    <dgm:pt modelId="{714F26A9-D827-4268-8DE4-F4E70B47FA6D}" type="parTrans" cxnId="{5FA90501-6610-4EF0-AD4F-2E5A08FC9508}">
      <dgm:prSet/>
      <dgm:spPr/>
      <dgm:t>
        <a:bodyPr/>
        <a:lstStyle/>
        <a:p>
          <a:endParaRPr lang="en-US"/>
        </a:p>
      </dgm:t>
    </dgm:pt>
    <dgm:pt modelId="{BC7C1F34-170F-475D-BE67-67D069AC036D}" type="sibTrans" cxnId="{5FA90501-6610-4EF0-AD4F-2E5A08FC9508}">
      <dgm:prSet/>
      <dgm:spPr/>
      <dgm:t>
        <a:bodyPr/>
        <a:lstStyle/>
        <a:p>
          <a:endParaRPr lang="en-US"/>
        </a:p>
      </dgm:t>
    </dgm:pt>
    <dgm:pt modelId="{FA5417C0-D94F-4B7F-9722-D12766A4DA74}">
      <dgm:prSet phldrT="[Text]"/>
      <dgm:spPr/>
      <dgm:t>
        <a:bodyPr/>
        <a:lstStyle/>
        <a:p>
          <a:r>
            <a:rPr lang="en-US" dirty="0"/>
            <a:t>Seasonal Adequacy</a:t>
          </a:r>
        </a:p>
      </dgm:t>
    </dgm:pt>
    <dgm:pt modelId="{6E3DF0C4-A988-43BD-90A9-272343654054}" type="parTrans" cxnId="{A68D4DA2-B6B1-4EA3-801A-A49E6AD036B7}">
      <dgm:prSet/>
      <dgm:spPr/>
      <dgm:t>
        <a:bodyPr/>
        <a:lstStyle/>
        <a:p>
          <a:endParaRPr lang="en-US"/>
        </a:p>
      </dgm:t>
    </dgm:pt>
    <dgm:pt modelId="{68174273-700A-48F1-93F5-BEB0968CFD8B}" type="sibTrans" cxnId="{A68D4DA2-B6B1-4EA3-801A-A49E6AD036B7}">
      <dgm:prSet/>
      <dgm:spPr/>
      <dgm:t>
        <a:bodyPr/>
        <a:lstStyle/>
        <a:p>
          <a:endParaRPr lang="en-US"/>
        </a:p>
      </dgm:t>
    </dgm:pt>
    <dgm:pt modelId="{254769DC-48EB-45FD-8466-160198FCDA07}">
      <dgm:prSet phldrT="[Text]"/>
      <dgm:spPr/>
      <dgm:t>
        <a:bodyPr/>
        <a:lstStyle/>
        <a:p>
          <a:r>
            <a:rPr lang="en-US" dirty="0"/>
            <a:t>Mid-term Adequacy</a:t>
          </a:r>
        </a:p>
      </dgm:t>
    </dgm:pt>
    <dgm:pt modelId="{CD067CE2-5BCD-43F1-92FD-CD4B72A1A8EA}" type="parTrans" cxnId="{ABBD3B1F-25C3-44C9-A735-B018A4A0A12E}">
      <dgm:prSet/>
      <dgm:spPr/>
      <dgm:t>
        <a:bodyPr/>
        <a:lstStyle/>
        <a:p>
          <a:endParaRPr lang="en-US"/>
        </a:p>
      </dgm:t>
    </dgm:pt>
    <dgm:pt modelId="{7A1470BA-2CE4-407F-966C-874204BC438F}" type="sibTrans" cxnId="{ABBD3B1F-25C3-44C9-A735-B018A4A0A12E}">
      <dgm:prSet/>
      <dgm:spPr/>
      <dgm:t>
        <a:bodyPr/>
        <a:lstStyle/>
        <a:p>
          <a:endParaRPr lang="en-US"/>
        </a:p>
      </dgm:t>
    </dgm:pt>
    <dgm:pt modelId="{16643206-8DBC-42F0-874E-F2EDF67028DF}">
      <dgm:prSet phldrT="[Text]"/>
      <dgm:spPr/>
      <dgm:t>
        <a:bodyPr/>
        <a:lstStyle/>
        <a:p>
          <a:r>
            <a:rPr lang="en-US" dirty="0"/>
            <a:t>Med-grid Network Code</a:t>
          </a:r>
        </a:p>
      </dgm:t>
    </dgm:pt>
    <dgm:pt modelId="{96737509-0183-41C6-A48A-105496E465DB}" type="parTrans" cxnId="{2286E162-3D00-4723-AA72-05CC8F99B3AE}">
      <dgm:prSet/>
      <dgm:spPr/>
      <dgm:t>
        <a:bodyPr/>
        <a:lstStyle/>
        <a:p>
          <a:endParaRPr lang="en-US"/>
        </a:p>
      </dgm:t>
    </dgm:pt>
    <dgm:pt modelId="{0C396073-51F9-4593-8D5E-49E8E7ACE225}" type="sibTrans" cxnId="{2286E162-3D00-4723-AA72-05CC8F99B3AE}">
      <dgm:prSet/>
      <dgm:spPr/>
      <dgm:t>
        <a:bodyPr/>
        <a:lstStyle/>
        <a:p>
          <a:endParaRPr lang="en-US"/>
        </a:p>
      </dgm:t>
    </dgm:pt>
    <dgm:pt modelId="{17CA0A5A-39E3-4317-9EE7-024D92EBEF64}">
      <dgm:prSet phldrT="[Text]"/>
      <dgm:spPr/>
      <dgm:t>
        <a:bodyPr/>
        <a:lstStyle/>
        <a:p>
          <a:r>
            <a:rPr lang="en-US" dirty="0"/>
            <a:t>Maghreb TF</a:t>
          </a:r>
        </a:p>
      </dgm:t>
    </dgm:pt>
    <dgm:pt modelId="{95A4E8B2-A7C8-4999-A267-5B8CEBC16885}" type="parTrans" cxnId="{0B5A4F01-542A-45F5-BE83-6E6A55A30102}">
      <dgm:prSet/>
      <dgm:spPr/>
      <dgm:t>
        <a:bodyPr/>
        <a:lstStyle/>
        <a:p>
          <a:endParaRPr lang="en-US"/>
        </a:p>
      </dgm:t>
    </dgm:pt>
    <dgm:pt modelId="{FACE4BD3-68E8-4793-8EEA-8A60E0A3AE00}" type="sibTrans" cxnId="{0B5A4F01-542A-45F5-BE83-6E6A55A30102}">
      <dgm:prSet/>
      <dgm:spPr/>
      <dgm:t>
        <a:bodyPr/>
        <a:lstStyle/>
        <a:p>
          <a:endParaRPr lang="en-US"/>
        </a:p>
      </dgm:t>
    </dgm:pt>
    <dgm:pt modelId="{1A11F3B5-85E8-4863-9025-70C2E2C8D575}">
      <dgm:prSet phldrT="[Text]"/>
      <dgm:spPr/>
      <dgm:t>
        <a:bodyPr/>
        <a:lstStyle/>
        <a:p>
          <a:r>
            <a:rPr lang="en-US" dirty="0"/>
            <a:t>Mashreq TF</a:t>
          </a:r>
        </a:p>
      </dgm:t>
    </dgm:pt>
    <dgm:pt modelId="{DE274B31-434A-4804-8790-62E150FE3392}" type="parTrans" cxnId="{39714CD6-94D9-47B2-9672-8FF7AAA22431}">
      <dgm:prSet/>
      <dgm:spPr/>
      <dgm:t>
        <a:bodyPr/>
        <a:lstStyle/>
        <a:p>
          <a:endParaRPr lang="en-US"/>
        </a:p>
      </dgm:t>
    </dgm:pt>
    <dgm:pt modelId="{9662F799-09E2-45F1-A3D0-5853B49D58CD}" type="sibTrans" cxnId="{39714CD6-94D9-47B2-9672-8FF7AAA22431}">
      <dgm:prSet/>
      <dgm:spPr/>
      <dgm:t>
        <a:bodyPr/>
        <a:lstStyle/>
        <a:p>
          <a:endParaRPr lang="en-US"/>
        </a:p>
      </dgm:t>
    </dgm:pt>
    <dgm:pt modelId="{1FB27A42-5F74-4D4D-A328-741446F5B3B4}" type="pres">
      <dgm:prSet presAssocID="{61A9981D-3179-4AA6-9CFC-F4558A7535E6}" presName="Name0" presStyleCnt="0">
        <dgm:presLayoutVars>
          <dgm:orgChart val="1"/>
          <dgm:chPref val="1"/>
          <dgm:dir/>
          <dgm:animOne val="branch"/>
          <dgm:animLvl val="lvl"/>
          <dgm:resizeHandles/>
        </dgm:presLayoutVars>
      </dgm:prSet>
      <dgm:spPr/>
    </dgm:pt>
    <dgm:pt modelId="{42B80774-4C28-4D24-B69D-75BF8B03DF74}" type="pres">
      <dgm:prSet presAssocID="{6FDE7767-B218-4C91-B448-7C54394B3D65}" presName="hierRoot1" presStyleCnt="0">
        <dgm:presLayoutVars>
          <dgm:hierBranch val="init"/>
        </dgm:presLayoutVars>
      </dgm:prSet>
      <dgm:spPr/>
    </dgm:pt>
    <dgm:pt modelId="{D9F7145F-9000-4253-8ABD-A8D4D24DB608}" type="pres">
      <dgm:prSet presAssocID="{6FDE7767-B218-4C91-B448-7C54394B3D65}" presName="rootComposite1" presStyleCnt="0"/>
      <dgm:spPr/>
    </dgm:pt>
    <dgm:pt modelId="{180A8FBE-FFF5-47F4-9753-654CEB86AEF4}" type="pres">
      <dgm:prSet presAssocID="{6FDE7767-B218-4C91-B448-7C54394B3D65}" presName="rootText1" presStyleLbl="alignAcc1" presStyleIdx="0" presStyleCnt="0">
        <dgm:presLayoutVars>
          <dgm:chPref val="3"/>
        </dgm:presLayoutVars>
      </dgm:prSet>
      <dgm:spPr/>
    </dgm:pt>
    <dgm:pt modelId="{64D817BA-363B-4A68-B541-CCA0FDD0DFAE}" type="pres">
      <dgm:prSet presAssocID="{6FDE7767-B218-4C91-B448-7C54394B3D65}" presName="topArc1" presStyleLbl="parChTrans1D1" presStyleIdx="0" presStyleCnt="32"/>
      <dgm:spPr/>
    </dgm:pt>
    <dgm:pt modelId="{A9AD20C5-D450-4AD8-A392-A75350FC26E8}" type="pres">
      <dgm:prSet presAssocID="{6FDE7767-B218-4C91-B448-7C54394B3D65}" presName="bottomArc1" presStyleLbl="parChTrans1D1" presStyleIdx="1" presStyleCnt="32"/>
      <dgm:spPr/>
    </dgm:pt>
    <dgm:pt modelId="{A45CCF51-DD99-41D7-A2C7-15D3DB4B04AB}" type="pres">
      <dgm:prSet presAssocID="{6FDE7767-B218-4C91-B448-7C54394B3D65}" presName="topConnNode1" presStyleLbl="node1" presStyleIdx="0" presStyleCnt="0"/>
      <dgm:spPr/>
    </dgm:pt>
    <dgm:pt modelId="{5F2BCA32-F4E7-4D21-ABA3-14844F3268DD}" type="pres">
      <dgm:prSet presAssocID="{6FDE7767-B218-4C91-B448-7C54394B3D65}" presName="hierChild2" presStyleCnt="0"/>
      <dgm:spPr/>
    </dgm:pt>
    <dgm:pt modelId="{3A2CC3BE-7128-4A70-AD25-5F011D29425D}" type="pres">
      <dgm:prSet presAssocID="{53E7157C-91E7-4E3B-B6B5-3CF6899462E9}" presName="Name28" presStyleLbl="parChTrans1D2" presStyleIdx="0" presStyleCnt="6"/>
      <dgm:spPr/>
    </dgm:pt>
    <dgm:pt modelId="{48755ECF-0F84-45F6-9366-11713338EFA1}" type="pres">
      <dgm:prSet presAssocID="{5BFD3B27-1111-4925-B4DC-EEF5FD18B706}" presName="hierRoot2" presStyleCnt="0">
        <dgm:presLayoutVars>
          <dgm:hierBranch val="init"/>
        </dgm:presLayoutVars>
      </dgm:prSet>
      <dgm:spPr/>
    </dgm:pt>
    <dgm:pt modelId="{CA59A2AC-01EB-444E-8A76-2323B0B331D1}" type="pres">
      <dgm:prSet presAssocID="{5BFD3B27-1111-4925-B4DC-EEF5FD18B706}" presName="rootComposite2" presStyleCnt="0"/>
      <dgm:spPr/>
    </dgm:pt>
    <dgm:pt modelId="{60EA03D5-1462-48D7-9A71-067B152494CA}" type="pres">
      <dgm:prSet presAssocID="{5BFD3B27-1111-4925-B4DC-EEF5FD18B706}" presName="rootText2" presStyleLbl="alignAcc1" presStyleIdx="0" presStyleCnt="0">
        <dgm:presLayoutVars>
          <dgm:chPref val="3"/>
        </dgm:presLayoutVars>
      </dgm:prSet>
      <dgm:spPr/>
    </dgm:pt>
    <dgm:pt modelId="{AAF23FDF-DC29-451A-99E7-B68E2F284FF6}" type="pres">
      <dgm:prSet presAssocID="{5BFD3B27-1111-4925-B4DC-EEF5FD18B706}" presName="topArc2" presStyleLbl="parChTrans1D1" presStyleIdx="2" presStyleCnt="32"/>
      <dgm:spPr/>
    </dgm:pt>
    <dgm:pt modelId="{61C91CD7-3971-4668-AC92-B5A4AD4EF527}" type="pres">
      <dgm:prSet presAssocID="{5BFD3B27-1111-4925-B4DC-EEF5FD18B706}" presName="bottomArc2" presStyleLbl="parChTrans1D1" presStyleIdx="3" presStyleCnt="32"/>
      <dgm:spPr/>
    </dgm:pt>
    <dgm:pt modelId="{3820B4A0-6CAB-469A-83BB-DC7E3DAA95BF}" type="pres">
      <dgm:prSet presAssocID="{5BFD3B27-1111-4925-B4DC-EEF5FD18B706}" presName="topConnNode2" presStyleLbl="node2" presStyleIdx="0" presStyleCnt="0"/>
      <dgm:spPr/>
    </dgm:pt>
    <dgm:pt modelId="{E2703BD4-679D-4E0E-9D73-8F5CBC7CB2A1}" type="pres">
      <dgm:prSet presAssocID="{5BFD3B27-1111-4925-B4DC-EEF5FD18B706}" presName="hierChild4" presStyleCnt="0"/>
      <dgm:spPr/>
    </dgm:pt>
    <dgm:pt modelId="{DACEA496-E2E7-412F-8F7D-7E626E9B4E35}" type="pres">
      <dgm:prSet presAssocID="{2D2C88AD-FF7E-44E2-B72B-7C073479802E}" presName="Name28" presStyleLbl="parChTrans1D3" presStyleIdx="0" presStyleCnt="9"/>
      <dgm:spPr/>
    </dgm:pt>
    <dgm:pt modelId="{E10E5A41-AE4E-499D-938C-0EB4A45B5E9E}" type="pres">
      <dgm:prSet presAssocID="{DDCF8728-C45E-4709-BBC6-B9CED0F92039}" presName="hierRoot2" presStyleCnt="0">
        <dgm:presLayoutVars>
          <dgm:hierBranch val="init"/>
        </dgm:presLayoutVars>
      </dgm:prSet>
      <dgm:spPr/>
    </dgm:pt>
    <dgm:pt modelId="{064D111B-9E9A-4A4B-A10B-41B5087DC14A}" type="pres">
      <dgm:prSet presAssocID="{DDCF8728-C45E-4709-BBC6-B9CED0F92039}" presName="rootComposite2" presStyleCnt="0"/>
      <dgm:spPr/>
    </dgm:pt>
    <dgm:pt modelId="{37F775C3-8B96-4A74-8D18-2F85B4FB4F20}" type="pres">
      <dgm:prSet presAssocID="{DDCF8728-C45E-4709-BBC6-B9CED0F92039}" presName="rootText2" presStyleLbl="alignAcc1" presStyleIdx="0" presStyleCnt="0">
        <dgm:presLayoutVars>
          <dgm:chPref val="3"/>
        </dgm:presLayoutVars>
      </dgm:prSet>
      <dgm:spPr/>
    </dgm:pt>
    <dgm:pt modelId="{5F6532F3-F5EE-44D3-A2BD-3487BF6DEBC3}" type="pres">
      <dgm:prSet presAssocID="{DDCF8728-C45E-4709-BBC6-B9CED0F92039}" presName="topArc2" presStyleLbl="parChTrans1D1" presStyleIdx="4" presStyleCnt="32"/>
      <dgm:spPr/>
    </dgm:pt>
    <dgm:pt modelId="{5C205672-60D6-4A0C-8B76-B9F18D57B059}" type="pres">
      <dgm:prSet presAssocID="{DDCF8728-C45E-4709-BBC6-B9CED0F92039}" presName="bottomArc2" presStyleLbl="parChTrans1D1" presStyleIdx="5" presStyleCnt="32"/>
      <dgm:spPr/>
    </dgm:pt>
    <dgm:pt modelId="{F9F7826C-5409-4CD3-A754-030E41643367}" type="pres">
      <dgm:prSet presAssocID="{DDCF8728-C45E-4709-BBC6-B9CED0F92039}" presName="topConnNode2" presStyleLbl="node3" presStyleIdx="0" presStyleCnt="0"/>
      <dgm:spPr/>
    </dgm:pt>
    <dgm:pt modelId="{F6A8DBD9-FBB1-464A-9E6D-232C8E243DED}" type="pres">
      <dgm:prSet presAssocID="{DDCF8728-C45E-4709-BBC6-B9CED0F92039}" presName="hierChild4" presStyleCnt="0"/>
      <dgm:spPr/>
    </dgm:pt>
    <dgm:pt modelId="{61A86B1E-5CA5-45A6-B2FC-0B470CE6EFD3}" type="pres">
      <dgm:prSet presAssocID="{DDCF8728-C45E-4709-BBC6-B9CED0F92039}" presName="hierChild5" presStyleCnt="0"/>
      <dgm:spPr/>
    </dgm:pt>
    <dgm:pt modelId="{73A2E570-346F-4707-91AC-E814CF88303C}" type="pres">
      <dgm:prSet presAssocID="{E790A216-3F7C-4C4B-B1E6-E3191D6C26C2}" presName="Name28" presStyleLbl="parChTrans1D3" presStyleIdx="1" presStyleCnt="9"/>
      <dgm:spPr/>
    </dgm:pt>
    <dgm:pt modelId="{AC225337-669F-4082-8297-D6C2E00CF1E7}" type="pres">
      <dgm:prSet presAssocID="{788B00A6-D65B-4110-A0A9-B32FC9C8D931}" presName="hierRoot2" presStyleCnt="0">
        <dgm:presLayoutVars>
          <dgm:hierBranch val="init"/>
        </dgm:presLayoutVars>
      </dgm:prSet>
      <dgm:spPr/>
    </dgm:pt>
    <dgm:pt modelId="{FA0644A8-44E0-4FCA-A994-468823F46E4F}" type="pres">
      <dgm:prSet presAssocID="{788B00A6-D65B-4110-A0A9-B32FC9C8D931}" presName="rootComposite2" presStyleCnt="0"/>
      <dgm:spPr/>
    </dgm:pt>
    <dgm:pt modelId="{A62D0174-48ED-4B57-8AAE-0D0811D41A39}" type="pres">
      <dgm:prSet presAssocID="{788B00A6-D65B-4110-A0A9-B32FC9C8D931}" presName="rootText2" presStyleLbl="alignAcc1" presStyleIdx="0" presStyleCnt="0">
        <dgm:presLayoutVars>
          <dgm:chPref val="3"/>
        </dgm:presLayoutVars>
      </dgm:prSet>
      <dgm:spPr/>
    </dgm:pt>
    <dgm:pt modelId="{51576382-D9AB-4E24-A8AA-40ABE2B68826}" type="pres">
      <dgm:prSet presAssocID="{788B00A6-D65B-4110-A0A9-B32FC9C8D931}" presName="topArc2" presStyleLbl="parChTrans1D1" presStyleIdx="6" presStyleCnt="32"/>
      <dgm:spPr/>
    </dgm:pt>
    <dgm:pt modelId="{2EBAECEE-8E05-4375-8718-7B45DC8EA40C}" type="pres">
      <dgm:prSet presAssocID="{788B00A6-D65B-4110-A0A9-B32FC9C8D931}" presName="bottomArc2" presStyleLbl="parChTrans1D1" presStyleIdx="7" presStyleCnt="32"/>
      <dgm:spPr/>
    </dgm:pt>
    <dgm:pt modelId="{F049E825-BDFC-4E6B-BA20-2B2B7D066A1F}" type="pres">
      <dgm:prSet presAssocID="{788B00A6-D65B-4110-A0A9-B32FC9C8D931}" presName="topConnNode2" presStyleLbl="node3" presStyleIdx="0" presStyleCnt="0"/>
      <dgm:spPr/>
    </dgm:pt>
    <dgm:pt modelId="{D5B52450-91C2-4232-876A-E6B0CE5248FF}" type="pres">
      <dgm:prSet presAssocID="{788B00A6-D65B-4110-A0A9-B32FC9C8D931}" presName="hierChild4" presStyleCnt="0"/>
      <dgm:spPr/>
    </dgm:pt>
    <dgm:pt modelId="{00E453DD-A920-42AC-8FA0-2DB711F11408}" type="pres">
      <dgm:prSet presAssocID="{788B00A6-D65B-4110-A0A9-B32FC9C8D931}" presName="hierChild5" presStyleCnt="0"/>
      <dgm:spPr/>
    </dgm:pt>
    <dgm:pt modelId="{E30B6157-BBAC-43B0-A5E7-E03F6F4D2B9C}" type="pres">
      <dgm:prSet presAssocID="{5BFD3B27-1111-4925-B4DC-EEF5FD18B706}" presName="hierChild5" presStyleCnt="0"/>
      <dgm:spPr/>
    </dgm:pt>
    <dgm:pt modelId="{BD0DC433-77EF-4075-B039-A6EF473DFAF0}" type="pres">
      <dgm:prSet presAssocID="{0F297E07-78D7-4139-A9E2-A35BB0C31581}" presName="Name28" presStyleLbl="parChTrans1D2" presStyleIdx="1" presStyleCnt="6"/>
      <dgm:spPr/>
    </dgm:pt>
    <dgm:pt modelId="{746A4E2A-FBF4-4C5E-B599-9850BC7A259C}" type="pres">
      <dgm:prSet presAssocID="{4ECB85E3-80F6-4C7B-8A9F-F9C4344B3BDA}" presName="hierRoot2" presStyleCnt="0">
        <dgm:presLayoutVars>
          <dgm:hierBranch val="init"/>
        </dgm:presLayoutVars>
      </dgm:prSet>
      <dgm:spPr/>
    </dgm:pt>
    <dgm:pt modelId="{2AC2377D-E670-4B7F-8C22-854C102ED7D1}" type="pres">
      <dgm:prSet presAssocID="{4ECB85E3-80F6-4C7B-8A9F-F9C4344B3BDA}" presName="rootComposite2" presStyleCnt="0"/>
      <dgm:spPr/>
    </dgm:pt>
    <dgm:pt modelId="{94124089-CF1C-450E-AD87-696AA9E6ECEA}" type="pres">
      <dgm:prSet presAssocID="{4ECB85E3-80F6-4C7B-8A9F-F9C4344B3BDA}" presName="rootText2" presStyleLbl="alignAcc1" presStyleIdx="0" presStyleCnt="0">
        <dgm:presLayoutVars>
          <dgm:chPref val="3"/>
        </dgm:presLayoutVars>
      </dgm:prSet>
      <dgm:spPr/>
    </dgm:pt>
    <dgm:pt modelId="{8B19308E-72C7-403F-8E84-4CDC37E8C0C2}" type="pres">
      <dgm:prSet presAssocID="{4ECB85E3-80F6-4C7B-8A9F-F9C4344B3BDA}" presName="topArc2" presStyleLbl="parChTrans1D1" presStyleIdx="8" presStyleCnt="32"/>
      <dgm:spPr/>
    </dgm:pt>
    <dgm:pt modelId="{5B7EF41D-CC2D-4555-ACB8-DD97DCB7ACE0}" type="pres">
      <dgm:prSet presAssocID="{4ECB85E3-80F6-4C7B-8A9F-F9C4344B3BDA}" presName="bottomArc2" presStyleLbl="parChTrans1D1" presStyleIdx="9" presStyleCnt="32"/>
      <dgm:spPr/>
    </dgm:pt>
    <dgm:pt modelId="{D0A9039C-690C-4164-A7B5-DE3AA94539EC}" type="pres">
      <dgm:prSet presAssocID="{4ECB85E3-80F6-4C7B-8A9F-F9C4344B3BDA}" presName="topConnNode2" presStyleLbl="node2" presStyleIdx="0" presStyleCnt="0"/>
      <dgm:spPr/>
    </dgm:pt>
    <dgm:pt modelId="{8015DA71-8E0F-46BD-8E53-E28F4E0957ED}" type="pres">
      <dgm:prSet presAssocID="{4ECB85E3-80F6-4C7B-8A9F-F9C4344B3BDA}" presName="hierChild4" presStyleCnt="0"/>
      <dgm:spPr/>
    </dgm:pt>
    <dgm:pt modelId="{390F918F-2A16-4A78-9C1A-B62012ADCABC}" type="pres">
      <dgm:prSet presAssocID="{DCFF3F43-E999-4416-8FAB-6594FFBF2E9B}" presName="Name28" presStyleLbl="parChTrans1D3" presStyleIdx="2" presStyleCnt="9"/>
      <dgm:spPr/>
    </dgm:pt>
    <dgm:pt modelId="{9D3B09E4-724D-4131-B659-BAAA687816BD}" type="pres">
      <dgm:prSet presAssocID="{CF4873FA-D9DA-4B35-B12E-C9A5A4F8389C}" presName="hierRoot2" presStyleCnt="0">
        <dgm:presLayoutVars>
          <dgm:hierBranch val="init"/>
        </dgm:presLayoutVars>
      </dgm:prSet>
      <dgm:spPr/>
    </dgm:pt>
    <dgm:pt modelId="{CBC60F0F-A4E6-4AF5-A6FE-A72290C8D3E0}" type="pres">
      <dgm:prSet presAssocID="{CF4873FA-D9DA-4B35-B12E-C9A5A4F8389C}" presName="rootComposite2" presStyleCnt="0"/>
      <dgm:spPr/>
    </dgm:pt>
    <dgm:pt modelId="{77E6A3BB-3756-4BC3-A6F8-B0D4A01029A2}" type="pres">
      <dgm:prSet presAssocID="{CF4873FA-D9DA-4B35-B12E-C9A5A4F8389C}" presName="rootText2" presStyleLbl="alignAcc1" presStyleIdx="0" presStyleCnt="0">
        <dgm:presLayoutVars>
          <dgm:chPref val="3"/>
        </dgm:presLayoutVars>
      </dgm:prSet>
      <dgm:spPr/>
    </dgm:pt>
    <dgm:pt modelId="{1941CD5B-7A6F-4637-88E0-599C6598AB76}" type="pres">
      <dgm:prSet presAssocID="{CF4873FA-D9DA-4B35-B12E-C9A5A4F8389C}" presName="topArc2" presStyleLbl="parChTrans1D1" presStyleIdx="10" presStyleCnt="32"/>
      <dgm:spPr/>
    </dgm:pt>
    <dgm:pt modelId="{3B911F22-FB3F-43A8-B45F-4DC8DB9F4215}" type="pres">
      <dgm:prSet presAssocID="{CF4873FA-D9DA-4B35-B12E-C9A5A4F8389C}" presName="bottomArc2" presStyleLbl="parChTrans1D1" presStyleIdx="11" presStyleCnt="32"/>
      <dgm:spPr/>
    </dgm:pt>
    <dgm:pt modelId="{35D9F032-5EB4-4AF0-9DCD-410A8E5DF03E}" type="pres">
      <dgm:prSet presAssocID="{CF4873FA-D9DA-4B35-B12E-C9A5A4F8389C}" presName="topConnNode2" presStyleLbl="node3" presStyleIdx="0" presStyleCnt="0"/>
      <dgm:spPr/>
    </dgm:pt>
    <dgm:pt modelId="{DD627617-CBC2-414C-927B-775786A3219E}" type="pres">
      <dgm:prSet presAssocID="{CF4873FA-D9DA-4B35-B12E-C9A5A4F8389C}" presName="hierChild4" presStyleCnt="0"/>
      <dgm:spPr/>
    </dgm:pt>
    <dgm:pt modelId="{FFE663F0-1927-4D8F-8BE1-13CA23142F7C}" type="pres">
      <dgm:prSet presAssocID="{CF4873FA-D9DA-4B35-B12E-C9A5A4F8389C}" presName="hierChild5" presStyleCnt="0"/>
      <dgm:spPr/>
    </dgm:pt>
    <dgm:pt modelId="{449CAAB8-CB11-4F83-84AD-700F7B96E8DF}" type="pres">
      <dgm:prSet presAssocID="{4ECB85E3-80F6-4C7B-8A9F-F9C4344B3BDA}" presName="hierChild5" presStyleCnt="0"/>
      <dgm:spPr/>
    </dgm:pt>
    <dgm:pt modelId="{09D32FA1-B2E1-42DC-B783-4DE042F8FE25}" type="pres">
      <dgm:prSet presAssocID="{6582815A-F5CC-4FB1-8F9F-5F21F09DE580}" presName="Name28" presStyleLbl="parChTrans1D2" presStyleIdx="2" presStyleCnt="6"/>
      <dgm:spPr/>
    </dgm:pt>
    <dgm:pt modelId="{E0EE1153-7467-4AD3-BBB7-754E5C6BC182}" type="pres">
      <dgm:prSet presAssocID="{37BAF675-2344-451E-8D84-09929C83D36A}" presName="hierRoot2" presStyleCnt="0">
        <dgm:presLayoutVars>
          <dgm:hierBranch val="init"/>
        </dgm:presLayoutVars>
      </dgm:prSet>
      <dgm:spPr/>
    </dgm:pt>
    <dgm:pt modelId="{FA0BCD3D-64F6-455F-B05D-DCD9EE748C6C}" type="pres">
      <dgm:prSet presAssocID="{37BAF675-2344-451E-8D84-09929C83D36A}" presName="rootComposite2" presStyleCnt="0"/>
      <dgm:spPr/>
    </dgm:pt>
    <dgm:pt modelId="{02502F22-CA5B-48C8-8166-3014388F4542}" type="pres">
      <dgm:prSet presAssocID="{37BAF675-2344-451E-8D84-09929C83D36A}" presName="rootText2" presStyleLbl="alignAcc1" presStyleIdx="0" presStyleCnt="0">
        <dgm:presLayoutVars>
          <dgm:chPref val="3"/>
        </dgm:presLayoutVars>
      </dgm:prSet>
      <dgm:spPr/>
    </dgm:pt>
    <dgm:pt modelId="{6B5CFF56-AAE4-41AE-838D-83B8674371EB}" type="pres">
      <dgm:prSet presAssocID="{37BAF675-2344-451E-8D84-09929C83D36A}" presName="topArc2" presStyleLbl="parChTrans1D1" presStyleIdx="12" presStyleCnt="32"/>
      <dgm:spPr/>
    </dgm:pt>
    <dgm:pt modelId="{25FAA475-E70A-435D-BDB6-2A68EB64C45E}" type="pres">
      <dgm:prSet presAssocID="{37BAF675-2344-451E-8D84-09929C83D36A}" presName="bottomArc2" presStyleLbl="parChTrans1D1" presStyleIdx="13" presStyleCnt="32"/>
      <dgm:spPr/>
    </dgm:pt>
    <dgm:pt modelId="{EBC7B125-4A8C-4F75-A678-D7486A35A777}" type="pres">
      <dgm:prSet presAssocID="{37BAF675-2344-451E-8D84-09929C83D36A}" presName="topConnNode2" presStyleLbl="node2" presStyleIdx="0" presStyleCnt="0"/>
      <dgm:spPr/>
    </dgm:pt>
    <dgm:pt modelId="{FFE067B2-E198-463B-BAB2-44F856D8D60F}" type="pres">
      <dgm:prSet presAssocID="{37BAF675-2344-451E-8D84-09929C83D36A}" presName="hierChild4" presStyleCnt="0"/>
      <dgm:spPr/>
    </dgm:pt>
    <dgm:pt modelId="{7484C429-AB52-49EA-AD39-4E5DB7B0133D}" type="pres">
      <dgm:prSet presAssocID="{714F26A9-D827-4268-8DE4-F4E70B47FA6D}" presName="Name28" presStyleLbl="parChTrans1D3" presStyleIdx="3" presStyleCnt="9"/>
      <dgm:spPr/>
    </dgm:pt>
    <dgm:pt modelId="{91F78B10-6665-4ABE-9298-15FA3763E755}" type="pres">
      <dgm:prSet presAssocID="{4519BBDA-3730-4AC3-8EB2-EB569E88C424}" presName="hierRoot2" presStyleCnt="0">
        <dgm:presLayoutVars>
          <dgm:hierBranch val="init"/>
        </dgm:presLayoutVars>
      </dgm:prSet>
      <dgm:spPr/>
    </dgm:pt>
    <dgm:pt modelId="{352B1066-8B00-4FA0-8B6C-3C7BF6EE067C}" type="pres">
      <dgm:prSet presAssocID="{4519BBDA-3730-4AC3-8EB2-EB569E88C424}" presName="rootComposite2" presStyleCnt="0"/>
      <dgm:spPr/>
    </dgm:pt>
    <dgm:pt modelId="{E4CE1BE8-ED88-437E-8C15-2A7AE06EEB51}" type="pres">
      <dgm:prSet presAssocID="{4519BBDA-3730-4AC3-8EB2-EB569E88C424}" presName="rootText2" presStyleLbl="alignAcc1" presStyleIdx="0" presStyleCnt="0">
        <dgm:presLayoutVars>
          <dgm:chPref val="3"/>
        </dgm:presLayoutVars>
      </dgm:prSet>
      <dgm:spPr/>
    </dgm:pt>
    <dgm:pt modelId="{66763273-6B51-48D9-B113-1F05F5FE4121}" type="pres">
      <dgm:prSet presAssocID="{4519BBDA-3730-4AC3-8EB2-EB569E88C424}" presName="topArc2" presStyleLbl="parChTrans1D1" presStyleIdx="14" presStyleCnt="32"/>
      <dgm:spPr/>
    </dgm:pt>
    <dgm:pt modelId="{8C5A48AA-C855-49C0-B478-3C7966D386EB}" type="pres">
      <dgm:prSet presAssocID="{4519BBDA-3730-4AC3-8EB2-EB569E88C424}" presName="bottomArc2" presStyleLbl="parChTrans1D1" presStyleIdx="15" presStyleCnt="32"/>
      <dgm:spPr/>
    </dgm:pt>
    <dgm:pt modelId="{3B77B598-E7F2-46BD-BFDC-576ADB5BA286}" type="pres">
      <dgm:prSet presAssocID="{4519BBDA-3730-4AC3-8EB2-EB569E88C424}" presName="topConnNode2" presStyleLbl="node3" presStyleIdx="0" presStyleCnt="0"/>
      <dgm:spPr/>
    </dgm:pt>
    <dgm:pt modelId="{41C02CBF-7D0B-4C4A-8BBB-0054BF79F02E}" type="pres">
      <dgm:prSet presAssocID="{4519BBDA-3730-4AC3-8EB2-EB569E88C424}" presName="hierChild4" presStyleCnt="0"/>
      <dgm:spPr/>
    </dgm:pt>
    <dgm:pt modelId="{8ED91757-3547-48B4-92FA-A094FA278C2B}" type="pres">
      <dgm:prSet presAssocID="{4519BBDA-3730-4AC3-8EB2-EB569E88C424}" presName="hierChild5" presStyleCnt="0"/>
      <dgm:spPr/>
    </dgm:pt>
    <dgm:pt modelId="{2C375B03-76F1-4E0E-B2E0-652D3EEE3F57}" type="pres">
      <dgm:prSet presAssocID="{6E3DF0C4-A988-43BD-90A9-272343654054}" presName="Name28" presStyleLbl="parChTrans1D3" presStyleIdx="4" presStyleCnt="9"/>
      <dgm:spPr/>
    </dgm:pt>
    <dgm:pt modelId="{47890519-5A42-4082-87C0-0A12B013229E}" type="pres">
      <dgm:prSet presAssocID="{FA5417C0-D94F-4B7F-9722-D12766A4DA74}" presName="hierRoot2" presStyleCnt="0">
        <dgm:presLayoutVars>
          <dgm:hierBranch val="init"/>
        </dgm:presLayoutVars>
      </dgm:prSet>
      <dgm:spPr/>
    </dgm:pt>
    <dgm:pt modelId="{E31F6385-3FCD-4D5B-B699-1793CD2EDB25}" type="pres">
      <dgm:prSet presAssocID="{FA5417C0-D94F-4B7F-9722-D12766A4DA74}" presName="rootComposite2" presStyleCnt="0"/>
      <dgm:spPr/>
    </dgm:pt>
    <dgm:pt modelId="{DE0329D6-0645-48A3-863F-12C792044C88}" type="pres">
      <dgm:prSet presAssocID="{FA5417C0-D94F-4B7F-9722-D12766A4DA74}" presName="rootText2" presStyleLbl="alignAcc1" presStyleIdx="0" presStyleCnt="0">
        <dgm:presLayoutVars>
          <dgm:chPref val="3"/>
        </dgm:presLayoutVars>
      </dgm:prSet>
      <dgm:spPr/>
    </dgm:pt>
    <dgm:pt modelId="{E3E0872D-09DF-43D0-8E77-0FC2071F767E}" type="pres">
      <dgm:prSet presAssocID="{FA5417C0-D94F-4B7F-9722-D12766A4DA74}" presName="topArc2" presStyleLbl="parChTrans1D1" presStyleIdx="16" presStyleCnt="32"/>
      <dgm:spPr/>
    </dgm:pt>
    <dgm:pt modelId="{C9F7FFAF-88CD-4630-820A-4609E04E22B3}" type="pres">
      <dgm:prSet presAssocID="{FA5417C0-D94F-4B7F-9722-D12766A4DA74}" presName="bottomArc2" presStyleLbl="parChTrans1D1" presStyleIdx="17" presStyleCnt="32"/>
      <dgm:spPr/>
    </dgm:pt>
    <dgm:pt modelId="{91842AEE-324F-4982-9CC0-5B3D6DC806B5}" type="pres">
      <dgm:prSet presAssocID="{FA5417C0-D94F-4B7F-9722-D12766A4DA74}" presName="topConnNode2" presStyleLbl="node3" presStyleIdx="0" presStyleCnt="0"/>
      <dgm:spPr/>
    </dgm:pt>
    <dgm:pt modelId="{0E3EC5BD-F2FA-4873-BB31-F67C1E0A3AF8}" type="pres">
      <dgm:prSet presAssocID="{FA5417C0-D94F-4B7F-9722-D12766A4DA74}" presName="hierChild4" presStyleCnt="0"/>
      <dgm:spPr/>
    </dgm:pt>
    <dgm:pt modelId="{5D4724F9-F5A7-4CB3-8D8C-B745927BDE9A}" type="pres">
      <dgm:prSet presAssocID="{FA5417C0-D94F-4B7F-9722-D12766A4DA74}" presName="hierChild5" presStyleCnt="0"/>
      <dgm:spPr/>
    </dgm:pt>
    <dgm:pt modelId="{6263B705-EAAB-49BC-B0D3-C99CBC3515D3}" type="pres">
      <dgm:prSet presAssocID="{CD067CE2-5BCD-43F1-92FD-CD4B72A1A8EA}" presName="Name28" presStyleLbl="parChTrans1D3" presStyleIdx="5" presStyleCnt="9"/>
      <dgm:spPr/>
    </dgm:pt>
    <dgm:pt modelId="{FC2D8AAD-D54F-4630-B31A-42087ED12F6D}" type="pres">
      <dgm:prSet presAssocID="{254769DC-48EB-45FD-8466-160198FCDA07}" presName="hierRoot2" presStyleCnt="0">
        <dgm:presLayoutVars>
          <dgm:hierBranch val="init"/>
        </dgm:presLayoutVars>
      </dgm:prSet>
      <dgm:spPr/>
    </dgm:pt>
    <dgm:pt modelId="{C9DC9499-358A-442C-913E-A00FE87A8DCD}" type="pres">
      <dgm:prSet presAssocID="{254769DC-48EB-45FD-8466-160198FCDA07}" presName="rootComposite2" presStyleCnt="0"/>
      <dgm:spPr/>
    </dgm:pt>
    <dgm:pt modelId="{F800D2AE-D46B-4DFE-A2FE-2C5C7B8D0F42}" type="pres">
      <dgm:prSet presAssocID="{254769DC-48EB-45FD-8466-160198FCDA07}" presName="rootText2" presStyleLbl="alignAcc1" presStyleIdx="0" presStyleCnt="0">
        <dgm:presLayoutVars>
          <dgm:chPref val="3"/>
        </dgm:presLayoutVars>
      </dgm:prSet>
      <dgm:spPr/>
    </dgm:pt>
    <dgm:pt modelId="{0597385A-2736-4229-A778-2798408E81A6}" type="pres">
      <dgm:prSet presAssocID="{254769DC-48EB-45FD-8466-160198FCDA07}" presName="topArc2" presStyleLbl="parChTrans1D1" presStyleIdx="18" presStyleCnt="32"/>
      <dgm:spPr/>
    </dgm:pt>
    <dgm:pt modelId="{4AB34BB9-FD96-449A-AF25-C59D02B3C01D}" type="pres">
      <dgm:prSet presAssocID="{254769DC-48EB-45FD-8466-160198FCDA07}" presName="bottomArc2" presStyleLbl="parChTrans1D1" presStyleIdx="19" presStyleCnt="32"/>
      <dgm:spPr/>
    </dgm:pt>
    <dgm:pt modelId="{B9214EA1-E0FD-4D7F-AC8B-D8F90A360DDA}" type="pres">
      <dgm:prSet presAssocID="{254769DC-48EB-45FD-8466-160198FCDA07}" presName="topConnNode2" presStyleLbl="node3" presStyleIdx="0" presStyleCnt="0"/>
      <dgm:spPr/>
    </dgm:pt>
    <dgm:pt modelId="{467A9664-5C15-4C9C-B274-DCE4A5E637C0}" type="pres">
      <dgm:prSet presAssocID="{254769DC-48EB-45FD-8466-160198FCDA07}" presName="hierChild4" presStyleCnt="0"/>
      <dgm:spPr/>
    </dgm:pt>
    <dgm:pt modelId="{85E824C9-EEEC-469B-A605-CBF201DD37AE}" type="pres">
      <dgm:prSet presAssocID="{254769DC-48EB-45FD-8466-160198FCDA07}" presName="hierChild5" presStyleCnt="0"/>
      <dgm:spPr/>
    </dgm:pt>
    <dgm:pt modelId="{6C2FB68C-531E-41B4-A9E3-E6796E60D652}" type="pres">
      <dgm:prSet presAssocID="{37BAF675-2344-451E-8D84-09929C83D36A}" presName="hierChild5" presStyleCnt="0"/>
      <dgm:spPr/>
    </dgm:pt>
    <dgm:pt modelId="{180C6761-8B32-450F-8EEF-72A8DDE3CBED}" type="pres">
      <dgm:prSet presAssocID="{BC2F3AAC-8E35-4C5A-920C-726D73E3F6D7}" presName="Name28" presStyleLbl="parChTrans1D2" presStyleIdx="3" presStyleCnt="6"/>
      <dgm:spPr/>
    </dgm:pt>
    <dgm:pt modelId="{3B2507C2-C78F-40BF-BF66-97E446EAE77D}" type="pres">
      <dgm:prSet presAssocID="{7FFD2B21-6A15-48CD-9104-977B0996FE06}" presName="hierRoot2" presStyleCnt="0">
        <dgm:presLayoutVars>
          <dgm:hierBranch val="init"/>
        </dgm:presLayoutVars>
      </dgm:prSet>
      <dgm:spPr/>
    </dgm:pt>
    <dgm:pt modelId="{CF0E71C9-00EB-442E-AB5D-F0724217E51E}" type="pres">
      <dgm:prSet presAssocID="{7FFD2B21-6A15-48CD-9104-977B0996FE06}" presName="rootComposite2" presStyleCnt="0"/>
      <dgm:spPr/>
    </dgm:pt>
    <dgm:pt modelId="{4FF0B095-5242-40A1-BAA2-1F0CC9C24D20}" type="pres">
      <dgm:prSet presAssocID="{7FFD2B21-6A15-48CD-9104-977B0996FE06}" presName="rootText2" presStyleLbl="alignAcc1" presStyleIdx="0" presStyleCnt="0">
        <dgm:presLayoutVars>
          <dgm:chPref val="3"/>
        </dgm:presLayoutVars>
      </dgm:prSet>
      <dgm:spPr/>
    </dgm:pt>
    <dgm:pt modelId="{4BE8C4ED-E4D2-4AE0-B7E9-20C6DDA579B2}" type="pres">
      <dgm:prSet presAssocID="{7FFD2B21-6A15-48CD-9104-977B0996FE06}" presName="topArc2" presStyleLbl="parChTrans1D1" presStyleIdx="20" presStyleCnt="32"/>
      <dgm:spPr/>
    </dgm:pt>
    <dgm:pt modelId="{D479DAA0-9C69-4C2B-8FCD-0EC77C5B6531}" type="pres">
      <dgm:prSet presAssocID="{7FFD2B21-6A15-48CD-9104-977B0996FE06}" presName="bottomArc2" presStyleLbl="parChTrans1D1" presStyleIdx="21" presStyleCnt="32"/>
      <dgm:spPr/>
    </dgm:pt>
    <dgm:pt modelId="{83967E4B-28A3-4A31-94F1-B6B311F35F3B}" type="pres">
      <dgm:prSet presAssocID="{7FFD2B21-6A15-48CD-9104-977B0996FE06}" presName="topConnNode2" presStyleLbl="node2" presStyleIdx="0" presStyleCnt="0"/>
      <dgm:spPr/>
    </dgm:pt>
    <dgm:pt modelId="{09C19E54-1F10-41CC-8ACB-27D495173667}" type="pres">
      <dgm:prSet presAssocID="{7FFD2B21-6A15-48CD-9104-977B0996FE06}" presName="hierChild4" presStyleCnt="0"/>
      <dgm:spPr/>
    </dgm:pt>
    <dgm:pt modelId="{418F1F57-E4E7-4D7C-AD01-6DB758EE9EAC}" type="pres">
      <dgm:prSet presAssocID="{96737509-0183-41C6-A48A-105496E465DB}" presName="Name28" presStyleLbl="parChTrans1D3" presStyleIdx="6" presStyleCnt="9"/>
      <dgm:spPr/>
    </dgm:pt>
    <dgm:pt modelId="{F880EE94-A624-415C-BC82-62A8FD6C5392}" type="pres">
      <dgm:prSet presAssocID="{16643206-8DBC-42F0-874E-F2EDF67028DF}" presName="hierRoot2" presStyleCnt="0">
        <dgm:presLayoutVars>
          <dgm:hierBranch val="init"/>
        </dgm:presLayoutVars>
      </dgm:prSet>
      <dgm:spPr/>
    </dgm:pt>
    <dgm:pt modelId="{7774BFD5-4A7B-40BE-88A0-9467DA479396}" type="pres">
      <dgm:prSet presAssocID="{16643206-8DBC-42F0-874E-F2EDF67028DF}" presName="rootComposite2" presStyleCnt="0"/>
      <dgm:spPr/>
    </dgm:pt>
    <dgm:pt modelId="{18543E5F-750A-4CC6-BCCB-F42CEBFCCB4E}" type="pres">
      <dgm:prSet presAssocID="{16643206-8DBC-42F0-874E-F2EDF67028DF}" presName="rootText2" presStyleLbl="alignAcc1" presStyleIdx="0" presStyleCnt="0">
        <dgm:presLayoutVars>
          <dgm:chPref val="3"/>
        </dgm:presLayoutVars>
      </dgm:prSet>
      <dgm:spPr/>
    </dgm:pt>
    <dgm:pt modelId="{2FB1913E-A72E-4A87-BB7D-C6FE8DD1655F}" type="pres">
      <dgm:prSet presAssocID="{16643206-8DBC-42F0-874E-F2EDF67028DF}" presName="topArc2" presStyleLbl="parChTrans1D1" presStyleIdx="22" presStyleCnt="32"/>
      <dgm:spPr/>
    </dgm:pt>
    <dgm:pt modelId="{9E92B39E-CBE8-4E5E-A5A0-9906D4F198D2}" type="pres">
      <dgm:prSet presAssocID="{16643206-8DBC-42F0-874E-F2EDF67028DF}" presName="bottomArc2" presStyleLbl="parChTrans1D1" presStyleIdx="23" presStyleCnt="32"/>
      <dgm:spPr/>
    </dgm:pt>
    <dgm:pt modelId="{DF3741C9-61ED-460E-B0CB-29C2CAE51F67}" type="pres">
      <dgm:prSet presAssocID="{16643206-8DBC-42F0-874E-F2EDF67028DF}" presName="topConnNode2" presStyleLbl="node3" presStyleIdx="0" presStyleCnt="0"/>
      <dgm:spPr/>
    </dgm:pt>
    <dgm:pt modelId="{82BA7708-B1AB-4461-ADD3-539F66ED1E26}" type="pres">
      <dgm:prSet presAssocID="{16643206-8DBC-42F0-874E-F2EDF67028DF}" presName="hierChild4" presStyleCnt="0"/>
      <dgm:spPr/>
    </dgm:pt>
    <dgm:pt modelId="{1635E573-762B-44F2-BBDA-140B3CD393DD}" type="pres">
      <dgm:prSet presAssocID="{16643206-8DBC-42F0-874E-F2EDF67028DF}" presName="hierChild5" presStyleCnt="0"/>
      <dgm:spPr/>
    </dgm:pt>
    <dgm:pt modelId="{39EE3C6B-8EB5-4EA4-BA5F-0FC0DC4D58FF}" type="pres">
      <dgm:prSet presAssocID="{95A4E8B2-A7C8-4999-A267-5B8CEBC16885}" presName="Name28" presStyleLbl="parChTrans1D3" presStyleIdx="7" presStyleCnt="9"/>
      <dgm:spPr/>
    </dgm:pt>
    <dgm:pt modelId="{0044DC3A-E310-47D7-83EF-AEDC6116872E}" type="pres">
      <dgm:prSet presAssocID="{17CA0A5A-39E3-4317-9EE7-024D92EBEF64}" presName="hierRoot2" presStyleCnt="0">
        <dgm:presLayoutVars>
          <dgm:hierBranch val="init"/>
        </dgm:presLayoutVars>
      </dgm:prSet>
      <dgm:spPr/>
    </dgm:pt>
    <dgm:pt modelId="{0E319FBD-F7DD-476D-9971-3ACE29DC8599}" type="pres">
      <dgm:prSet presAssocID="{17CA0A5A-39E3-4317-9EE7-024D92EBEF64}" presName="rootComposite2" presStyleCnt="0"/>
      <dgm:spPr/>
    </dgm:pt>
    <dgm:pt modelId="{2A393F1C-3F77-48C9-9BF1-D7C1BF85D758}" type="pres">
      <dgm:prSet presAssocID="{17CA0A5A-39E3-4317-9EE7-024D92EBEF64}" presName="rootText2" presStyleLbl="alignAcc1" presStyleIdx="0" presStyleCnt="0">
        <dgm:presLayoutVars>
          <dgm:chPref val="3"/>
        </dgm:presLayoutVars>
      </dgm:prSet>
      <dgm:spPr/>
    </dgm:pt>
    <dgm:pt modelId="{1D00D08C-7BD9-4ECD-A01F-0EF6C6BD8E82}" type="pres">
      <dgm:prSet presAssocID="{17CA0A5A-39E3-4317-9EE7-024D92EBEF64}" presName="topArc2" presStyleLbl="parChTrans1D1" presStyleIdx="24" presStyleCnt="32"/>
      <dgm:spPr/>
    </dgm:pt>
    <dgm:pt modelId="{29544238-DC66-4CFC-A84C-0A5AC11BB453}" type="pres">
      <dgm:prSet presAssocID="{17CA0A5A-39E3-4317-9EE7-024D92EBEF64}" presName="bottomArc2" presStyleLbl="parChTrans1D1" presStyleIdx="25" presStyleCnt="32"/>
      <dgm:spPr/>
    </dgm:pt>
    <dgm:pt modelId="{EE2F0141-02C5-43F7-99D5-9B1FB1DFD0D1}" type="pres">
      <dgm:prSet presAssocID="{17CA0A5A-39E3-4317-9EE7-024D92EBEF64}" presName="topConnNode2" presStyleLbl="node3" presStyleIdx="0" presStyleCnt="0"/>
      <dgm:spPr/>
    </dgm:pt>
    <dgm:pt modelId="{591ADB5C-5DC1-46C5-980F-2B98F2BBBAED}" type="pres">
      <dgm:prSet presAssocID="{17CA0A5A-39E3-4317-9EE7-024D92EBEF64}" presName="hierChild4" presStyleCnt="0"/>
      <dgm:spPr/>
    </dgm:pt>
    <dgm:pt modelId="{610D2808-8E19-4C00-B01D-AB596BABA164}" type="pres">
      <dgm:prSet presAssocID="{17CA0A5A-39E3-4317-9EE7-024D92EBEF64}" presName="hierChild5" presStyleCnt="0"/>
      <dgm:spPr/>
    </dgm:pt>
    <dgm:pt modelId="{BD47ABD7-76D0-4C3B-B3E2-711395A69D54}" type="pres">
      <dgm:prSet presAssocID="{DE274B31-434A-4804-8790-62E150FE3392}" presName="Name28" presStyleLbl="parChTrans1D3" presStyleIdx="8" presStyleCnt="9"/>
      <dgm:spPr/>
    </dgm:pt>
    <dgm:pt modelId="{7F8FDC59-9A8A-4A8C-8ED7-DCE3CF8C5106}" type="pres">
      <dgm:prSet presAssocID="{1A11F3B5-85E8-4863-9025-70C2E2C8D575}" presName="hierRoot2" presStyleCnt="0">
        <dgm:presLayoutVars>
          <dgm:hierBranch val="init"/>
        </dgm:presLayoutVars>
      </dgm:prSet>
      <dgm:spPr/>
    </dgm:pt>
    <dgm:pt modelId="{F5370119-5DB6-4445-9626-D5A6E24F8978}" type="pres">
      <dgm:prSet presAssocID="{1A11F3B5-85E8-4863-9025-70C2E2C8D575}" presName="rootComposite2" presStyleCnt="0"/>
      <dgm:spPr/>
    </dgm:pt>
    <dgm:pt modelId="{736DF514-831D-46EF-95BC-C899170D2B69}" type="pres">
      <dgm:prSet presAssocID="{1A11F3B5-85E8-4863-9025-70C2E2C8D575}" presName="rootText2" presStyleLbl="alignAcc1" presStyleIdx="0" presStyleCnt="0">
        <dgm:presLayoutVars>
          <dgm:chPref val="3"/>
        </dgm:presLayoutVars>
      </dgm:prSet>
      <dgm:spPr/>
    </dgm:pt>
    <dgm:pt modelId="{89B78C1F-DC33-4BD9-90CE-D7769DA2FF0E}" type="pres">
      <dgm:prSet presAssocID="{1A11F3B5-85E8-4863-9025-70C2E2C8D575}" presName="topArc2" presStyleLbl="parChTrans1D1" presStyleIdx="26" presStyleCnt="32"/>
      <dgm:spPr/>
    </dgm:pt>
    <dgm:pt modelId="{32C73FBE-CD8A-4414-BAC7-63F964AE7DBB}" type="pres">
      <dgm:prSet presAssocID="{1A11F3B5-85E8-4863-9025-70C2E2C8D575}" presName="bottomArc2" presStyleLbl="parChTrans1D1" presStyleIdx="27" presStyleCnt="32"/>
      <dgm:spPr/>
    </dgm:pt>
    <dgm:pt modelId="{DCCD02B4-9A44-440C-9E24-7F1366A413E6}" type="pres">
      <dgm:prSet presAssocID="{1A11F3B5-85E8-4863-9025-70C2E2C8D575}" presName="topConnNode2" presStyleLbl="node3" presStyleIdx="0" presStyleCnt="0"/>
      <dgm:spPr/>
    </dgm:pt>
    <dgm:pt modelId="{230D1955-BFD1-4605-A225-204FD18E3459}" type="pres">
      <dgm:prSet presAssocID="{1A11F3B5-85E8-4863-9025-70C2E2C8D575}" presName="hierChild4" presStyleCnt="0"/>
      <dgm:spPr/>
    </dgm:pt>
    <dgm:pt modelId="{D4588A5C-8538-42B7-AA27-92812005934A}" type="pres">
      <dgm:prSet presAssocID="{1A11F3B5-85E8-4863-9025-70C2E2C8D575}" presName="hierChild5" presStyleCnt="0"/>
      <dgm:spPr/>
    </dgm:pt>
    <dgm:pt modelId="{EC2BC8C0-766E-468F-8597-52A3940EB0BE}" type="pres">
      <dgm:prSet presAssocID="{7FFD2B21-6A15-48CD-9104-977B0996FE06}" presName="hierChild5" presStyleCnt="0"/>
      <dgm:spPr/>
    </dgm:pt>
    <dgm:pt modelId="{B02599BE-8B53-4A74-B4C2-4437DF7604DA}" type="pres">
      <dgm:prSet presAssocID="{A628238F-C9B5-49A7-B744-C7135AEF6587}" presName="Name28" presStyleLbl="parChTrans1D2" presStyleIdx="4" presStyleCnt="6"/>
      <dgm:spPr/>
    </dgm:pt>
    <dgm:pt modelId="{F16DDE2A-DD60-498C-B5D2-8F1A78A6014E}" type="pres">
      <dgm:prSet presAssocID="{39932F18-233E-4B08-8BD2-EDB1C4D04818}" presName="hierRoot2" presStyleCnt="0">
        <dgm:presLayoutVars>
          <dgm:hierBranch val="init"/>
        </dgm:presLayoutVars>
      </dgm:prSet>
      <dgm:spPr/>
    </dgm:pt>
    <dgm:pt modelId="{815F0FCF-C2B8-454B-BBA2-CE7074E28494}" type="pres">
      <dgm:prSet presAssocID="{39932F18-233E-4B08-8BD2-EDB1C4D04818}" presName="rootComposite2" presStyleCnt="0"/>
      <dgm:spPr/>
    </dgm:pt>
    <dgm:pt modelId="{7051EE39-872E-44BA-A1E2-71A467BC6E2B}" type="pres">
      <dgm:prSet presAssocID="{39932F18-233E-4B08-8BD2-EDB1C4D04818}" presName="rootText2" presStyleLbl="alignAcc1" presStyleIdx="0" presStyleCnt="0">
        <dgm:presLayoutVars>
          <dgm:chPref val="3"/>
        </dgm:presLayoutVars>
      </dgm:prSet>
      <dgm:spPr/>
    </dgm:pt>
    <dgm:pt modelId="{DA34AFB4-9273-4CCA-B431-A8EB8498B9A9}" type="pres">
      <dgm:prSet presAssocID="{39932F18-233E-4B08-8BD2-EDB1C4D04818}" presName="topArc2" presStyleLbl="parChTrans1D1" presStyleIdx="28" presStyleCnt="32"/>
      <dgm:spPr/>
    </dgm:pt>
    <dgm:pt modelId="{0E3A8FC4-A8D8-4C09-81A0-71026D53BFD8}" type="pres">
      <dgm:prSet presAssocID="{39932F18-233E-4B08-8BD2-EDB1C4D04818}" presName="bottomArc2" presStyleLbl="parChTrans1D1" presStyleIdx="29" presStyleCnt="32"/>
      <dgm:spPr/>
    </dgm:pt>
    <dgm:pt modelId="{E68128D5-FD1C-4E43-BAA1-7A3D224622CF}" type="pres">
      <dgm:prSet presAssocID="{39932F18-233E-4B08-8BD2-EDB1C4D04818}" presName="topConnNode2" presStyleLbl="node2" presStyleIdx="0" presStyleCnt="0"/>
      <dgm:spPr/>
    </dgm:pt>
    <dgm:pt modelId="{48E3216F-EC1D-4E40-971A-8C668F35C591}" type="pres">
      <dgm:prSet presAssocID="{39932F18-233E-4B08-8BD2-EDB1C4D04818}" presName="hierChild4" presStyleCnt="0"/>
      <dgm:spPr/>
    </dgm:pt>
    <dgm:pt modelId="{15B9D673-607F-4F04-997B-4DD55BAB62E4}" type="pres">
      <dgm:prSet presAssocID="{39932F18-233E-4B08-8BD2-EDB1C4D04818}" presName="hierChild5" presStyleCnt="0"/>
      <dgm:spPr/>
    </dgm:pt>
    <dgm:pt modelId="{A0F87918-618E-4E93-AD63-AA8F94597C5B}" type="pres">
      <dgm:prSet presAssocID="{6FDE7767-B218-4C91-B448-7C54394B3D65}" presName="hierChild3" presStyleCnt="0"/>
      <dgm:spPr/>
    </dgm:pt>
    <dgm:pt modelId="{43FB1207-B16F-4EFD-B0BE-A6AB3EC0DFA6}" type="pres">
      <dgm:prSet presAssocID="{1EDF4575-BFB4-4E05-A6C7-B5046F73DED6}" presName="Name101" presStyleLbl="parChTrans1D2" presStyleIdx="5" presStyleCnt="6"/>
      <dgm:spPr/>
    </dgm:pt>
    <dgm:pt modelId="{824AFE18-260A-4D60-9357-69FE4608C82B}" type="pres">
      <dgm:prSet presAssocID="{85CEAC3D-25CB-48EF-851A-AC6E45CC98F6}" presName="hierRoot3" presStyleCnt="0">
        <dgm:presLayoutVars>
          <dgm:hierBranch val="init"/>
        </dgm:presLayoutVars>
      </dgm:prSet>
      <dgm:spPr/>
    </dgm:pt>
    <dgm:pt modelId="{B13C8406-B905-4893-A761-63AF555491E6}" type="pres">
      <dgm:prSet presAssocID="{85CEAC3D-25CB-48EF-851A-AC6E45CC98F6}" presName="rootComposite3" presStyleCnt="0"/>
      <dgm:spPr/>
    </dgm:pt>
    <dgm:pt modelId="{8D2AB925-6994-4387-B220-F960D66D4158}" type="pres">
      <dgm:prSet presAssocID="{85CEAC3D-25CB-48EF-851A-AC6E45CC98F6}" presName="rootText3" presStyleLbl="alignAcc1" presStyleIdx="0" presStyleCnt="0">
        <dgm:presLayoutVars>
          <dgm:chPref val="3"/>
        </dgm:presLayoutVars>
      </dgm:prSet>
      <dgm:spPr/>
    </dgm:pt>
    <dgm:pt modelId="{ECF5B228-599A-446B-B5EC-C14CFAAE9BC8}" type="pres">
      <dgm:prSet presAssocID="{85CEAC3D-25CB-48EF-851A-AC6E45CC98F6}" presName="topArc3" presStyleLbl="parChTrans1D1" presStyleIdx="30" presStyleCnt="32"/>
      <dgm:spPr/>
    </dgm:pt>
    <dgm:pt modelId="{F915E506-6FFD-49C9-B3B2-8638A33C4B5B}" type="pres">
      <dgm:prSet presAssocID="{85CEAC3D-25CB-48EF-851A-AC6E45CC98F6}" presName="bottomArc3" presStyleLbl="parChTrans1D1" presStyleIdx="31" presStyleCnt="32"/>
      <dgm:spPr/>
    </dgm:pt>
    <dgm:pt modelId="{E31C7542-4D54-40CA-8318-9E396D6BD297}" type="pres">
      <dgm:prSet presAssocID="{85CEAC3D-25CB-48EF-851A-AC6E45CC98F6}" presName="topConnNode3" presStyleLbl="asst1" presStyleIdx="0" presStyleCnt="0"/>
      <dgm:spPr/>
    </dgm:pt>
    <dgm:pt modelId="{ED210441-8F1F-43E4-9946-B7629AF8A420}" type="pres">
      <dgm:prSet presAssocID="{85CEAC3D-25CB-48EF-851A-AC6E45CC98F6}" presName="hierChild6" presStyleCnt="0"/>
      <dgm:spPr/>
    </dgm:pt>
    <dgm:pt modelId="{B6892D05-585F-4FDA-B229-D7766B8CF450}" type="pres">
      <dgm:prSet presAssocID="{85CEAC3D-25CB-48EF-851A-AC6E45CC98F6}" presName="hierChild7" presStyleCnt="0"/>
      <dgm:spPr/>
    </dgm:pt>
  </dgm:ptLst>
  <dgm:cxnLst>
    <dgm:cxn modelId="{ADDE3E00-28E3-458D-BEAF-9E815371FD81}" type="presOf" srcId="{DCFF3F43-E999-4416-8FAB-6594FFBF2E9B}" destId="{390F918F-2A16-4A78-9C1A-B62012ADCABC}" srcOrd="0" destOrd="0" presId="urn:microsoft.com/office/officeart/2008/layout/HalfCircleOrganizationChart"/>
    <dgm:cxn modelId="{5FA90501-6610-4EF0-AD4F-2E5A08FC9508}" srcId="{37BAF675-2344-451E-8D84-09929C83D36A}" destId="{4519BBDA-3730-4AC3-8EB2-EB569E88C424}" srcOrd="0" destOrd="0" parTransId="{714F26A9-D827-4268-8DE4-F4E70B47FA6D}" sibTransId="{BC7C1F34-170F-475D-BE67-67D069AC036D}"/>
    <dgm:cxn modelId="{0B5A4F01-542A-45F5-BE83-6E6A55A30102}" srcId="{7FFD2B21-6A15-48CD-9104-977B0996FE06}" destId="{17CA0A5A-39E3-4317-9EE7-024D92EBEF64}" srcOrd="1" destOrd="0" parTransId="{95A4E8B2-A7C8-4999-A267-5B8CEBC16885}" sibTransId="{FACE4BD3-68E8-4793-8EEA-8A60E0A3AE00}"/>
    <dgm:cxn modelId="{3A34670B-B8FA-4989-BF2A-03A94ECED6C5}" type="presOf" srcId="{788B00A6-D65B-4110-A0A9-B32FC9C8D931}" destId="{A62D0174-48ED-4B57-8AAE-0D0811D41A39}" srcOrd="0" destOrd="0" presId="urn:microsoft.com/office/officeart/2008/layout/HalfCircleOrganizationChart"/>
    <dgm:cxn modelId="{12ED580B-E52E-482C-B219-9D4939081210}" type="presOf" srcId="{4ECB85E3-80F6-4C7B-8A9F-F9C4344B3BDA}" destId="{D0A9039C-690C-4164-A7B5-DE3AA94539EC}" srcOrd="1" destOrd="0" presId="urn:microsoft.com/office/officeart/2008/layout/HalfCircleOrganizationChart"/>
    <dgm:cxn modelId="{0C4D300C-FB44-43CE-B5F4-049FCFFC8791}" type="presOf" srcId="{254769DC-48EB-45FD-8466-160198FCDA07}" destId="{B9214EA1-E0FD-4D7F-AC8B-D8F90A360DDA}" srcOrd="1" destOrd="0" presId="urn:microsoft.com/office/officeart/2008/layout/HalfCircleOrganizationChart"/>
    <dgm:cxn modelId="{268FB40E-C748-4C82-9AFB-5DDB565FEC41}" type="presOf" srcId="{E790A216-3F7C-4C4B-B1E6-E3191D6C26C2}" destId="{73A2E570-346F-4707-91AC-E814CF88303C}" srcOrd="0" destOrd="0" presId="urn:microsoft.com/office/officeart/2008/layout/HalfCircleOrganizationChart"/>
    <dgm:cxn modelId="{ABBD3B1F-25C3-44C9-A735-B018A4A0A12E}" srcId="{37BAF675-2344-451E-8D84-09929C83D36A}" destId="{254769DC-48EB-45FD-8466-160198FCDA07}" srcOrd="2" destOrd="0" parTransId="{CD067CE2-5BCD-43F1-92FD-CD4B72A1A8EA}" sibTransId="{7A1470BA-2CE4-407F-966C-874204BC438F}"/>
    <dgm:cxn modelId="{2336B725-9007-48C3-A82C-89FFED0A3E31}" type="presOf" srcId="{61A9981D-3179-4AA6-9CFC-F4558A7535E6}" destId="{1FB27A42-5F74-4D4D-A328-741446F5B3B4}" srcOrd="0" destOrd="0" presId="urn:microsoft.com/office/officeart/2008/layout/HalfCircleOrganizationChart"/>
    <dgm:cxn modelId="{B23C6D29-75CC-4D97-92CE-A6E00EE9429B}" type="presOf" srcId="{85CEAC3D-25CB-48EF-851A-AC6E45CC98F6}" destId="{8D2AB925-6994-4387-B220-F960D66D4158}" srcOrd="0" destOrd="0" presId="urn:microsoft.com/office/officeart/2008/layout/HalfCircleOrganizationChart"/>
    <dgm:cxn modelId="{B49BFA2B-44F1-403F-80FF-9F6E35D10800}" type="presOf" srcId="{39932F18-233E-4B08-8BD2-EDB1C4D04818}" destId="{7051EE39-872E-44BA-A1E2-71A467BC6E2B}" srcOrd="0" destOrd="0" presId="urn:microsoft.com/office/officeart/2008/layout/HalfCircleOrganizationChart"/>
    <dgm:cxn modelId="{3BC20E2C-B173-4C3A-931F-D4639B93B075}" srcId="{6FDE7767-B218-4C91-B448-7C54394B3D65}" destId="{5BFD3B27-1111-4925-B4DC-EEF5FD18B706}" srcOrd="1" destOrd="0" parTransId="{53E7157C-91E7-4E3B-B6B5-3CF6899462E9}" sibTransId="{92AF3D56-A628-4579-9E39-54FFF33D5E96}"/>
    <dgm:cxn modelId="{8FE19B2F-1787-4E2B-8A73-498F90E444C6}" srcId="{6FDE7767-B218-4C91-B448-7C54394B3D65}" destId="{37BAF675-2344-451E-8D84-09929C83D36A}" srcOrd="3" destOrd="0" parTransId="{6582815A-F5CC-4FB1-8F9F-5F21F09DE580}" sibTransId="{72272A17-8294-4E44-BC67-0EA9798D8DC2}"/>
    <dgm:cxn modelId="{DACD5030-B538-40DF-ABEF-0AC760F557BE}" type="presOf" srcId="{5BFD3B27-1111-4925-B4DC-EEF5FD18B706}" destId="{60EA03D5-1462-48D7-9A71-067B152494CA}" srcOrd="0" destOrd="0" presId="urn:microsoft.com/office/officeart/2008/layout/HalfCircleOrganizationChart"/>
    <dgm:cxn modelId="{5C527832-02C4-4BEF-96B1-C39B34ECA054}" type="presOf" srcId="{4ECB85E3-80F6-4C7B-8A9F-F9C4344B3BDA}" destId="{94124089-CF1C-450E-AD87-696AA9E6ECEA}" srcOrd="0" destOrd="0" presId="urn:microsoft.com/office/officeart/2008/layout/HalfCircleOrganizationChart"/>
    <dgm:cxn modelId="{FBAE783A-63FF-46B9-ADFE-3F32F6DA2C61}" type="presOf" srcId="{53E7157C-91E7-4E3B-B6B5-3CF6899462E9}" destId="{3A2CC3BE-7128-4A70-AD25-5F011D29425D}" srcOrd="0" destOrd="0" presId="urn:microsoft.com/office/officeart/2008/layout/HalfCircleOrganizationChart"/>
    <dgm:cxn modelId="{44545D5B-AD63-40D2-9A8C-F360FD16DAE6}" type="presOf" srcId="{FA5417C0-D94F-4B7F-9722-D12766A4DA74}" destId="{DE0329D6-0645-48A3-863F-12C792044C88}" srcOrd="0" destOrd="0" presId="urn:microsoft.com/office/officeart/2008/layout/HalfCircleOrganizationChart"/>
    <dgm:cxn modelId="{CCFD8241-855F-436D-A6DD-4F02F0C0D508}" type="presOf" srcId="{39932F18-233E-4B08-8BD2-EDB1C4D04818}" destId="{E68128D5-FD1C-4E43-BAA1-7A3D224622CF}" srcOrd="1" destOrd="0" presId="urn:microsoft.com/office/officeart/2008/layout/HalfCircleOrganizationChart"/>
    <dgm:cxn modelId="{829CA661-9561-4502-BEC9-2D4D314A1145}" srcId="{6FDE7767-B218-4C91-B448-7C54394B3D65}" destId="{39932F18-233E-4B08-8BD2-EDB1C4D04818}" srcOrd="5" destOrd="0" parTransId="{A628238F-C9B5-49A7-B744-C7135AEF6587}" sibTransId="{23321B36-59A2-4492-A7CF-F47B1885E8A5}"/>
    <dgm:cxn modelId="{2286E162-3D00-4723-AA72-05CC8F99B3AE}" srcId="{7FFD2B21-6A15-48CD-9104-977B0996FE06}" destId="{16643206-8DBC-42F0-874E-F2EDF67028DF}" srcOrd="0" destOrd="0" parTransId="{96737509-0183-41C6-A48A-105496E465DB}" sibTransId="{0C396073-51F9-4593-8D5E-49E8E7ACE225}"/>
    <dgm:cxn modelId="{8A0C2A49-EFA8-4ABF-9144-3B4B62567082}" type="presOf" srcId="{85CEAC3D-25CB-48EF-851A-AC6E45CC98F6}" destId="{E31C7542-4D54-40CA-8318-9E396D6BD297}" srcOrd="1" destOrd="0" presId="urn:microsoft.com/office/officeart/2008/layout/HalfCircleOrganizationChart"/>
    <dgm:cxn modelId="{647CB369-C059-41AA-AFF3-19841EDE8F86}" srcId="{6FDE7767-B218-4C91-B448-7C54394B3D65}" destId="{7FFD2B21-6A15-48CD-9104-977B0996FE06}" srcOrd="4" destOrd="0" parTransId="{BC2F3AAC-8E35-4C5A-920C-726D73E3F6D7}" sibTransId="{E65DF2A0-7257-438D-972C-8AEE4406ACF1}"/>
    <dgm:cxn modelId="{C39CE54D-5946-45C1-8167-01591603BC14}" type="presOf" srcId="{DDCF8728-C45E-4709-BBC6-B9CED0F92039}" destId="{F9F7826C-5409-4CD3-A754-030E41643367}" srcOrd="1" destOrd="0" presId="urn:microsoft.com/office/officeart/2008/layout/HalfCircleOrganizationChart"/>
    <dgm:cxn modelId="{9505E16E-9091-4909-A70D-37657B59E0BA}" type="presOf" srcId="{1A11F3B5-85E8-4863-9025-70C2E2C8D575}" destId="{DCCD02B4-9A44-440C-9E24-7F1366A413E6}" srcOrd="1" destOrd="0" presId="urn:microsoft.com/office/officeart/2008/layout/HalfCircleOrganizationChart"/>
    <dgm:cxn modelId="{8BD9EB6F-9131-4B92-8D97-99864652A254}" type="presOf" srcId="{7FFD2B21-6A15-48CD-9104-977B0996FE06}" destId="{4FF0B095-5242-40A1-BAA2-1F0CC9C24D20}" srcOrd="0" destOrd="0" presId="urn:microsoft.com/office/officeart/2008/layout/HalfCircleOrganizationChart"/>
    <dgm:cxn modelId="{CC933572-C8CD-4EC8-B6A2-29D7E8956210}" srcId="{5BFD3B27-1111-4925-B4DC-EEF5FD18B706}" destId="{788B00A6-D65B-4110-A0A9-B32FC9C8D931}" srcOrd="1" destOrd="0" parTransId="{E790A216-3F7C-4C4B-B1E6-E3191D6C26C2}" sibTransId="{28E9484C-A449-4C54-A720-0B65A76461C5}"/>
    <dgm:cxn modelId="{FC0BA074-0735-4D74-BCED-EF99FDA17919}" type="presOf" srcId="{95A4E8B2-A7C8-4999-A267-5B8CEBC16885}" destId="{39EE3C6B-8EB5-4EA4-BA5F-0FC0DC4D58FF}" srcOrd="0" destOrd="0" presId="urn:microsoft.com/office/officeart/2008/layout/HalfCircleOrganizationChart"/>
    <dgm:cxn modelId="{E62CA555-2D89-46C7-BBD4-0656715B2079}" type="presOf" srcId="{6E3DF0C4-A988-43BD-90A9-272343654054}" destId="{2C375B03-76F1-4E0E-B2E0-652D3EEE3F57}" srcOrd="0" destOrd="0" presId="urn:microsoft.com/office/officeart/2008/layout/HalfCircleOrganizationChart"/>
    <dgm:cxn modelId="{C73CAC79-210D-49FE-9949-CFE6B8E6382D}" type="presOf" srcId="{96737509-0183-41C6-A48A-105496E465DB}" destId="{418F1F57-E4E7-4D7C-AD01-6DB758EE9EAC}" srcOrd="0" destOrd="0" presId="urn:microsoft.com/office/officeart/2008/layout/HalfCircleOrganizationChart"/>
    <dgm:cxn modelId="{1C54B859-FABA-412A-82BB-9306E7EAA1F5}" type="presOf" srcId="{5BFD3B27-1111-4925-B4DC-EEF5FD18B706}" destId="{3820B4A0-6CAB-469A-83BB-DC7E3DAA95BF}" srcOrd="1" destOrd="0" presId="urn:microsoft.com/office/officeart/2008/layout/HalfCircleOrganizationChart"/>
    <dgm:cxn modelId="{9B15D97E-8D52-4E54-9F02-5957CE0D2417}" type="presOf" srcId="{4519BBDA-3730-4AC3-8EB2-EB569E88C424}" destId="{3B77B598-E7F2-46BD-BFDC-576ADB5BA286}" srcOrd="1" destOrd="0" presId="urn:microsoft.com/office/officeart/2008/layout/HalfCircleOrganizationChart"/>
    <dgm:cxn modelId="{EFD7E787-FC2C-4C11-88AA-B511A20DA6B4}" type="presOf" srcId="{788B00A6-D65B-4110-A0A9-B32FC9C8D931}" destId="{F049E825-BDFC-4E6B-BA20-2B2B7D066A1F}" srcOrd="1" destOrd="0" presId="urn:microsoft.com/office/officeart/2008/layout/HalfCircleOrganizationChart"/>
    <dgm:cxn modelId="{14F1D389-4DEA-4A5E-A5F6-AD9C343E261E}" type="presOf" srcId="{CD067CE2-5BCD-43F1-92FD-CD4B72A1A8EA}" destId="{6263B705-EAAB-49BC-B0D3-C99CBC3515D3}" srcOrd="0" destOrd="0" presId="urn:microsoft.com/office/officeart/2008/layout/HalfCircleOrganizationChart"/>
    <dgm:cxn modelId="{DB406D99-9E70-4D41-A592-3671DEA13200}" type="presOf" srcId="{17CA0A5A-39E3-4317-9EE7-024D92EBEF64}" destId="{EE2F0141-02C5-43F7-99D5-9B1FB1DFD0D1}" srcOrd="1" destOrd="0" presId="urn:microsoft.com/office/officeart/2008/layout/HalfCircleOrganizationChart"/>
    <dgm:cxn modelId="{FC24FC9C-9507-433F-97FC-342629ECA45B}" type="presOf" srcId="{0F297E07-78D7-4139-A9E2-A35BB0C31581}" destId="{BD0DC433-77EF-4075-B039-A6EF473DFAF0}" srcOrd="0" destOrd="0" presId="urn:microsoft.com/office/officeart/2008/layout/HalfCircleOrganizationChart"/>
    <dgm:cxn modelId="{DA5BC29F-E208-444A-BCDA-887462429755}" srcId="{6FDE7767-B218-4C91-B448-7C54394B3D65}" destId="{85CEAC3D-25CB-48EF-851A-AC6E45CC98F6}" srcOrd="0" destOrd="0" parTransId="{1EDF4575-BFB4-4E05-A6C7-B5046F73DED6}" sibTransId="{4C1AB35D-7AAE-4E9A-A5B8-84E337B388AB}"/>
    <dgm:cxn modelId="{A68D4DA2-B6B1-4EA3-801A-A49E6AD036B7}" srcId="{37BAF675-2344-451E-8D84-09929C83D36A}" destId="{FA5417C0-D94F-4B7F-9722-D12766A4DA74}" srcOrd="1" destOrd="0" parTransId="{6E3DF0C4-A988-43BD-90A9-272343654054}" sibTransId="{68174273-700A-48F1-93F5-BEB0968CFD8B}"/>
    <dgm:cxn modelId="{E6E20EA6-0AD7-4CDB-8829-D9B029CB7998}" type="presOf" srcId="{17CA0A5A-39E3-4317-9EE7-024D92EBEF64}" destId="{2A393F1C-3F77-48C9-9BF1-D7C1BF85D758}" srcOrd="0" destOrd="0" presId="urn:microsoft.com/office/officeart/2008/layout/HalfCircleOrganizationChart"/>
    <dgm:cxn modelId="{95AE76A7-6A78-403B-BBAB-58AC4D516009}" type="presOf" srcId="{2D2C88AD-FF7E-44E2-B72B-7C073479802E}" destId="{DACEA496-E2E7-412F-8F7D-7E626E9B4E35}" srcOrd="0" destOrd="0" presId="urn:microsoft.com/office/officeart/2008/layout/HalfCircleOrganizationChart"/>
    <dgm:cxn modelId="{26FA45A8-5937-4727-B0A5-4753C568A71B}" srcId="{5BFD3B27-1111-4925-B4DC-EEF5FD18B706}" destId="{DDCF8728-C45E-4709-BBC6-B9CED0F92039}" srcOrd="0" destOrd="0" parTransId="{2D2C88AD-FF7E-44E2-B72B-7C073479802E}" sibTransId="{1545F672-1162-4BA5-8A65-8B36805FFF3E}"/>
    <dgm:cxn modelId="{08E8A3A8-E9B9-4A63-BF50-E3D365F6154D}" type="presOf" srcId="{1EDF4575-BFB4-4E05-A6C7-B5046F73DED6}" destId="{43FB1207-B16F-4EFD-B0BE-A6AB3EC0DFA6}" srcOrd="0" destOrd="0" presId="urn:microsoft.com/office/officeart/2008/layout/HalfCircleOrganizationChart"/>
    <dgm:cxn modelId="{A60D69B6-2262-4367-95F4-FF94CB264782}" type="presOf" srcId="{254769DC-48EB-45FD-8466-160198FCDA07}" destId="{F800D2AE-D46B-4DFE-A2FE-2C5C7B8D0F42}" srcOrd="0" destOrd="0" presId="urn:microsoft.com/office/officeart/2008/layout/HalfCircleOrganizationChart"/>
    <dgm:cxn modelId="{323CA0B6-9335-44B3-9A03-10F61CD65647}" type="presOf" srcId="{FA5417C0-D94F-4B7F-9722-D12766A4DA74}" destId="{91842AEE-324F-4982-9CC0-5B3D6DC806B5}" srcOrd="1" destOrd="0" presId="urn:microsoft.com/office/officeart/2008/layout/HalfCircleOrganizationChart"/>
    <dgm:cxn modelId="{EC04F3BA-C76A-4A9D-8C18-BB6721682CD6}" type="presOf" srcId="{714F26A9-D827-4268-8DE4-F4E70B47FA6D}" destId="{7484C429-AB52-49EA-AD39-4E5DB7B0133D}" srcOrd="0" destOrd="0" presId="urn:microsoft.com/office/officeart/2008/layout/HalfCircleOrganizationChart"/>
    <dgm:cxn modelId="{64166BBE-30E6-4539-BE5E-D340D948C113}" type="presOf" srcId="{6FDE7767-B218-4C91-B448-7C54394B3D65}" destId="{A45CCF51-DD99-41D7-A2C7-15D3DB4B04AB}" srcOrd="1" destOrd="0" presId="urn:microsoft.com/office/officeart/2008/layout/HalfCircleOrganizationChart"/>
    <dgm:cxn modelId="{4290C7C6-11A4-40F1-A535-7E6CB8961A9F}" type="presOf" srcId="{4519BBDA-3730-4AC3-8EB2-EB569E88C424}" destId="{E4CE1BE8-ED88-437E-8C15-2A7AE06EEB51}" srcOrd="0" destOrd="0" presId="urn:microsoft.com/office/officeart/2008/layout/HalfCircleOrganizationChart"/>
    <dgm:cxn modelId="{E5A151C7-B218-49FB-AF21-4459AE3EF157}" type="presOf" srcId="{CF4873FA-D9DA-4B35-B12E-C9A5A4F8389C}" destId="{77E6A3BB-3756-4BC3-A6F8-B0D4A01029A2}" srcOrd="0" destOrd="0" presId="urn:microsoft.com/office/officeart/2008/layout/HalfCircleOrganizationChart"/>
    <dgm:cxn modelId="{946542CA-A771-4133-85EB-E5C8A692D78C}" type="presOf" srcId="{16643206-8DBC-42F0-874E-F2EDF67028DF}" destId="{DF3741C9-61ED-460E-B0CB-29C2CAE51F67}" srcOrd="1" destOrd="0" presId="urn:microsoft.com/office/officeart/2008/layout/HalfCircleOrganizationChart"/>
    <dgm:cxn modelId="{070C00CD-BB55-4852-B623-D9265D96B0D9}" srcId="{6FDE7767-B218-4C91-B448-7C54394B3D65}" destId="{4ECB85E3-80F6-4C7B-8A9F-F9C4344B3BDA}" srcOrd="2" destOrd="0" parTransId="{0F297E07-78D7-4139-A9E2-A35BB0C31581}" sibTransId="{C0DA3B47-D6AE-45A6-BD77-C2E96F9C5804}"/>
    <dgm:cxn modelId="{BBC1D8D2-5FF7-4E43-8C83-C965004E51C6}" type="presOf" srcId="{CF4873FA-D9DA-4B35-B12E-C9A5A4F8389C}" destId="{35D9F032-5EB4-4AF0-9DCD-410A8E5DF03E}" srcOrd="1" destOrd="0" presId="urn:microsoft.com/office/officeart/2008/layout/HalfCircleOrganizationChart"/>
    <dgm:cxn modelId="{096A54D3-BC2E-4560-BCF3-3479620D1550}" type="presOf" srcId="{16643206-8DBC-42F0-874E-F2EDF67028DF}" destId="{18543E5F-750A-4CC6-BCCB-F42CEBFCCB4E}" srcOrd="0" destOrd="0" presId="urn:microsoft.com/office/officeart/2008/layout/HalfCircleOrganizationChart"/>
    <dgm:cxn modelId="{39714CD6-94D9-47B2-9672-8FF7AAA22431}" srcId="{7FFD2B21-6A15-48CD-9104-977B0996FE06}" destId="{1A11F3B5-85E8-4863-9025-70C2E2C8D575}" srcOrd="2" destOrd="0" parTransId="{DE274B31-434A-4804-8790-62E150FE3392}" sibTransId="{9662F799-09E2-45F1-A3D0-5853B49D58CD}"/>
    <dgm:cxn modelId="{7908A5D8-7C39-4A87-9D97-697A9B328E1B}" type="presOf" srcId="{6582815A-F5CC-4FB1-8F9F-5F21F09DE580}" destId="{09D32FA1-B2E1-42DC-B783-4DE042F8FE25}" srcOrd="0" destOrd="0" presId="urn:microsoft.com/office/officeart/2008/layout/HalfCircleOrganizationChart"/>
    <dgm:cxn modelId="{0E7842DB-200A-4E1F-B8A7-501E66D75BB7}" type="presOf" srcId="{37BAF675-2344-451E-8D84-09929C83D36A}" destId="{02502F22-CA5B-48C8-8166-3014388F4542}" srcOrd="0" destOrd="0" presId="urn:microsoft.com/office/officeart/2008/layout/HalfCircleOrganizationChart"/>
    <dgm:cxn modelId="{635B53DC-EB74-437C-A951-8367E282E35B}" type="presOf" srcId="{6FDE7767-B218-4C91-B448-7C54394B3D65}" destId="{180A8FBE-FFF5-47F4-9753-654CEB86AEF4}" srcOrd="0" destOrd="0" presId="urn:microsoft.com/office/officeart/2008/layout/HalfCircleOrganizationChart"/>
    <dgm:cxn modelId="{C1AA98E7-BE8F-43A0-B9BF-6107FF0FFE60}" type="presOf" srcId="{DE274B31-434A-4804-8790-62E150FE3392}" destId="{BD47ABD7-76D0-4C3B-B3E2-711395A69D54}" srcOrd="0" destOrd="0" presId="urn:microsoft.com/office/officeart/2008/layout/HalfCircleOrganizationChart"/>
    <dgm:cxn modelId="{F706D2E7-C308-4DC4-806E-06DA7BD1AA1C}" type="presOf" srcId="{7FFD2B21-6A15-48CD-9104-977B0996FE06}" destId="{83967E4B-28A3-4A31-94F1-B6B311F35F3B}" srcOrd="1" destOrd="0" presId="urn:microsoft.com/office/officeart/2008/layout/HalfCircleOrganizationChart"/>
    <dgm:cxn modelId="{13F737E8-5EC7-4F35-BEDD-E65718DDC0AA}" type="presOf" srcId="{37BAF675-2344-451E-8D84-09929C83D36A}" destId="{EBC7B125-4A8C-4F75-A678-D7486A35A777}" srcOrd="1" destOrd="0" presId="urn:microsoft.com/office/officeart/2008/layout/HalfCircleOrganizationChart"/>
    <dgm:cxn modelId="{EA0C0DE9-646C-4411-A156-6591094676B2}" srcId="{4ECB85E3-80F6-4C7B-8A9F-F9C4344B3BDA}" destId="{CF4873FA-D9DA-4B35-B12E-C9A5A4F8389C}" srcOrd="0" destOrd="0" parTransId="{DCFF3F43-E999-4416-8FAB-6594FFBF2E9B}" sibTransId="{E3B93789-4787-469A-865C-06DA409601DA}"/>
    <dgm:cxn modelId="{13C09BE9-9FB3-471B-8726-7983D2149452}" type="presOf" srcId="{A628238F-C9B5-49A7-B744-C7135AEF6587}" destId="{B02599BE-8B53-4A74-B4C2-4437DF7604DA}" srcOrd="0" destOrd="0" presId="urn:microsoft.com/office/officeart/2008/layout/HalfCircleOrganizationChart"/>
    <dgm:cxn modelId="{06D8FBE9-7ED3-4A8C-8C2C-3DCD6BBBF1D1}" srcId="{61A9981D-3179-4AA6-9CFC-F4558A7535E6}" destId="{6FDE7767-B218-4C91-B448-7C54394B3D65}" srcOrd="0" destOrd="0" parTransId="{E854DC83-56E6-4280-9F9B-DE5796F23864}" sibTransId="{3F4B557E-332E-4938-A7D6-E58DFADE31B8}"/>
    <dgm:cxn modelId="{191055F2-3FD0-40B4-94C8-753A7D4E7233}" type="presOf" srcId="{DDCF8728-C45E-4709-BBC6-B9CED0F92039}" destId="{37F775C3-8B96-4A74-8D18-2F85B4FB4F20}" srcOrd="0" destOrd="0" presId="urn:microsoft.com/office/officeart/2008/layout/HalfCircleOrganizationChart"/>
    <dgm:cxn modelId="{A1139EF6-703A-43A7-A16C-4F2BBE58B632}" type="presOf" srcId="{BC2F3AAC-8E35-4C5A-920C-726D73E3F6D7}" destId="{180C6761-8B32-450F-8EEF-72A8DDE3CBED}" srcOrd="0" destOrd="0" presId="urn:microsoft.com/office/officeart/2008/layout/HalfCircleOrganizationChart"/>
    <dgm:cxn modelId="{017FB4FC-9477-4002-B96F-4BBD3BB5B370}" type="presOf" srcId="{1A11F3B5-85E8-4863-9025-70C2E2C8D575}" destId="{736DF514-831D-46EF-95BC-C899170D2B69}" srcOrd="0" destOrd="0" presId="urn:microsoft.com/office/officeart/2008/layout/HalfCircleOrganizationChart"/>
    <dgm:cxn modelId="{68978F84-A0A0-4162-9EE4-C6C9B1DC5050}" type="presParOf" srcId="{1FB27A42-5F74-4D4D-A328-741446F5B3B4}" destId="{42B80774-4C28-4D24-B69D-75BF8B03DF74}" srcOrd="0" destOrd="0" presId="urn:microsoft.com/office/officeart/2008/layout/HalfCircleOrganizationChart"/>
    <dgm:cxn modelId="{165EC6AB-8893-46A3-8240-85393C063A11}" type="presParOf" srcId="{42B80774-4C28-4D24-B69D-75BF8B03DF74}" destId="{D9F7145F-9000-4253-8ABD-A8D4D24DB608}" srcOrd="0" destOrd="0" presId="urn:microsoft.com/office/officeart/2008/layout/HalfCircleOrganizationChart"/>
    <dgm:cxn modelId="{F8EFCC93-A72A-4037-BCD8-54C77556B4AE}" type="presParOf" srcId="{D9F7145F-9000-4253-8ABD-A8D4D24DB608}" destId="{180A8FBE-FFF5-47F4-9753-654CEB86AEF4}" srcOrd="0" destOrd="0" presId="urn:microsoft.com/office/officeart/2008/layout/HalfCircleOrganizationChart"/>
    <dgm:cxn modelId="{496236E1-D7AA-46D2-9E71-DFA6A86A9271}" type="presParOf" srcId="{D9F7145F-9000-4253-8ABD-A8D4D24DB608}" destId="{64D817BA-363B-4A68-B541-CCA0FDD0DFAE}" srcOrd="1" destOrd="0" presId="urn:microsoft.com/office/officeart/2008/layout/HalfCircleOrganizationChart"/>
    <dgm:cxn modelId="{9E8618C5-660C-4562-95BB-573FAB68C8C2}" type="presParOf" srcId="{D9F7145F-9000-4253-8ABD-A8D4D24DB608}" destId="{A9AD20C5-D450-4AD8-A392-A75350FC26E8}" srcOrd="2" destOrd="0" presId="urn:microsoft.com/office/officeart/2008/layout/HalfCircleOrganizationChart"/>
    <dgm:cxn modelId="{0B0B85BB-3A9B-4A06-ABD1-AF5B2B60F1DE}" type="presParOf" srcId="{D9F7145F-9000-4253-8ABD-A8D4D24DB608}" destId="{A45CCF51-DD99-41D7-A2C7-15D3DB4B04AB}" srcOrd="3" destOrd="0" presId="urn:microsoft.com/office/officeart/2008/layout/HalfCircleOrganizationChart"/>
    <dgm:cxn modelId="{0162B4B5-D676-4297-BB38-503ACF3E0DB7}" type="presParOf" srcId="{42B80774-4C28-4D24-B69D-75BF8B03DF74}" destId="{5F2BCA32-F4E7-4D21-ABA3-14844F3268DD}" srcOrd="1" destOrd="0" presId="urn:microsoft.com/office/officeart/2008/layout/HalfCircleOrganizationChart"/>
    <dgm:cxn modelId="{55D0BD8F-64A1-46E4-8228-756A03F684CB}" type="presParOf" srcId="{5F2BCA32-F4E7-4D21-ABA3-14844F3268DD}" destId="{3A2CC3BE-7128-4A70-AD25-5F011D29425D}" srcOrd="0" destOrd="0" presId="urn:microsoft.com/office/officeart/2008/layout/HalfCircleOrganizationChart"/>
    <dgm:cxn modelId="{E3DA42DF-D981-441D-B233-944E8424C52E}" type="presParOf" srcId="{5F2BCA32-F4E7-4D21-ABA3-14844F3268DD}" destId="{48755ECF-0F84-45F6-9366-11713338EFA1}" srcOrd="1" destOrd="0" presId="urn:microsoft.com/office/officeart/2008/layout/HalfCircleOrganizationChart"/>
    <dgm:cxn modelId="{29B8133C-7CA0-4B52-BC30-C6C6CDA2D930}" type="presParOf" srcId="{48755ECF-0F84-45F6-9366-11713338EFA1}" destId="{CA59A2AC-01EB-444E-8A76-2323B0B331D1}" srcOrd="0" destOrd="0" presId="urn:microsoft.com/office/officeart/2008/layout/HalfCircleOrganizationChart"/>
    <dgm:cxn modelId="{06679B0D-2851-43F1-8141-8AB432C55397}" type="presParOf" srcId="{CA59A2AC-01EB-444E-8A76-2323B0B331D1}" destId="{60EA03D5-1462-48D7-9A71-067B152494CA}" srcOrd="0" destOrd="0" presId="urn:microsoft.com/office/officeart/2008/layout/HalfCircleOrganizationChart"/>
    <dgm:cxn modelId="{369F4744-C000-43B6-A995-FDAC3FD29C8B}" type="presParOf" srcId="{CA59A2AC-01EB-444E-8A76-2323B0B331D1}" destId="{AAF23FDF-DC29-451A-99E7-B68E2F284FF6}" srcOrd="1" destOrd="0" presId="urn:microsoft.com/office/officeart/2008/layout/HalfCircleOrganizationChart"/>
    <dgm:cxn modelId="{8182CE6B-28A4-4CB6-9990-EA2715730852}" type="presParOf" srcId="{CA59A2AC-01EB-444E-8A76-2323B0B331D1}" destId="{61C91CD7-3971-4668-AC92-B5A4AD4EF527}" srcOrd="2" destOrd="0" presId="urn:microsoft.com/office/officeart/2008/layout/HalfCircleOrganizationChart"/>
    <dgm:cxn modelId="{B9AC4B6E-F1AD-4300-B3EA-FCF622D20058}" type="presParOf" srcId="{CA59A2AC-01EB-444E-8A76-2323B0B331D1}" destId="{3820B4A0-6CAB-469A-83BB-DC7E3DAA95BF}" srcOrd="3" destOrd="0" presId="urn:microsoft.com/office/officeart/2008/layout/HalfCircleOrganizationChart"/>
    <dgm:cxn modelId="{CB156765-5D20-4441-AE84-544235480F6C}" type="presParOf" srcId="{48755ECF-0F84-45F6-9366-11713338EFA1}" destId="{E2703BD4-679D-4E0E-9D73-8F5CBC7CB2A1}" srcOrd="1" destOrd="0" presId="urn:microsoft.com/office/officeart/2008/layout/HalfCircleOrganizationChart"/>
    <dgm:cxn modelId="{5C05CC09-A51C-4A25-A42C-678FE786DFB4}" type="presParOf" srcId="{E2703BD4-679D-4E0E-9D73-8F5CBC7CB2A1}" destId="{DACEA496-E2E7-412F-8F7D-7E626E9B4E35}" srcOrd="0" destOrd="0" presId="urn:microsoft.com/office/officeart/2008/layout/HalfCircleOrganizationChart"/>
    <dgm:cxn modelId="{D731B3E9-1180-4D4E-9F0C-D8DE82E83B6A}" type="presParOf" srcId="{E2703BD4-679D-4E0E-9D73-8F5CBC7CB2A1}" destId="{E10E5A41-AE4E-499D-938C-0EB4A45B5E9E}" srcOrd="1" destOrd="0" presId="urn:microsoft.com/office/officeart/2008/layout/HalfCircleOrganizationChart"/>
    <dgm:cxn modelId="{1443FBC5-95B4-4C5C-8253-662CA96D0E4F}" type="presParOf" srcId="{E10E5A41-AE4E-499D-938C-0EB4A45B5E9E}" destId="{064D111B-9E9A-4A4B-A10B-41B5087DC14A}" srcOrd="0" destOrd="0" presId="urn:microsoft.com/office/officeart/2008/layout/HalfCircleOrganizationChart"/>
    <dgm:cxn modelId="{D99709FE-BD8F-401F-B088-4F9BC5792A15}" type="presParOf" srcId="{064D111B-9E9A-4A4B-A10B-41B5087DC14A}" destId="{37F775C3-8B96-4A74-8D18-2F85B4FB4F20}" srcOrd="0" destOrd="0" presId="urn:microsoft.com/office/officeart/2008/layout/HalfCircleOrganizationChart"/>
    <dgm:cxn modelId="{E65F9E86-A631-4AB6-BC1D-33927C76C6E9}" type="presParOf" srcId="{064D111B-9E9A-4A4B-A10B-41B5087DC14A}" destId="{5F6532F3-F5EE-44D3-A2BD-3487BF6DEBC3}" srcOrd="1" destOrd="0" presId="urn:microsoft.com/office/officeart/2008/layout/HalfCircleOrganizationChart"/>
    <dgm:cxn modelId="{3908FF33-0198-4E46-8E78-1C556F8DCC91}" type="presParOf" srcId="{064D111B-9E9A-4A4B-A10B-41B5087DC14A}" destId="{5C205672-60D6-4A0C-8B76-B9F18D57B059}" srcOrd="2" destOrd="0" presId="urn:microsoft.com/office/officeart/2008/layout/HalfCircleOrganizationChart"/>
    <dgm:cxn modelId="{1AABA8BA-5CC7-4303-919C-3252AC6147B3}" type="presParOf" srcId="{064D111B-9E9A-4A4B-A10B-41B5087DC14A}" destId="{F9F7826C-5409-4CD3-A754-030E41643367}" srcOrd="3" destOrd="0" presId="urn:microsoft.com/office/officeart/2008/layout/HalfCircleOrganizationChart"/>
    <dgm:cxn modelId="{35441A4F-82E5-486E-9F82-69116830582D}" type="presParOf" srcId="{E10E5A41-AE4E-499D-938C-0EB4A45B5E9E}" destId="{F6A8DBD9-FBB1-464A-9E6D-232C8E243DED}" srcOrd="1" destOrd="0" presId="urn:microsoft.com/office/officeart/2008/layout/HalfCircleOrganizationChart"/>
    <dgm:cxn modelId="{EDC93FD0-9CDF-493B-929B-C110C4276202}" type="presParOf" srcId="{E10E5A41-AE4E-499D-938C-0EB4A45B5E9E}" destId="{61A86B1E-5CA5-45A6-B2FC-0B470CE6EFD3}" srcOrd="2" destOrd="0" presId="urn:microsoft.com/office/officeart/2008/layout/HalfCircleOrganizationChart"/>
    <dgm:cxn modelId="{258A351E-E562-4C04-8EE1-8FC322A1B0FA}" type="presParOf" srcId="{E2703BD4-679D-4E0E-9D73-8F5CBC7CB2A1}" destId="{73A2E570-346F-4707-91AC-E814CF88303C}" srcOrd="2" destOrd="0" presId="urn:microsoft.com/office/officeart/2008/layout/HalfCircleOrganizationChart"/>
    <dgm:cxn modelId="{A7058068-7FAA-49ED-A416-4051DAA9E728}" type="presParOf" srcId="{E2703BD4-679D-4E0E-9D73-8F5CBC7CB2A1}" destId="{AC225337-669F-4082-8297-D6C2E00CF1E7}" srcOrd="3" destOrd="0" presId="urn:microsoft.com/office/officeart/2008/layout/HalfCircleOrganizationChart"/>
    <dgm:cxn modelId="{9DD7F76A-D4DD-460D-BE8C-82832E66E103}" type="presParOf" srcId="{AC225337-669F-4082-8297-D6C2E00CF1E7}" destId="{FA0644A8-44E0-4FCA-A994-468823F46E4F}" srcOrd="0" destOrd="0" presId="urn:microsoft.com/office/officeart/2008/layout/HalfCircleOrganizationChart"/>
    <dgm:cxn modelId="{AE140561-4C2B-4F25-8524-3B02E8F0E052}" type="presParOf" srcId="{FA0644A8-44E0-4FCA-A994-468823F46E4F}" destId="{A62D0174-48ED-4B57-8AAE-0D0811D41A39}" srcOrd="0" destOrd="0" presId="urn:microsoft.com/office/officeart/2008/layout/HalfCircleOrganizationChart"/>
    <dgm:cxn modelId="{1DD0D3DD-79CE-443D-ACEE-F4277799C257}" type="presParOf" srcId="{FA0644A8-44E0-4FCA-A994-468823F46E4F}" destId="{51576382-D9AB-4E24-A8AA-40ABE2B68826}" srcOrd="1" destOrd="0" presId="urn:microsoft.com/office/officeart/2008/layout/HalfCircleOrganizationChart"/>
    <dgm:cxn modelId="{5C54EF9E-E7D0-411D-BFFB-57B319984EC0}" type="presParOf" srcId="{FA0644A8-44E0-4FCA-A994-468823F46E4F}" destId="{2EBAECEE-8E05-4375-8718-7B45DC8EA40C}" srcOrd="2" destOrd="0" presId="urn:microsoft.com/office/officeart/2008/layout/HalfCircleOrganizationChart"/>
    <dgm:cxn modelId="{2BE1098C-5AF6-47E6-AB00-7962A15551DC}" type="presParOf" srcId="{FA0644A8-44E0-4FCA-A994-468823F46E4F}" destId="{F049E825-BDFC-4E6B-BA20-2B2B7D066A1F}" srcOrd="3" destOrd="0" presId="urn:microsoft.com/office/officeart/2008/layout/HalfCircleOrganizationChart"/>
    <dgm:cxn modelId="{1197697B-F8B6-4E62-9644-82EDBD89B9CF}" type="presParOf" srcId="{AC225337-669F-4082-8297-D6C2E00CF1E7}" destId="{D5B52450-91C2-4232-876A-E6B0CE5248FF}" srcOrd="1" destOrd="0" presId="urn:microsoft.com/office/officeart/2008/layout/HalfCircleOrganizationChart"/>
    <dgm:cxn modelId="{1692B4F5-CA67-4CC4-A797-7DC9E3E4C671}" type="presParOf" srcId="{AC225337-669F-4082-8297-D6C2E00CF1E7}" destId="{00E453DD-A920-42AC-8FA0-2DB711F11408}" srcOrd="2" destOrd="0" presId="urn:microsoft.com/office/officeart/2008/layout/HalfCircleOrganizationChart"/>
    <dgm:cxn modelId="{B1BBBD23-F41B-456C-9DEB-01F44FD7B5D2}" type="presParOf" srcId="{48755ECF-0F84-45F6-9366-11713338EFA1}" destId="{E30B6157-BBAC-43B0-A5E7-E03F6F4D2B9C}" srcOrd="2" destOrd="0" presId="urn:microsoft.com/office/officeart/2008/layout/HalfCircleOrganizationChart"/>
    <dgm:cxn modelId="{90D6B571-5C19-44A1-8D48-66C8FE8F3230}" type="presParOf" srcId="{5F2BCA32-F4E7-4D21-ABA3-14844F3268DD}" destId="{BD0DC433-77EF-4075-B039-A6EF473DFAF0}" srcOrd="2" destOrd="0" presId="urn:microsoft.com/office/officeart/2008/layout/HalfCircleOrganizationChart"/>
    <dgm:cxn modelId="{274336EB-6ED4-4B2D-943B-395DEF8DECB6}" type="presParOf" srcId="{5F2BCA32-F4E7-4D21-ABA3-14844F3268DD}" destId="{746A4E2A-FBF4-4C5E-B599-9850BC7A259C}" srcOrd="3" destOrd="0" presId="urn:microsoft.com/office/officeart/2008/layout/HalfCircleOrganizationChart"/>
    <dgm:cxn modelId="{0E07383B-B8AC-49AE-B310-3DF6CA43437C}" type="presParOf" srcId="{746A4E2A-FBF4-4C5E-B599-9850BC7A259C}" destId="{2AC2377D-E670-4B7F-8C22-854C102ED7D1}" srcOrd="0" destOrd="0" presId="urn:microsoft.com/office/officeart/2008/layout/HalfCircleOrganizationChart"/>
    <dgm:cxn modelId="{73BD190B-4291-4613-8171-708EFA7CBC4B}" type="presParOf" srcId="{2AC2377D-E670-4B7F-8C22-854C102ED7D1}" destId="{94124089-CF1C-450E-AD87-696AA9E6ECEA}" srcOrd="0" destOrd="0" presId="urn:microsoft.com/office/officeart/2008/layout/HalfCircleOrganizationChart"/>
    <dgm:cxn modelId="{E2AC0850-154C-4253-8B54-4BDC889CB862}" type="presParOf" srcId="{2AC2377D-E670-4B7F-8C22-854C102ED7D1}" destId="{8B19308E-72C7-403F-8E84-4CDC37E8C0C2}" srcOrd="1" destOrd="0" presId="urn:microsoft.com/office/officeart/2008/layout/HalfCircleOrganizationChart"/>
    <dgm:cxn modelId="{85E7658B-FBE6-49C3-90FF-7362E299C95D}" type="presParOf" srcId="{2AC2377D-E670-4B7F-8C22-854C102ED7D1}" destId="{5B7EF41D-CC2D-4555-ACB8-DD97DCB7ACE0}" srcOrd="2" destOrd="0" presId="urn:microsoft.com/office/officeart/2008/layout/HalfCircleOrganizationChart"/>
    <dgm:cxn modelId="{43AF8E87-526A-4896-B72E-7981EA5B6039}" type="presParOf" srcId="{2AC2377D-E670-4B7F-8C22-854C102ED7D1}" destId="{D0A9039C-690C-4164-A7B5-DE3AA94539EC}" srcOrd="3" destOrd="0" presId="urn:microsoft.com/office/officeart/2008/layout/HalfCircleOrganizationChart"/>
    <dgm:cxn modelId="{C8693048-D115-4812-976E-D1371419F4B9}" type="presParOf" srcId="{746A4E2A-FBF4-4C5E-B599-9850BC7A259C}" destId="{8015DA71-8E0F-46BD-8E53-E28F4E0957ED}" srcOrd="1" destOrd="0" presId="urn:microsoft.com/office/officeart/2008/layout/HalfCircleOrganizationChart"/>
    <dgm:cxn modelId="{81149803-B0E0-4958-A4D1-CFBA71E365BD}" type="presParOf" srcId="{8015DA71-8E0F-46BD-8E53-E28F4E0957ED}" destId="{390F918F-2A16-4A78-9C1A-B62012ADCABC}" srcOrd="0" destOrd="0" presId="urn:microsoft.com/office/officeart/2008/layout/HalfCircleOrganizationChart"/>
    <dgm:cxn modelId="{6F3413C2-D118-4439-A0F5-AC13783172F2}" type="presParOf" srcId="{8015DA71-8E0F-46BD-8E53-E28F4E0957ED}" destId="{9D3B09E4-724D-4131-B659-BAAA687816BD}" srcOrd="1" destOrd="0" presId="urn:microsoft.com/office/officeart/2008/layout/HalfCircleOrganizationChart"/>
    <dgm:cxn modelId="{69DF3B8F-39F4-4B5C-AFE3-DBBD02EEE63A}" type="presParOf" srcId="{9D3B09E4-724D-4131-B659-BAAA687816BD}" destId="{CBC60F0F-A4E6-4AF5-A6FE-A72290C8D3E0}" srcOrd="0" destOrd="0" presId="urn:microsoft.com/office/officeart/2008/layout/HalfCircleOrganizationChart"/>
    <dgm:cxn modelId="{149E3234-ACE9-4232-8A64-696D38C67920}" type="presParOf" srcId="{CBC60F0F-A4E6-4AF5-A6FE-A72290C8D3E0}" destId="{77E6A3BB-3756-4BC3-A6F8-B0D4A01029A2}" srcOrd="0" destOrd="0" presId="urn:microsoft.com/office/officeart/2008/layout/HalfCircleOrganizationChart"/>
    <dgm:cxn modelId="{4901DEA1-4875-4125-B197-7976A5DFFE7E}" type="presParOf" srcId="{CBC60F0F-A4E6-4AF5-A6FE-A72290C8D3E0}" destId="{1941CD5B-7A6F-4637-88E0-599C6598AB76}" srcOrd="1" destOrd="0" presId="urn:microsoft.com/office/officeart/2008/layout/HalfCircleOrganizationChart"/>
    <dgm:cxn modelId="{CB1F22DC-707A-4D24-B082-8F744DF50360}" type="presParOf" srcId="{CBC60F0F-A4E6-4AF5-A6FE-A72290C8D3E0}" destId="{3B911F22-FB3F-43A8-B45F-4DC8DB9F4215}" srcOrd="2" destOrd="0" presId="urn:microsoft.com/office/officeart/2008/layout/HalfCircleOrganizationChart"/>
    <dgm:cxn modelId="{D066A4EB-A429-4618-971E-E66119A5AAB4}" type="presParOf" srcId="{CBC60F0F-A4E6-4AF5-A6FE-A72290C8D3E0}" destId="{35D9F032-5EB4-4AF0-9DCD-410A8E5DF03E}" srcOrd="3" destOrd="0" presId="urn:microsoft.com/office/officeart/2008/layout/HalfCircleOrganizationChart"/>
    <dgm:cxn modelId="{7E062C3C-A473-40B5-B0CC-4FB8463B8B13}" type="presParOf" srcId="{9D3B09E4-724D-4131-B659-BAAA687816BD}" destId="{DD627617-CBC2-414C-927B-775786A3219E}" srcOrd="1" destOrd="0" presId="urn:microsoft.com/office/officeart/2008/layout/HalfCircleOrganizationChart"/>
    <dgm:cxn modelId="{2E507D5F-49BE-4ED2-A21D-E3FB03DFBEF5}" type="presParOf" srcId="{9D3B09E4-724D-4131-B659-BAAA687816BD}" destId="{FFE663F0-1927-4D8F-8BE1-13CA23142F7C}" srcOrd="2" destOrd="0" presId="urn:microsoft.com/office/officeart/2008/layout/HalfCircleOrganizationChart"/>
    <dgm:cxn modelId="{C8AA01CA-39D2-4BC1-BC52-B708428FB4C1}" type="presParOf" srcId="{746A4E2A-FBF4-4C5E-B599-9850BC7A259C}" destId="{449CAAB8-CB11-4F83-84AD-700F7B96E8DF}" srcOrd="2" destOrd="0" presId="urn:microsoft.com/office/officeart/2008/layout/HalfCircleOrganizationChart"/>
    <dgm:cxn modelId="{E4C9C2C0-D519-4064-8D46-5DEE06EFDE30}" type="presParOf" srcId="{5F2BCA32-F4E7-4D21-ABA3-14844F3268DD}" destId="{09D32FA1-B2E1-42DC-B783-4DE042F8FE25}" srcOrd="4" destOrd="0" presId="urn:microsoft.com/office/officeart/2008/layout/HalfCircleOrganizationChart"/>
    <dgm:cxn modelId="{B70B6DB1-2F25-416C-9558-BEDF8127AE99}" type="presParOf" srcId="{5F2BCA32-F4E7-4D21-ABA3-14844F3268DD}" destId="{E0EE1153-7467-4AD3-BBB7-754E5C6BC182}" srcOrd="5" destOrd="0" presId="urn:microsoft.com/office/officeart/2008/layout/HalfCircleOrganizationChart"/>
    <dgm:cxn modelId="{133AC46B-9ABB-4674-8A69-71FF4B203216}" type="presParOf" srcId="{E0EE1153-7467-4AD3-BBB7-754E5C6BC182}" destId="{FA0BCD3D-64F6-455F-B05D-DCD9EE748C6C}" srcOrd="0" destOrd="0" presId="urn:microsoft.com/office/officeart/2008/layout/HalfCircleOrganizationChart"/>
    <dgm:cxn modelId="{DA3151FA-B755-4414-B566-4EE34BB148FF}" type="presParOf" srcId="{FA0BCD3D-64F6-455F-B05D-DCD9EE748C6C}" destId="{02502F22-CA5B-48C8-8166-3014388F4542}" srcOrd="0" destOrd="0" presId="urn:microsoft.com/office/officeart/2008/layout/HalfCircleOrganizationChart"/>
    <dgm:cxn modelId="{F402BDFC-8669-423E-B419-794D4CF54A78}" type="presParOf" srcId="{FA0BCD3D-64F6-455F-B05D-DCD9EE748C6C}" destId="{6B5CFF56-AAE4-41AE-838D-83B8674371EB}" srcOrd="1" destOrd="0" presId="urn:microsoft.com/office/officeart/2008/layout/HalfCircleOrganizationChart"/>
    <dgm:cxn modelId="{D8CC948A-A32F-4718-9C17-AB7BA0CCCE23}" type="presParOf" srcId="{FA0BCD3D-64F6-455F-B05D-DCD9EE748C6C}" destId="{25FAA475-E70A-435D-BDB6-2A68EB64C45E}" srcOrd="2" destOrd="0" presId="urn:microsoft.com/office/officeart/2008/layout/HalfCircleOrganizationChart"/>
    <dgm:cxn modelId="{AD9CB48E-20D1-4575-AEDD-EA9C0BEFC78A}" type="presParOf" srcId="{FA0BCD3D-64F6-455F-B05D-DCD9EE748C6C}" destId="{EBC7B125-4A8C-4F75-A678-D7486A35A777}" srcOrd="3" destOrd="0" presId="urn:microsoft.com/office/officeart/2008/layout/HalfCircleOrganizationChart"/>
    <dgm:cxn modelId="{B9A007F8-5794-4663-8195-FBE00648B1D1}" type="presParOf" srcId="{E0EE1153-7467-4AD3-BBB7-754E5C6BC182}" destId="{FFE067B2-E198-463B-BAB2-44F856D8D60F}" srcOrd="1" destOrd="0" presId="urn:microsoft.com/office/officeart/2008/layout/HalfCircleOrganizationChart"/>
    <dgm:cxn modelId="{5F6988FF-ED97-40B2-9996-3ED123263345}" type="presParOf" srcId="{FFE067B2-E198-463B-BAB2-44F856D8D60F}" destId="{7484C429-AB52-49EA-AD39-4E5DB7B0133D}" srcOrd="0" destOrd="0" presId="urn:microsoft.com/office/officeart/2008/layout/HalfCircleOrganizationChart"/>
    <dgm:cxn modelId="{502D85C0-1892-4B69-B05C-E0DA0984575C}" type="presParOf" srcId="{FFE067B2-E198-463B-BAB2-44F856D8D60F}" destId="{91F78B10-6665-4ABE-9298-15FA3763E755}" srcOrd="1" destOrd="0" presId="urn:microsoft.com/office/officeart/2008/layout/HalfCircleOrganizationChart"/>
    <dgm:cxn modelId="{05634DAF-7222-43A7-A8E3-FECE2DB00E45}" type="presParOf" srcId="{91F78B10-6665-4ABE-9298-15FA3763E755}" destId="{352B1066-8B00-4FA0-8B6C-3C7BF6EE067C}" srcOrd="0" destOrd="0" presId="urn:microsoft.com/office/officeart/2008/layout/HalfCircleOrganizationChart"/>
    <dgm:cxn modelId="{CF421CCC-29FE-4A31-9F77-006FF8096817}" type="presParOf" srcId="{352B1066-8B00-4FA0-8B6C-3C7BF6EE067C}" destId="{E4CE1BE8-ED88-437E-8C15-2A7AE06EEB51}" srcOrd="0" destOrd="0" presId="urn:microsoft.com/office/officeart/2008/layout/HalfCircleOrganizationChart"/>
    <dgm:cxn modelId="{3A296E41-719F-4CDE-B436-5F29C31D4161}" type="presParOf" srcId="{352B1066-8B00-4FA0-8B6C-3C7BF6EE067C}" destId="{66763273-6B51-48D9-B113-1F05F5FE4121}" srcOrd="1" destOrd="0" presId="urn:microsoft.com/office/officeart/2008/layout/HalfCircleOrganizationChart"/>
    <dgm:cxn modelId="{7453DD47-B0C0-4D8F-88E4-B0B503A893E9}" type="presParOf" srcId="{352B1066-8B00-4FA0-8B6C-3C7BF6EE067C}" destId="{8C5A48AA-C855-49C0-B478-3C7966D386EB}" srcOrd="2" destOrd="0" presId="urn:microsoft.com/office/officeart/2008/layout/HalfCircleOrganizationChart"/>
    <dgm:cxn modelId="{052B4C14-1489-46E7-8230-77636B4B0055}" type="presParOf" srcId="{352B1066-8B00-4FA0-8B6C-3C7BF6EE067C}" destId="{3B77B598-E7F2-46BD-BFDC-576ADB5BA286}" srcOrd="3" destOrd="0" presId="urn:microsoft.com/office/officeart/2008/layout/HalfCircleOrganizationChart"/>
    <dgm:cxn modelId="{F1B2B2E2-4851-4403-BD71-54242B12E08C}" type="presParOf" srcId="{91F78B10-6665-4ABE-9298-15FA3763E755}" destId="{41C02CBF-7D0B-4C4A-8BBB-0054BF79F02E}" srcOrd="1" destOrd="0" presId="urn:microsoft.com/office/officeart/2008/layout/HalfCircleOrganizationChart"/>
    <dgm:cxn modelId="{0FF9C814-5560-44A6-8E84-68BC644B4D4C}" type="presParOf" srcId="{91F78B10-6665-4ABE-9298-15FA3763E755}" destId="{8ED91757-3547-48B4-92FA-A094FA278C2B}" srcOrd="2" destOrd="0" presId="urn:microsoft.com/office/officeart/2008/layout/HalfCircleOrganizationChart"/>
    <dgm:cxn modelId="{58C5954A-EA90-4844-A939-806EE911CF4F}" type="presParOf" srcId="{FFE067B2-E198-463B-BAB2-44F856D8D60F}" destId="{2C375B03-76F1-4E0E-B2E0-652D3EEE3F57}" srcOrd="2" destOrd="0" presId="urn:microsoft.com/office/officeart/2008/layout/HalfCircleOrganizationChart"/>
    <dgm:cxn modelId="{1E974FFF-FBA5-484B-9421-EF35BC5C4E6F}" type="presParOf" srcId="{FFE067B2-E198-463B-BAB2-44F856D8D60F}" destId="{47890519-5A42-4082-87C0-0A12B013229E}" srcOrd="3" destOrd="0" presId="urn:microsoft.com/office/officeart/2008/layout/HalfCircleOrganizationChart"/>
    <dgm:cxn modelId="{B00FFB8C-C6FD-4E1F-B7DE-8152EE7EC55B}" type="presParOf" srcId="{47890519-5A42-4082-87C0-0A12B013229E}" destId="{E31F6385-3FCD-4D5B-B699-1793CD2EDB25}" srcOrd="0" destOrd="0" presId="urn:microsoft.com/office/officeart/2008/layout/HalfCircleOrganizationChart"/>
    <dgm:cxn modelId="{A841AF37-6AE4-40FD-B524-1EE10F4904C4}" type="presParOf" srcId="{E31F6385-3FCD-4D5B-B699-1793CD2EDB25}" destId="{DE0329D6-0645-48A3-863F-12C792044C88}" srcOrd="0" destOrd="0" presId="urn:microsoft.com/office/officeart/2008/layout/HalfCircleOrganizationChart"/>
    <dgm:cxn modelId="{590D7817-1D1D-4A3A-B65D-361F090F088D}" type="presParOf" srcId="{E31F6385-3FCD-4D5B-B699-1793CD2EDB25}" destId="{E3E0872D-09DF-43D0-8E77-0FC2071F767E}" srcOrd="1" destOrd="0" presId="urn:microsoft.com/office/officeart/2008/layout/HalfCircleOrganizationChart"/>
    <dgm:cxn modelId="{420A6085-3A57-4C60-9B79-18070A80CA1D}" type="presParOf" srcId="{E31F6385-3FCD-4D5B-B699-1793CD2EDB25}" destId="{C9F7FFAF-88CD-4630-820A-4609E04E22B3}" srcOrd="2" destOrd="0" presId="urn:microsoft.com/office/officeart/2008/layout/HalfCircleOrganizationChart"/>
    <dgm:cxn modelId="{FF3501C2-2758-4C06-9971-77D45BFADD04}" type="presParOf" srcId="{E31F6385-3FCD-4D5B-B699-1793CD2EDB25}" destId="{91842AEE-324F-4982-9CC0-5B3D6DC806B5}" srcOrd="3" destOrd="0" presId="urn:microsoft.com/office/officeart/2008/layout/HalfCircleOrganizationChart"/>
    <dgm:cxn modelId="{86272F55-4425-4570-BAFC-A11CC2AF7076}" type="presParOf" srcId="{47890519-5A42-4082-87C0-0A12B013229E}" destId="{0E3EC5BD-F2FA-4873-BB31-F67C1E0A3AF8}" srcOrd="1" destOrd="0" presId="urn:microsoft.com/office/officeart/2008/layout/HalfCircleOrganizationChart"/>
    <dgm:cxn modelId="{6E83AA6C-9230-4F76-B5D6-CFC936CCD10D}" type="presParOf" srcId="{47890519-5A42-4082-87C0-0A12B013229E}" destId="{5D4724F9-F5A7-4CB3-8D8C-B745927BDE9A}" srcOrd="2" destOrd="0" presId="urn:microsoft.com/office/officeart/2008/layout/HalfCircleOrganizationChart"/>
    <dgm:cxn modelId="{35D4CC53-4F38-41B9-833B-3B5D8FDF324E}" type="presParOf" srcId="{FFE067B2-E198-463B-BAB2-44F856D8D60F}" destId="{6263B705-EAAB-49BC-B0D3-C99CBC3515D3}" srcOrd="4" destOrd="0" presId="urn:microsoft.com/office/officeart/2008/layout/HalfCircleOrganizationChart"/>
    <dgm:cxn modelId="{61FCD145-BF89-4341-83B4-59A83CDF51B7}" type="presParOf" srcId="{FFE067B2-E198-463B-BAB2-44F856D8D60F}" destId="{FC2D8AAD-D54F-4630-B31A-42087ED12F6D}" srcOrd="5" destOrd="0" presId="urn:microsoft.com/office/officeart/2008/layout/HalfCircleOrganizationChart"/>
    <dgm:cxn modelId="{E4F889C5-3848-4566-AB8B-9257BE76996C}" type="presParOf" srcId="{FC2D8AAD-D54F-4630-B31A-42087ED12F6D}" destId="{C9DC9499-358A-442C-913E-A00FE87A8DCD}" srcOrd="0" destOrd="0" presId="urn:microsoft.com/office/officeart/2008/layout/HalfCircleOrganizationChart"/>
    <dgm:cxn modelId="{134E0D87-34A5-49C2-AC81-1DDF5EC80F37}" type="presParOf" srcId="{C9DC9499-358A-442C-913E-A00FE87A8DCD}" destId="{F800D2AE-D46B-4DFE-A2FE-2C5C7B8D0F42}" srcOrd="0" destOrd="0" presId="urn:microsoft.com/office/officeart/2008/layout/HalfCircleOrganizationChart"/>
    <dgm:cxn modelId="{1C700475-2828-4059-B9E4-5CE1D80D5EF8}" type="presParOf" srcId="{C9DC9499-358A-442C-913E-A00FE87A8DCD}" destId="{0597385A-2736-4229-A778-2798408E81A6}" srcOrd="1" destOrd="0" presId="urn:microsoft.com/office/officeart/2008/layout/HalfCircleOrganizationChart"/>
    <dgm:cxn modelId="{70A23476-C5BB-40E0-8096-3554431D8756}" type="presParOf" srcId="{C9DC9499-358A-442C-913E-A00FE87A8DCD}" destId="{4AB34BB9-FD96-449A-AF25-C59D02B3C01D}" srcOrd="2" destOrd="0" presId="urn:microsoft.com/office/officeart/2008/layout/HalfCircleOrganizationChart"/>
    <dgm:cxn modelId="{4B4CB79C-A4CD-4B64-91C0-7588ADFB71D4}" type="presParOf" srcId="{C9DC9499-358A-442C-913E-A00FE87A8DCD}" destId="{B9214EA1-E0FD-4D7F-AC8B-D8F90A360DDA}" srcOrd="3" destOrd="0" presId="urn:microsoft.com/office/officeart/2008/layout/HalfCircleOrganizationChart"/>
    <dgm:cxn modelId="{4E54EDB7-CC71-49CB-8DA2-CEF2CEFC8652}" type="presParOf" srcId="{FC2D8AAD-D54F-4630-B31A-42087ED12F6D}" destId="{467A9664-5C15-4C9C-B274-DCE4A5E637C0}" srcOrd="1" destOrd="0" presId="urn:microsoft.com/office/officeart/2008/layout/HalfCircleOrganizationChart"/>
    <dgm:cxn modelId="{EB941573-412D-42B6-9C70-E13333D77085}" type="presParOf" srcId="{FC2D8AAD-D54F-4630-B31A-42087ED12F6D}" destId="{85E824C9-EEEC-469B-A605-CBF201DD37AE}" srcOrd="2" destOrd="0" presId="urn:microsoft.com/office/officeart/2008/layout/HalfCircleOrganizationChart"/>
    <dgm:cxn modelId="{1335A70B-97A7-44C1-A3AB-F076E46D88C9}" type="presParOf" srcId="{E0EE1153-7467-4AD3-BBB7-754E5C6BC182}" destId="{6C2FB68C-531E-41B4-A9E3-E6796E60D652}" srcOrd="2" destOrd="0" presId="urn:microsoft.com/office/officeart/2008/layout/HalfCircleOrganizationChart"/>
    <dgm:cxn modelId="{64DBDFEE-93BE-44B3-BF93-6332F5B4AB89}" type="presParOf" srcId="{5F2BCA32-F4E7-4D21-ABA3-14844F3268DD}" destId="{180C6761-8B32-450F-8EEF-72A8DDE3CBED}" srcOrd="6" destOrd="0" presId="urn:microsoft.com/office/officeart/2008/layout/HalfCircleOrganizationChart"/>
    <dgm:cxn modelId="{3B43343B-6F4F-4A99-8591-B7DCA5FA703A}" type="presParOf" srcId="{5F2BCA32-F4E7-4D21-ABA3-14844F3268DD}" destId="{3B2507C2-C78F-40BF-BF66-97E446EAE77D}" srcOrd="7" destOrd="0" presId="urn:microsoft.com/office/officeart/2008/layout/HalfCircleOrganizationChart"/>
    <dgm:cxn modelId="{AA191652-A45D-48F5-A931-B9AF40193284}" type="presParOf" srcId="{3B2507C2-C78F-40BF-BF66-97E446EAE77D}" destId="{CF0E71C9-00EB-442E-AB5D-F0724217E51E}" srcOrd="0" destOrd="0" presId="urn:microsoft.com/office/officeart/2008/layout/HalfCircleOrganizationChart"/>
    <dgm:cxn modelId="{418FDA0B-665A-4991-BB92-3DC2D9BF46BC}" type="presParOf" srcId="{CF0E71C9-00EB-442E-AB5D-F0724217E51E}" destId="{4FF0B095-5242-40A1-BAA2-1F0CC9C24D20}" srcOrd="0" destOrd="0" presId="urn:microsoft.com/office/officeart/2008/layout/HalfCircleOrganizationChart"/>
    <dgm:cxn modelId="{EBD024CB-6409-4BFC-86CF-9FC0BC0CA705}" type="presParOf" srcId="{CF0E71C9-00EB-442E-AB5D-F0724217E51E}" destId="{4BE8C4ED-E4D2-4AE0-B7E9-20C6DDA579B2}" srcOrd="1" destOrd="0" presId="urn:microsoft.com/office/officeart/2008/layout/HalfCircleOrganizationChart"/>
    <dgm:cxn modelId="{A1B60EDA-C105-4602-AD33-C698DE636BB1}" type="presParOf" srcId="{CF0E71C9-00EB-442E-AB5D-F0724217E51E}" destId="{D479DAA0-9C69-4C2B-8FCD-0EC77C5B6531}" srcOrd="2" destOrd="0" presId="urn:microsoft.com/office/officeart/2008/layout/HalfCircleOrganizationChart"/>
    <dgm:cxn modelId="{1D990007-8B7B-4560-8990-0CD6721CBE06}" type="presParOf" srcId="{CF0E71C9-00EB-442E-AB5D-F0724217E51E}" destId="{83967E4B-28A3-4A31-94F1-B6B311F35F3B}" srcOrd="3" destOrd="0" presId="urn:microsoft.com/office/officeart/2008/layout/HalfCircleOrganizationChart"/>
    <dgm:cxn modelId="{DB5521AE-B4B5-485F-B835-2AB584D74215}" type="presParOf" srcId="{3B2507C2-C78F-40BF-BF66-97E446EAE77D}" destId="{09C19E54-1F10-41CC-8ACB-27D495173667}" srcOrd="1" destOrd="0" presId="urn:microsoft.com/office/officeart/2008/layout/HalfCircleOrganizationChart"/>
    <dgm:cxn modelId="{70329C0B-264C-4157-AF64-7B1DB1F75074}" type="presParOf" srcId="{09C19E54-1F10-41CC-8ACB-27D495173667}" destId="{418F1F57-E4E7-4D7C-AD01-6DB758EE9EAC}" srcOrd="0" destOrd="0" presId="urn:microsoft.com/office/officeart/2008/layout/HalfCircleOrganizationChart"/>
    <dgm:cxn modelId="{4F091CD9-C4F3-4AB1-8171-C71B399FF60D}" type="presParOf" srcId="{09C19E54-1F10-41CC-8ACB-27D495173667}" destId="{F880EE94-A624-415C-BC82-62A8FD6C5392}" srcOrd="1" destOrd="0" presId="urn:microsoft.com/office/officeart/2008/layout/HalfCircleOrganizationChart"/>
    <dgm:cxn modelId="{740B5233-0C04-44F9-917A-501277E1BBFF}" type="presParOf" srcId="{F880EE94-A624-415C-BC82-62A8FD6C5392}" destId="{7774BFD5-4A7B-40BE-88A0-9467DA479396}" srcOrd="0" destOrd="0" presId="urn:microsoft.com/office/officeart/2008/layout/HalfCircleOrganizationChart"/>
    <dgm:cxn modelId="{3D2A9371-995E-44CA-B338-F1D081EC1843}" type="presParOf" srcId="{7774BFD5-4A7B-40BE-88A0-9467DA479396}" destId="{18543E5F-750A-4CC6-BCCB-F42CEBFCCB4E}" srcOrd="0" destOrd="0" presId="urn:microsoft.com/office/officeart/2008/layout/HalfCircleOrganizationChart"/>
    <dgm:cxn modelId="{368DF496-6ECC-419A-8430-73DB74BD7C7E}" type="presParOf" srcId="{7774BFD5-4A7B-40BE-88A0-9467DA479396}" destId="{2FB1913E-A72E-4A87-BB7D-C6FE8DD1655F}" srcOrd="1" destOrd="0" presId="urn:microsoft.com/office/officeart/2008/layout/HalfCircleOrganizationChart"/>
    <dgm:cxn modelId="{3AE8E69B-D81A-4770-B738-8097C47F9F12}" type="presParOf" srcId="{7774BFD5-4A7B-40BE-88A0-9467DA479396}" destId="{9E92B39E-CBE8-4E5E-A5A0-9906D4F198D2}" srcOrd="2" destOrd="0" presId="urn:microsoft.com/office/officeart/2008/layout/HalfCircleOrganizationChart"/>
    <dgm:cxn modelId="{C5A6EB36-E2B7-4BBE-8A65-280F91309FB1}" type="presParOf" srcId="{7774BFD5-4A7B-40BE-88A0-9467DA479396}" destId="{DF3741C9-61ED-460E-B0CB-29C2CAE51F67}" srcOrd="3" destOrd="0" presId="urn:microsoft.com/office/officeart/2008/layout/HalfCircleOrganizationChart"/>
    <dgm:cxn modelId="{32301B40-37F5-4BD2-BEE9-35B353459175}" type="presParOf" srcId="{F880EE94-A624-415C-BC82-62A8FD6C5392}" destId="{82BA7708-B1AB-4461-ADD3-539F66ED1E26}" srcOrd="1" destOrd="0" presId="urn:microsoft.com/office/officeart/2008/layout/HalfCircleOrganizationChart"/>
    <dgm:cxn modelId="{B242286A-4C7D-44DF-9868-8123BC74E0A7}" type="presParOf" srcId="{F880EE94-A624-415C-BC82-62A8FD6C5392}" destId="{1635E573-762B-44F2-BBDA-140B3CD393DD}" srcOrd="2" destOrd="0" presId="urn:microsoft.com/office/officeart/2008/layout/HalfCircleOrganizationChart"/>
    <dgm:cxn modelId="{E4DAD658-1889-4E11-AE41-412D37357789}" type="presParOf" srcId="{09C19E54-1F10-41CC-8ACB-27D495173667}" destId="{39EE3C6B-8EB5-4EA4-BA5F-0FC0DC4D58FF}" srcOrd="2" destOrd="0" presId="urn:microsoft.com/office/officeart/2008/layout/HalfCircleOrganizationChart"/>
    <dgm:cxn modelId="{5363D74B-7177-4498-85A7-311FF3169862}" type="presParOf" srcId="{09C19E54-1F10-41CC-8ACB-27D495173667}" destId="{0044DC3A-E310-47D7-83EF-AEDC6116872E}" srcOrd="3" destOrd="0" presId="urn:microsoft.com/office/officeart/2008/layout/HalfCircleOrganizationChart"/>
    <dgm:cxn modelId="{FDFECCF4-2581-44CA-8F13-9DA5842704BC}" type="presParOf" srcId="{0044DC3A-E310-47D7-83EF-AEDC6116872E}" destId="{0E319FBD-F7DD-476D-9971-3ACE29DC8599}" srcOrd="0" destOrd="0" presId="urn:microsoft.com/office/officeart/2008/layout/HalfCircleOrganizationChart"/>
    <dgm:cxn modelId="{2796A2AA-9BD3-40EB-9AA8-584E1EC24817}" type="presParOf" srcId="{0E319FBD-F7DD-476D-9971-3ACE29DC8599}" destId="{2A393F1C-3F77-48C9-9BF1-D7C1BF85D758}" srcOrd="0" destOrd="0" presId="urn:microsoft.com/office/officeart/2008/layout/HalfCircleOrganizationChart"/>
    <dgm:cxn modelId="{9F08792E-6BEE-4446-8FD7-5DF9E77D8E2F}" type="presParOf" srcId="{0E319FBD-F7DD-476D-9971-3ACE29DC8599}" destId="{1D00D08C-7BD9-4ECD-A01F-0EF6C6BD8E82}" srcOrd="1" destOrd="0" presId="urn:microsoft.com/office/officeart/2008/layout/HalfCircleOrganizationChart"/>
    <dgm:cxn modelId="{028B4731-2BA7-40EA-9E88-F3443C754ABD}" type="presParOf" srcId="{0E319FBD-F7DD-476D-9971-3ACE29DC8599}" destId="{29544238-DC66-4CFC-A84C-0A5AC11BB453}" srcOrd="2" destOrd="0" presId="urn:microsoft.com/office/officeart/2008/layout/HalfCircleOrganizationChart"/>
    <dgm:cxn modelId="{57CF5290-F7BD-4955-9EFD-DC164122F3EE}" type="presParOf" srcId="{0E319FBD-F7DD-476D-9971-3ACE29DC8599}" destId="{EE2F0141-02C5-43F7-99D5-9B1FB1DFD0D1}" srcOrd="3" destOrd="0" presId="urn:microsoft.com/office/officeart/2008/layout/HalfCircleOrganizationChart"/>
    <dgm:cxn modelId="{C14C2ACB-2855-4A42-A39D-8A034006377F}" type="presParOf" srcId="{0044DC3A-E310-47D7-83EF-AEDC6116872E}" destId="{591ADB5C-5DC1-46C5-980F-2B98F2BBBAED}" srcOrd="1" destOrd="0" presId="urn:microsoft.com/office/officeart/2008/layout/HalfCircleOrganizationChart"/>
    <dgm:cxn modelId="{25E84273-BF48-4D35-B4BB-06073EC4877A}" type="presParOf" srcId="{0044DC3A-E310-47D7-83EF-AEDC6116872E}" destId="{610D2808-8E19-4C00-B01D-AB596BABA164}" srcOrd="2" destOrd="0" presId="urn:microsoft.com/office/officeart/2008/layout/HalfCircleOrganizationChart"/>
    <dgm:cxn modelId="{920B90AC-503C-4F0F-9314-F03391D5DC62}" type="presParOf" srcId="{09C19E54-1F10-41CC-8ACB-27D495173667}" destId="{BD47ABD7-76D0-4C3B-B3E2-711395A69D54}" srcOrd="4" destOrd="0" presId="urn:microsoft.com/office/officeart/2008/layout/HalfCircleOrganizationChart"/>
    <dgm:cxn modelId="{CD4D32EA-2B2A-4EA3-9C5C-B2CF818480D1}" type="presParOf" srcId="{09C19E54-1F10-41CC-8ACB-27D495173667}" destId="{7F8FDC59-9A8A-4A8C-8ED7-DCE3CF8C5106}" srcOrd="5" destOrd="0" presId="urn:microsoft.com/office/officeart/2008/layout/HalfCircleOrganizationChart"/>
    <dgm:cxn modelId="{FC24FDEA-1C88-49BF-88CE-832980043082}" type="presParOf" srcId="{7F8FDC59-9A8A-4A8C-8ED7-DCE3CF8C5106}" destId="{F5370119-5DB6-4445-9626-D5A6E24F8978}" srcOrd="0" destOrd="0" presId="urn:microsoft.com/office/officeart/2008/layout/HalfCircleOrganizationChart"/>
    <dgm:cxn modelId="{A473B827-5AD5-491A-9CA8-57B87A77196E}" type="presParOf" srcId="{F5370119-5DB6-4445-9626-D5A6E24F8978}" destId="{736DF514-831D-46EF-95BC-C899170D2B69}" srcOrd="0" destOrd="0" presId="urn:microsoft.com/office/officeart/2008/layout/HalfCircleOrganizationChart"/>
    <dgm:cxn modelId="{EF4F74FC-D11C-45B6-B549-B8D4CB8C4064}" type="presParOf" srcId="{F5370119-5DB6-4445-9626-D5A6E24F8978}" destId="{89B78C1F-DC33-4BD9-90CE-D7769DA2FF0E}" srcOrd="1" destOrd="0" presId="urn:microsoft.com/office/officeart/2008/layout/HalfCircleOrganizationChart"/>
    <dgm:cxn modelId="{6724C821-A20A-4494-86A6-2AE012BEB7C4}" type="presParOf" srcId="{F5370119-5DB6-4445-9626-D5A6E24F8978}" destId="{32C73FBE-CD8A-4414-BAC7-63F964AE7DBB}" srcOrd="2" destOrd="0" presId="urn:microsoft.com/office/officeart/2008/layout/HalfCircleOrganizationChart"/>
    <dgm:cxn modelId="{D04AE14C-4A11-4D33-99D0-259D2E0BAB11}" type="presParOf" srcId="{F5370119-5DB6-4445-9626-D5A6E24F8978}" destId="{DCCD02B4-9A44-440C-9E24-7F1366A413E6}" srcOrd="3" destOrd="0" presId="urn:microsoft.com/office/officeart/2008/layout/HalfCircleOrganizationChart"/>
    <dgm:cxn modelId="{BF8E6D20-3F74-486F-86E4-C136FB0B625F}" type="presParOf" srcId="{7F8FDC59-9A8A-4A8C-8ED7-DCE3CF8C5106}" destId="{230D1955-BFD1-4605-A225-204FD18E3459}" srcOrd="1" destOrd="0" presId="urn:microsoft.com/office/officeart/2008/layout/HalfCircleOrganizationChart"/>
    <dgm:cxn modelId="{7587D1F4-C081-4D41-9E3E-ABD5566572B8}" type="presParOf" srcId="{7F8FDC59-9A8A-4A8C-8ED7-DCE3CF8C5106}" destId="{D4588A5C-8538-42B7-AA27-92812005934A}" srcOrd="2" destOrd="0" presId="urn:microsoft.com/office/officeart/2008/layout/HalfCircleOrganizationChart"/>
    <dgm:cxn modelId="{B1653690-3C6F-400D-9330-E30CCB7C41D5}" type="presParOf" srcId="{3B2507C2-C78F-40BF-BF66-97E446EAE77D}" destId="{EC2BC8C0-766E-468F-8597-52A3940EB0BE}" srcOrd="2" destOrd="0" presId="urn:microsoft.com/office/officeart/2008/layout/HalfCircleOrganizationChart"/>
    <dgm:cxn modelId="{67F806D5-A55A-4232-BAE4-D0F53562C55A}" type="presParOf" srcId="{5F2BCA32-F4E7-4D21-ABA3-14844F3268DD}" destId="{B02599BE-8B53-4A74-B4C2-4437DF7604DA}" srcOrd="8" destOrd="0" presId="urn:microsoft.com/office/officeart/2008/layout/HalfCircleOrganizationChart"/>
    <dgm:cxn modelId="{0094509D-21AC-4B3F-A8DF-89C45F693618}" type="presParOf" srcId="{5F2BCA32-F4E7-4D21-ABA3-14844F3268DD}" destId="{F16DDE2A-DD60-498C-B5D2-8F1A78A6014E}" srcOrd="9" destOrd="0" presId="urn:microsoft.com/office/officeart/2008/layout/HalfCircleOrganizationChart"/>
    <dgm:cxn modelId="{0A1A154D-A212-45F2-8B6E-A1D1E4DD47F4}" type="presParOf" srcId="{F16DDE2A-DD60-498C-B5D2-8F1A78A6014E}" destId="{815F0FCF-C2B8-454B-BBA2-CE7074E28494}" srcOrd="0" destOrd="0" presId="urn:microsoft.com/office/officeart/2008/layout/HalfCircleOrganizationChart"/>
    <dgm:cxn modelId="{4A3E99AC-8209-4A94-AA29-37ACFA5DE204}" type="presParOf" srcId="{815F0FCF-C2B8-454B-BBA2-CE7074E28494}" destId="{7051EE39-872E-44BA-A1E2-71A467BC6E2B}" srcOrd="0" destOrd="0" presId="urn:microsoft.com/office/officeart/2008/layout/HalfCircleOrganizationChart"/>
    <dgm:cxn modelId="{A8CC632B-3DF8-4D5F-8FD3-F61242E0E6EA}" type="presParOf" srcId="{815F0FCF-C2B8-454B-BBA2-CE7074E28494}" destId="{DA34AFB4-9273-4CCA-B431-A8EB8498B9A9}" srcOrd="1" destOrd="0" presId="urn:microsoft.com/office/officeart/2008/layout/HalfCircleOrganizationChart"/>
    <dgm:cxn modelId="{3E339BD9-33ED-40BD-9656-A7A9607D2A8B}" type="presParOf" srcId="{815F0FCF-C2B8-454B-BBA2-CE7074E28494}" destId="{0E3A8FC4-A8D8-4C09-81A0-71026D53BFD8}" srcOrd="2" destOrd="0" presId="urn:microsoft.com/office/officeart/2008/layout/HalfCircleOrganizationChart"/>
    <dgm:cxn modelId="{D08616AF-7141-428F-B54A-D070736A65B2}" type="presParOf" srcId="{815F0FCF-C2B8-454B-BBA2-CE7074E28494}" destId="{E68128D5-FD1C-4E43-BAA1-7A3D224622CF}" srcOrd="3" destOrd="0" presId="urn:microsoft.com/office/officeart/2008/layout/HalfCircleOrganizationChart"/>
    <dgm:cxn modelId="{EB551753-9283-4992-88F0-04D60C04CFA4}" type="presParOf" srcId="{F16DDE2A-DD60-498C-B5D2-8F1A78A6014E}" destId="{48E3216F-EC1D-4E40-971A-8C668F35C591}" srcOrd="1" destOrd="0" presId="urn:microsoft.com/office/officeart/2008/layout/HalfCircleOrganizationChart"/>
    <dgm:cxn modelId="{297FAB77-D145-4DE7-97FB-116863722F03}" type="presParOf" srcId="{F16DDE2A-DD60-498C-B5D2-8F1A78A6014E}" destId="{15B9D673-607F-4F04-997B-4DD55BAB62E4}" srcOrd="2" destOrd="0" presId="urn:microsoft.com/office/officeart/2008/layout/HalfCircleOrganizationChart"/>
    <dgm:cxn modelId="{0CB032CD-4D5E-4E3F-A463-335F773E4D6A}" type="presParOf" srcId="{42B80774-4C28-4D24-B69D-75BF8B03DF74}" destId="{A0F87918-618E-4E93-AD63-AA8F94597C5B}" srcOrd="2" destOrd="0" presId="urn:microsoft.com/office/officeart/2008/layout/HalfCircleOrganizationChart"/>
    <dgm:cxn modelId="{1A1F7024-675E-42C6-ABED-DA57534DAEEC}" type="presParOf" srcId="{A0F87918-618E-4E93-AD63-AA8F94597C5B}" destId="{43FB1207-B16F-4EFD-B0BE-A6AB3EC0DFA6}" srcOrd="0" destOrd="0" presId="urn:microsoft.com/office/officeart/2008/layout/HalfCircleOrganizationChart"/>
    <dgm:cxn modelId="{BFA12862-C293-4200-A763-2C719FF3D060}" type="presParOf" srcId="{A0F87918-618E-4E93-AD63-AA8F94597C5B}" destId="{824AFE18-260A-4D60-9357-69FE4608C82B}" srcOrd="1" destOrd="0" presId="urn:microsoft.com/office/officeart/2008/layout/HalfCircleOrganizationChart"/>
    <dgm:cxn modelId="{70E63B94-1F2F-4719-B684-5FEC546DB3EE}" type="presParOf" srcId="{824AFE18-260A-4D60-9357-69FE4608C82B}" destId="{B13C8406-B905-4893-A761-63AF555491E6}" srcOrd="0" destOrd="0" presId="urn:microsoft.com/office/officeart/2008/layout/HalfCircleOrganizationChart"/>
    <dgm:cxn modelId="{C2B93DE8-7000-41B0-AE46-20C0CFCC2930}" type="presParOf" srcId="{B13C8406-B905-4893-A761-63AF555491E6}" destId="{8D2AB925-6994-4387-B220-F960D66D4158}" srcOrd="0" destOrd="0" presId="urn:microsoft.com/office/officeart/2008/layout/HalfCircleOrganizationChart"/>
    <dgm:cxn modelId="{6E1D8DD1-39CA-410E-B3FE-A06A8CC4CB61}" type="presParOf" srcId="{B13C8406-B905-4893-A761-63AF555491E6}" destId="{ECF5B228-599A-446B-B5EC-C14CFAAE9BC8}" srcOrd="1" destOrd="0" presId="urn:microsoft.com/office/officeart/2008/layout/HalfCircleOrganizationChart"/>
    <dgm:cxn modelId="{07398D54-C0AA-4151-AF72-F61AC0449074}" type="presParOf" srcId="{B13C8406-B905-4893-A761-63AF555491E6}" destId="{F915E506-6FFD-49C9-B3B2-8638A33C4B5B}" srcOrd="2" destOrd="0" presId="urn:microsoft.com/office/officeart/2008/layout/HalfCircleOrganizationChart"/>
    <dgm:cxn modelId="{D30ED778-7DE1-4D56-A005-4CA26A3426C0}" type="presParOf" srcId="{B13C8406-B905-4893-A761-63AF555491E6}" destId="{E31C7542-4D54-40CA-8318-9E396D6BD297}" srcOrd="3" destOrd="0" presId="urn:microsoft.com/office/officeart/2008/layout/HalfCircleOrganizationChart"/>
    <dgm:cxn modelId="{17CABD8C-2249-48CA-A715-AE2AAEF8DBC7}" type="presParOf" srcId="{824AFE18-260A-4D60-9357-69FE4608C82B}" destId="{ED210441-8F1F-43E4-9946-B7629AF8A420}" srcOrd="1" destOrd="0" presId="urn:microsoft.com/office/officeart/2008/layout/HalfCircleOrganizationChart"/>
    <dgm:cxn modelId="{A41CD4EB-8959-489A-A63F-9623910BE160}" type="presParOf" srcId="{824AFE18-260A-4D60-9357-69FE4608C82B}" destId="{B6892D05-585F-4FDA-B229-D7766B8CF450}"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B1207-B16F-4EFD-B0BE-A6AB3EC0DFA6}">
      <dsp:nvSpPr>
        <dsp:cNvPr id="0" name=""/>
        <dsp:cNvSpPr/>
      </dsp:nvSpPr>
      <dsp:spPr>
        <a:xfrm>
          <a:off x="9851326" y="1351827"/>
          <a:ext cx="1121473" cy="810704"/>
        </a:xfrm>
        <a:custGeom>
          <a:avLst/>
          <a:gdLst/>
          <a:ahLst/>
          <a:cxnLst/>
          <a:rect l="0" t="0" r="0" b="0"/>
          <a:pathLst>
            <a:path>
              <a:moveTo>
                <a:pt x="1121473" y="0"/>
              </a:moveTo>
              <a:lnTo>
                <a:pt x="1121473" y="810704"/>
              </a:lnTo>
              <a:lnTo>
                <a:pt x="0" y="8107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2599BE-8B53-4A74-B4C2-4437DF7604DA}">
      <dsp:nvSpPr>
        <dsp:cNvPr id="0" name=""/>
        <dsp:cNvSpPr/>
      </dsp:nvSpPr>
      <dsp:spPr>
        <a:xfrm>
          <a:off x="10972800" y="1351827"/>
          <a:ext cx="6539678" cy="2486158"/>
        </a:xfrm>
        <a:custGeom>
          <a:avLst/>
          <a:gdLst/>
          <a:ahLst/>
          <a:cxnLst/>
          <a:rect l="0" t="0" r="0" b="0"/>
          <a:pathLst>
            <a:path>
              <a:moveTo>
                <a:pt x="0" y="0"/>
              </a:moveTo>
              <a:lnTo>
                <a:pt x="0" y="2202412"/>
              </a:lnTo>
              <a:lnTo>
                <a:pt x="6539678" y="2202412"/>
              </a:lnTo>
              <a:lnTo>
                <a:pt x="6539678" y="2486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7ABD7-76D0-4C3B-B3E2-711395A69D54}">
      <dsp:nvSpPr>
        <dsp:cNvPr id="0" name=""/>
        <dsp:cNvSpPr/>
      </dsp:nvSpPr>
      <dsp:spPr>
        <a:xfrm>
          <a:off x="14242639" y="5189160"/>
          <a:ext cx="1243079" cy="4648036"/>
        </a:xfrm>
        <a:custGeom>
          <a:avLst/>
          <a:gdLst/>
          <a:ahLst/>
          <a:cxnLst/>
          <a:rect l="0" t="0" r="0" b="0"/>
          <a:pathLst>
            <a:path>
              <a:moveTo>
                <a:pt x="0" y="0"/>
              </a:moveTo>
              <a:lnTo>
                <a:pt x="0" y="4648036"/>
              </a:lnTo>
              <a:lnTo>
                <a:pt x="1243079" y="46480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EE3C6B-8EB5-4EA4-BA5F-0FC0DC4D58FF}">
      <dsp:nvSpPr>
        <dsp:cNvPr id="0" name=""/>
        <dsp:cNvSpPr/>
      </dsp:nvSpPr>
      <dsp:spPr>
        <a:xfrm>
          <a:off x="14242639" y="5189160"/>
          <a:ext cx="1243079" cy="2729370"/>
        </a:xfrm>
        <a:custGeom>
          <a:avLst/>
          <a:gdLst/>
          <a:ahLst/>
          <a:cxnLst/>
          <a:rect l="0" t="0" r="0" b="0"/>
          <a:pathLst>
            <a:path>
              <a:moveTo>
                <a:pt x="0" y="0"/>
              </a:moveTo>
              <a:lnTo>
                <a:pt x="0" y="2729370"/>
              </a:lnTo>
              <a:lnTo>
                <a:pt x="1243079" y="2729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F1F57-E4E7-4D7C-AD01-6DB758EE9EAC}">
      <dsp:nvSpPr>
        <dsp:cNvPr id="0" name=""/>
        <dsp:cNvSpPr/>
      </dsp:nvSpPr>
      <dsp:spPr>
        <a:xfrm>
          <a:off x="14242639" y="5189160"/>
          <a:ext cx="1243079" cy="810704"/>
        </a:xfrm>
        <a:custGeom>
          <a:avLst/>
          <a:gdLst/>
          <a:ahLst/>
          <a:cxnLst/>
          <a:rect l="0" t="0" r="0" b="0"/>
          <a:pathLst>
            <a:path>
              <a:moveTo>
                <a:pt x="0" y="0"/>
              </a:moveTo>
              <a:lnTo>
                <a:pt x="0" y="810704"/>
              </a:lnTo>
              <a:lnTo>
                <a:pt x="1243079" y="810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C6761-8B32-450F-8EEF-72A8DDE3CBED}">
      <dsp:nvSpPr>
        <dsp:cNvPr id="0" name=""/>
        <dsp:cNvSpPr/>
      </dsp:nvSpPr>
      <dsp:spPr>
        <a:xfrm>
          <a:off x="10972800" y="1351827"/>
          <a:ext cx="3269839" cy="2486158"/>
        </a:xfrm>
        <a:custGeom>
          <a:avLst/>
          <a:gdLst/>
          <a:ahLst/>
          <a:cxnLst/>
          <a:rect l="0" t="0" r="0" b="0"/>
          <a:pathLst>
            <a:path>
              <a:moveTo>
                <a:pt x="0" y="0"/>
              </a:moveTo>
              <a:lnTo>
                <a:pt x="0" y="2202412"/>
              </a:lnTo>
              <a:lnTo>
                <a:pt x="3269839" y="2202412"/>
              </a:lnTo>
              <a:lnTo>
                <a:pt x="3269839" y="2486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3B705-EAAB-49BC-B0D3-C99CBC3515D3}">
      <dsp:nvSpPr>
        <dsp:cNvPr id="0" name=""/>
        <dsp:cNvSpPr/>
      </dsp:nvSpPr>
      <dsp:spPr>
        <a:xfrm>
          <a:off x="10972800" y="5189160"/>
          <a:ext cx="1243079" cy="4648036"/>
        </a:xfrm>
        <a:custGeom>
          <a:avLst/>
          <a:gdLst/>
          <a:ahLst/>
          <a:cxnLst/>
          <a:rect l="0" t="0" r="0" b="0"/>
          <a:pathLst>
            <a:path>
              <a:moveTo>
                <a:pt x="0" y="0"/>
              </a:moveTo>
              <a:lnTo>
                <a:pt x="0" y="4648036"/>
              </a:lnTo>
              <a:lnTo>
                <a:pt x="1243079" y="46480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75B03-76F1-4E0E-B2E0-652D3EEE3F57}">
      <dsp:nvSpPr>
        <dsp:cNvPr id="0" name=""/>
        <dsp:cNvSpPr/>
      </dsp:nvSpPr>
      <dsp:spPr>
        <a:xfrm>
          <a:off x="10972800" y="5189160"/>
          <a:ext cx="1243079" cy="2729370"/>
        </a:xfrm>
        <a:custGeom>
          <a:avLst/>
          <a:gdLst/>
          <a:ahLst/>
          <a:cxnLst/>
          <a:rect l="0" t="0" r="0" b="0"/>
          <a:pathLst>
            <a:path>
              <a:moveTo>
                <a:pt x="0" y="0"/>
              </a:moveTo>
              <a:lnTo>
                <a:pt x="0" y="2729370"/>
              </a:lnTo>
              <a:lnTo>
                <a:pt x="1243079" y="2729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84C429-AB52-49EA-AD39-4E5DB7B0133D}">
      <dsp:nvSpPr>
        <dsp:cNvPr id="0" name=""/>
        <dsp:cNvSpPr/>
      </dsp:nvSpPr>
      <dsp:spPr>
        <a:xfrm>
          <a:off x="10972800" y="5189160"/>
          <a:ext cx="1243079" cy="810704"/>
        </a:xfrm>
        <a:custGeom>
          <a:avLst/>
          <a:gdLst/>
          <a:ahLst/>
          <a:cxnLst/>
          <a:rect l="0" t="0" r="0" b="0"/>
          <a:pathLst>
            <a:path>
              <a:moveTo>
                <a:pt x="0" y="0"/>
              </a:moveTo>
              <a:lnTo>
                <a:pt x="0" y="810704"/>
              </a:lnTo>
              <a:lnTo>
                <a:pt x="1243079" y="810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32FA1-B2E1-42DC-B783-4DE042F8FE25}">
      <dsp:nvSpPr>
        <dsp:cNvPr id="0" name=""/>
        <dsp:cNvSpPr/>
      </dsp:nvSpPr>
      <dsp:spPr>
        <a:xfrm>
          <a:off x="10927080" y="1351827"/>
          <a:ext cx="91440" cy="2486158"/>
        </a:xfrm>
        <a:custGeom>
          <a:avLst/>
          <a:gdLst/>
          <a:ahLst/>
          <a:cxnLst/>
          <a:rect l="0" t="0" r="0" b="0"/>
          <a:pathLst>
            <a:path>
              <a:moveTo>
                <a:pt x="45720" y="0"/>
              </a:moveTo>
              <a:lnTo>
                <a:pt x="45720" y="2486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F918F-2A16-4A78-9C1A-B62012ADCABC}">
      <dsp:nvSpPr>
        <dsp:cNvPr id="0" name=""/>
        <dsp:cNvSpPr/>
      </dsp:nvSpPr>
      <dsp:spPr>
        <a:xfrm>
          <a:off x="7702960" y="5189160"/>
          <a:ext cx="1243079" cy="810704"/>
        </a:xfrm>
        <a:custGeom>
          <a:avLst/>
          <a:gdLst/>
          <a:ahLst/>
          <a:cxnLst/>
          <a:rect l="0" t="0" r="0" b="0"/>
          <a:pathLst>
            <a:path>
              <a:moveTo>
                <a:pt x="0" y="0"/>
              </a:moveTo>
              <a:lnTo>
                <a:pt x="0" y="810704"/>
              </a:lnTo>
              <a:lnTo>
                <a:pt x="1243079" y="810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DC433-77EF-4075-B039-A6EF473DFAF0}">
      <dsp:nvSpPr>
        <dsp:cNvPr id="0" name=""/>
        <dsp:cNvSpPr/>
      </dsp:nvSpPr>
      <dsp:spPr>
        <a:xfrm>
          <a:off x="7702960" y="1351827"/>
          <a:ext cx="3269839" cy="2486158"/>
        </a:xfrm>
        <a:custGeom>
          <a:avLst/>
          <a:gdLst/>
          <a:ahLst/>
          <a:cxnLst/>
          <a:rect l="0" t="0" r="0" b="0"/>
          <a:pathLst>
            <a:path>
              <a:moveTo>
                <a:pt x="3269839" y="0"/>
              </a:moveTo>
              <a:lnTo>
                <a:pt x="3269839" y="2202412"/>
              </a:lnTo>
              <a:lnTo>
                <a:pt x="0" y="2202412"/>
              </a:lnTo>
              <a:lnTo>
                <a:pt x="0" y="2486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E570-346F-4707-91AC-E814CF88303C}">
      <dsp:nvSpPr>
        <dsp:cNvPr id="0" name=""/>
        <dsp:cNvSpPr/>
      </dsp:nvSpPr>
      <dsp:spPr>
        <a:xfrm>
          <a:off x="4433121" y="5189160"/>
          <a:ext cx="1243079" cy="2729370"/>
        </a:xfrm>
        <a:custGeom>
          <a:avLst/>
          <a:gdLst/>
          <a:ahLst/>
          <a:cxnLst/>
          <a:rect l="0" t="0" r="0" b="0"/>
          <a:pathLst>
            <a:path>
              <a:moveTo>
                <a:pt x="0" y="0"/>
              </a:moveTo>
              <a:lnTo>
                <a:pt x="0" y="2729370"/>
              </a:lnTo>
              <a:lnTo>
                <a:pt x="1243079" y="2729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EA496-E2E7-412F-8F7D-7E626E9B4E35}">
      <dsp:nvSpPr>
        <dsp:cNvPr id="0" name=""/>
        <dsp:cNvSpPr/>
      </dsp:nvSpPr>
      <dsp:spPr>
        <a:xfrm>
          <a:off x="4433121" y="5189160"/>
          <a:ext cx="1243079" cy="810704"/>
        </a:xfrm>
        <a:custGeom>
          <a:avLst/>
          <a:gdLst/>
          <a:ahLst/>
          <a:cxnLst/>
          <a:rect l="0" t="0" r="0" b="0"/>
          <a:pathLst>
            <a:path>
              <a:moveTo>
                <a:pt x="0" y="0"/>
              </a:moveTo>
              <a:lnTo>
                <a:pt x="0" y="810704"/>
              </a:lnTo>
              <a:lnTo>
                <a:pt x="1243079" y="810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CC3BE-7128-4A70-AD25-5F011D29425D}">
      <dsp:nvSpPr>
        <dsp:cNvPr id="0" name=""/>
        <dsp:cNvSpPr/>
      </dsp:nvSpPr>
      <dsp:spPr>
        <a:xfrm>
          <a:off x="4433121" y="1351827"/>
          <a:ext cx="6539678" cy="2486158"/>
        </a:xfrm>
        <a:custGeom>
          <a:avLst/>
          <a:gdLst/>
          <a:ahLst/>
          <a:cxnLst/>
          <a:rect l="0" t="0" r="0" b="0"/>
          <a:pathLst>
            <a:path>
              <a:moveTo>
                <a:pt x="6539678" y="0"/>
              </a:moveTo>
              <a:lnTo>
                <a:pt x="6539678" y="2202412"/>
              </a:lnTo>
              <a:lnTo>
                <a:pt x="0" y="2202412"/>
              </a:lnTo>
              <a:lnTo>
                <a:pt x="0" y="2486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D817BA-363B-4A68-B541-CCA0FDD0DFAE}">
      <dsp:nvSpPr>
        <dsp:cNvPr id="0" name=""/>
        <dsp:cNvSpPr/>
      </dsp:nvSpPr>
      <dsp:spPr>
        <a:xfrm>
          <a:off x="10297213" y="654"/>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D20C5-D450-4AD8-A392-A75350FC26E8}">
      <dsp:nvSpPr>
        <dsp:cNvPr id="0" name=""/>
        <dsp:cNvSpPr/>
      </dsp:nvSpPr>
      <dsp:spPr>
        <a:xfrm>
          <a:off x="10297213" y="654"/>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A8FBE-FFF5-47F4-9753-654CEB86AEF4}">
      <dsp:nvSpPr>
        <dsp:cNvPr id="0" name=""/>
        <dsp:cNvSpPr/>
      </dsp:nvSpPr>
      <dsp:spPr>
        <a:xfrm>
          <a:off x="9621626" y="243865"/>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Med-TSO</a:t>
          </a:r>
          <a:br>
            <a:rPr lang="en-US" sz="2100" kern="1200" dirty="0"/>
          </a:br>
          <a:r>
            <a:rPr lang="en-US" sz="2100" kern="1200" dirty="0"/>
            <a:t>Secretary General</a:t>
          </a:r>
        </a:p>
      </dsp:txBody>
      <dsp:txXfrm>
        <a:off x="9621626" y="243865"/>
        <a:ext cx="2702346" cy="864750"/>
      </dsp:txXfrm>
    </dsp:sp>
    <dsp:sp modelId="{AAF23FDF-DC29-451A-99E7-B68E2F284FF6}">
      <dsp:nvSpPr>
        <dsp:cNvPr id="0" name=""/>
        <dsp:cNvSpPr/>
      </dsp:nvSpPr>
      <dsp:spPr>
        <a:xfrm>
          <a:off x="3757534" y="3837986"/>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91CD7-3971-4668-AC92-B5A4AD4EF527}">
      <dsp:nvSpPr>
        <dsp:cNvPr id="0" name=""/>
        <dsp:cNvSpPr/>
      </dsp:nvSpPr>
      <dsp:spPr>
        <a:xfrm>
          <a:off x="3757534" y="3837986"/>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A03D5-1462-48D7-9A71-067B152494CA}">
      <dsp:nvSpPr>
        <dsp:cNvPr id="0" name=""/>
        <dsp:cNvSpPr/>
      </dsp:nvSpPr>
      <dsp:spPr>
        <a:xfrm>
          <a:off x="3081947" y="4081197"/>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TC - Economic Studies &amp; Scenario</a:t>
          </a:r>
        </a:p>
      </dsp:txBody>
      <dsp:txXfrm>
        <a:off x="3081947" y="4081197"/>
        <a:ext cx="2702346" cy="864750"/>
      </dsp:txXfrm>
    </dsp:sp>
    <dsp:sp modelId="{5F6532F3-F5EE-44D3-A2BD-3487BF6DEBC3}">
      <dsp:nvSpPr>
        <dsp:cNvPr id="0" name=""/>
        <dsp:cNvSpPr/>
      </dsp:nvSpPr>
      <dsp:spPr>
        <a:xfrm>
          <a:off x="5514059" y="5756652"/>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05672-60D6-4A0C-8B76-B9F18D57B059}">
      <dsp:nvSpPr>
        <dsp:cNvPr id="0" name=""/>
        <dsp:cNvSpPr/>
      </dsp:nvSpPr>
      <dsp:spPr>
        <a:xfrm>
          <a:off x="5514059" y="5756652"/>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F775C3-8B96-4A74-8D18-2F85B4FB4F20}">
      <dsp:nvSpPr>
        <dsp:cNvPr id="0" name=""/>
        <dsp:cNvSpPr/>
      </dsp:nvSpPr>
      <dsp:spPr>
        <a:xfrm>
          <a:off x="4838473" y="5999864"/>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Market Study Team</a:t>
          </a:r>
        </a:p>
      </dsp:txBody>
      <dsp:txXfrm>
        <a:off x="4838473" y="5999864"/>
        <a:ext cx="2702346" cy="864750"/>
      </dsp:txXfrm>
    </dsp:sp>
    <dsp:sp modelId="{51576382-D9AB-4E24-A8AA-40ABE2B68826}">
      <dsp:nvSpPr>
        <dsp:cNvPr id="0" name=""/>
        <dsp:cNvSpPr/>
      </dsp:nvSpPr>
      <dsp:spPr>
        <a:xfrm>
          <a:off x="5514059" y="7675319"/>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AECEE-8E05-4375-8718-7B45DC8EA40C}">
      <dsp:nvSpPr>
        <dsp:cNvPr id="0" name=""/>
        <dsp:cNvSpPr/>
      </dsp:nvSpPr>
      <dsp:spPr>
        <a:xfrm>
          <a:off x="5514059" y="7675319"/>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D0174-48ED-4B57-8AAE-0D0811D41A39}">
      <dsp:nvSpPr>
        <dsp:cNvPr id="0" name=""/>
        <dsp:cNvSpPr/>
      </dsp:nvSpPr>
      <dsp:spPr>
        <a:xfrm>
          <a:off x="4838473" y="7918530"/>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Preparation for very long scenarios (e-highway)</a:t>
          </a:r>
        </a:p>
      </dsp:txBody>
      <dsp:txXfrm>
        <a:off x="4838473" y="7918530"/>
        <a:ext cx="2702346" cy="864750"/>
      </dsp:txXfrm>
    </dsp:sp>
    <dsp:sp modelId="{8B19308E-72C7-403F-8E84-4CDC37E8C0C2}">
      <dsp:nvSpPr>
        <dsp:cNvPr id="0" name=""/>
        <dsp:cNvSpPr/>
      </dsp:nvSpPr>
      <dsp:spPr>
        <a:xfrm>
          <a:off x="7027373" y="3837986"/>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EF41D-CC2D-4555-ACB8-DD97DCB7ACE0}">
      <dsp:nvSpPr>
        <dsp:cNvPr id="0" name=""/>
        <dsp:cNvSpPr/>
      </dsp:nvSpPr>
      <dsp:spPr>
        <a:xfrm>
          <a:off x="7027373" y="3837986"/>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124089-CF1C-450E-AD87-696AA9E6ECEA}">
      <dsp:nvSpPr>
        <dsp:cNvPr id="0" name=""/>
        <dsp:cNvSpPr/>
      </dsp:nvSpPr>
      <dsp:spPr>
        <a:xfrm>
          <a:off x="6351787" y="4081197"/>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TC – Planning</a:t>
          </a:r>
        </a:p>
      </dsp:txBody>
      <dsp:txXfrm>
        <a:off x="6351787" y="4081197"/>
        <a:ext cx="2702346" cy="864750"/>
      </dsp:txXfrm>
    </dsp:sp>
    <dsp:sp modelId="{1941CD5B-7A6F-4637-88E0-599C6598AB76}">
      <dsp:nvSpPr>
        <dsp:cNvPr id="0" name=""/>
        <dsp:cNvSpPr/>
      </dsp:nvSpPr>
      <dsp:spPr>
        <a:xfrm>
          <a:off x="8783899" y="5756652"/>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911F22-FB3F-43A8-B45F-4DC8DB9F4215}">
      <dsp:nvSpPr>
        <dsp:cNvPr id="0" name=""/>
        <dsp:cNvSpPr/>
      </dsp:nvSpPr>
      <dsp:spPr>
        <a:xfrm>
          <a:off x="8783899" y="5756652"/>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6A3BB-3756-4BC3-A6F8-B0D4A01029A2}">
      <dsp:nvSpPr>
        <dsp:cNvPr id="0" name=""/>
        <dsp:cNvSpPr/>
      </dsp:nvSpPr>
      <dsp:spPr>
        <a:xfrm>
          <a:off x="8108312" y="5999864"/>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Methodology</a:t>
          </a:r>
        </a:p>
      </dsp:txBody>
      <dsp:txXfrm>
        <a:off x="8108312" y="5999864"/>
        <a:ext cx="2702346" cy="864750"/>
      </dsp:txXfrm>
    </dsp:sp>
    <dsp:sp modelId="{6B5CFF56-AAE4-41AE-838D-83B8674371EB}">
      <dsp:nvSpPr>
        <dsp:cNvPr id="0" name=""/>
        <dsp:cNvSpPr/>
      </dsp:nvSpPr>
      <dsp:spPr>
        <a:xfrm>
          <a:off x="10297213" y="3837986"/>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AA475-E70A-435D-BDB6-2A68EB64C45E}">
      <dsp:nvSpPr>
        <dsp:cNvPr id="0" name=""/>
        <dsp:cNvSpPr/>
      </dsp:nvSpPr>
      <dsp:spPr>
        <a:xfrm>
          <a:off x="10297213" y="3837986"/>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02F22-CA5B-48C8-8166-3014388F4542}">
      <dsp:nvSpPr>
        <dsp:cNvPr id="0" name=""/>
        <dsp:cNvSpPr/>
      </dsp:nvSpPr>
      <dsp:spPr>
        <a:xfrm>
          <a:off x="9621626" y="4081197"/>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TC – Operation</a:t>
          </a:r>
        </a:p>
      </dsp:txBody>
      <dsp:txXfrm>
        <a:off x="9621626" y="4081197"/>
        <a:ext cx="2702346" cy="864750"/>
      </dsp:txXfrm>
    </dsp:sp>
    <dsp:sp modelId="{66763273-6B51-48D9-B113-1F05F5FE4121}">
      <dsp:nvSpPr>
        <dsp:cNvPr id="0" name=""/>
        <dsp:cNvSpPr/>
      </dsp:nvSpPr>
      <dsp:spPr>
        <a:xfrm>
          <a:off x="12053738" y="5756652"/>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5A48AA-C855-49C0-B478-3C7966D386EB}">
      <dsp:nvSpPr>
        <dsp:cNvPr id="0" name=""/>
        <dsp:cNvSpPr/>
      </dsp:nvSpPr>
      <dsp:spPr>
        <a:xfrm>
          <a:off x="12053738" y="5756652"/>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E1BE8-ED88-437E-8C15-2A7AE06EEB51}">
      <dsp:nvSpPr>
        <dsp:cNvPr id="0" name=""/>
        <dsp:cNvSpPr/>
      </dsp:nvSpPr>
      <dsp:spPr>
        <a:xfrm>
          <a:off x="11378152" y="5999864"/>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Coordination in operation</a:t>
          </a:r>
        </a:p>
      </dsp:txBody>
      <dsp:txXfrm>
        <a:off x="11378152" y="5999864"/>
        <a:ext cx="2702346" cy="864750"/>
      </dsp:txXfrm>
    </dsp:sp>
    <dsp:sp modelId="{E3E0872D-09DF-43D0-8E77-0FC2071F767E}">
      <dsp:nvSpPr>
        <dsp:cNvPr id="0" name=""/>
        <dsp:cNvSpPr/>
      </dsp:nvSpPr>
      <dsp:spPr>
        <a:xfrm>
          <a:off x="12053738" y="7675319"/>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7FFAF-88CD-4630-820A-4609E04E22B3}">
      <dsp:nvSpPr>
        <dsp:cNvPr id="0" name=""/>
        <dsp:cNvSpPr/>
      </dsp:nvSpPr>
      <dsp:spPr>
        <a:xfrm>
          <a:off x="12053738" y="7675319"/>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329D6-0645-48A3-863F-12C792044C88}">
      <dsp:nvSpPr>
        <dsp:cNvPr id="0" name=""/>
        <dsp:cNvSpPr/>
      </dsp:nvSpPr>
      <dsp:spPr>
        <a:xfrm>
          <a:off x="11378152" y="7918530"/>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Seasonal Adequacy</a:t>
          </a:r>
        </a:p>
      </dsp:txBody>
      <dsp:txXfrm>
        <a:off x="11378152" y="7918530"/>
        <a:ext cx="2702346" cy="864750"/>
      </dsp:txXfrm>
    </dsp:sp>
    <dsp:sp modelId="{0597385A-2736-4229-A778-2798408E81A6}">
      <dsp:nvSpPr>
        <dsp:cNvPr id="0" name=""/>
        <dsp:cNvSpPr/>
      </dsp:nvSpPr>
      <dsp:spPr>
        <a:xfrm>
          <a:off x="12053738" y="9593985"/>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34BB9-FD96-449A-AF25-C59D02B3C01D}">
      <dsp:nvSpPr>
        <dsp:cNvPr id="0" name=""/>
        <dsp:cNvSpPr/>
      </dsp:nvSpPr>
      <dsp:spPr>
        <a:xfrm>
          <a:off x="12053738" y="9593985"/>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00D2AE-D46B-4DFE-A2FE-2C5C7B8D0F42}">
      <dsp:nvSpPr>
        <dsp:cNvPr id="0" name=""/>
        <dsp:cNvSpPr/>
      </dsp:nvSpPr>
      <dsp:spPr>
        <a:xfrm>
          <a:off x="11378152" y="9837196"/>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Mid-term Adequacy</a:t>
          </a:r>
        </a:p>
      </dsp:txBody>
      <dsp:txXfrm>
        <a:off x="11378152" y="9837196"/>
        <a:ext cx="2702346" cy="864750"/>
      </dsp:txXfrm>
    </dsp:sp>
    <dsp:sp modelId="{4BE8C4ED-E4D2-4AE0-B7E9-20C6DDA579B2}">
      <dsp:nvSpPr>
        <dsp:cNvPr id="0" name=""/>
        <dsp:cNvSpPr/>
      </dsp:nvSpPr>
      <dsp:spPr>
        <a:xfrm>
          <a:off x="13567052" y="3837986"/>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79DAA0-9C69-4C2B-8FCD-0EC77C5B6531}">
      <dsp:nvSpPr>
        <dsp:cNvPr id="0" name=""/>
        <dsp:cNvSpPr/>
      </dsp:nvSpPr>
      <dsp:spPr>
        <a:xfrm>
          <a:off x="13567052" y="3837986"/>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0B095-5242-40A1-BAA2-1F0CC9C24D20}">
      <dsp:nvSpPr>
        <dsp:cNvPr id="0" name=""/>
        <dsp:cNvSpPr/>
      </dsp:nvSpPr>
      <dsp:spPr>
        <a:xfrm>
          <a:off x="12891466" y="4081197"/>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TC - Regulations &amp; Institutions</a:t>
          </a:r>
        </a:p>
      </dsp:txBody>
      <dsp:txXfrm>
        <a:off x="12891466" y="4081197"/>
        <a:ext cx="2702346" cy="864750"/>
      </dsp:txXfrm>
    </dsp:sp>
    <dsp:sp modelId="{2FB1913E-A72E-4A87-BB7D-C6FE8DD1655F}">
      <dsp:nvSpPr>
        <dsp:cNvPr id="0" name=""/>
        <dsp:cNvSpPr/>
      </dsp:nvSpPr>
      <dsp:spPr>
        <a:xfrm>
          <a:off x="15323578" y="5756652"/>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2B39E-CBE8-4E5E-A5A0-9906D4F198D2}">
      <dsp:nvSpPr>
        <dsp:cNvPr id="0" name=""/>
        <dsp:cNvSpPr/>
      </dsp:nvSpPr>
      <dsp:spPr>
        <a:xfrm>
          <a:off x="15323578" y="5756652"/>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543E5F-750A-4CC6-BCCB-F42CEBFCCB4E}">
      <dsp:nvSpPr>
        <dsp:cNvPr id="0" name=""/>
        <dsp:cNvSpPr/>
      </dsp:nvSpPr>
      <dsp:spPr>
        <a:xfrm>
          <a:off x="14647991" y="5999864"/>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Med-grid Network Code</a:t>
          </a:r>
        </a:p>
      </dsp:txBody>
      <dsp:txXfrm>
        <a:off x="14647991" y="5999864"/>
        <a:ext cx="2702346" cy="864750"/>
      </dsp:txXfrm>
    </dsp:sp>
    <dsp:sp modelId="{1D00D08C-7BD9-4ECD-A01F-0EF6C6BD8E82}">
      <dsp:nvSpPr>
        <dsp:cNvPr id="0" name=""/>
        <dsp:cNvSpPr/>
      </dsp:nvSpPr>
      <dsp:spPr>
        <a:xfrm>
          <a:off x="15323578" y="7675319"/>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544238-DC66-4CFC-A84C-0A5AC11BB453}">
      <dsp:nvSpPr>
        <dsp:cNvPr id="0" name=""/>
        <dsp:cNvSpPr/>
      </dsp:nvSpPr>
      <dsp:spPr>
        <a:xfrm>
          <a:off x="15323578" y="7675319"/>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93F1C-3F77-48C9-9BF1-D7C1BF85D758}">
      <dsp:nvSpPr>
        <dsp:cNvPr id="0" name=""/>
        <dsp:cNvSpPr/>
      </dsp:nvSpPr>
      <dsp:spPr>
        <a:xfrm>
          <a:off x="14647991" y="7918530"/>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Maghreb TF</a:t>
          </a:r>
        </a:p>
      </dsp:txBody>
      <dsp:txXfrm>
        <a:off x="14647991" y="7918530"/>
        <a:ext cx="2702346" cy="864750"/>
      </dsp:txXfrm>
    </dsp:sp>
    <dsp:sp modelId="{89B78C1F-DC33-4BD9-90CE-D7769DA2FF0E}">
      <dsp:nvSpPr>
        <dsp:cNvPr id="0" name=""/>
        <dsp:cNvSpPr/>
      </dsp:nvSpPr>
      <dsp:spPr>
        <a:xfrm>
          <a:off x="15323578" y="9593985"/>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C73FBE-CD8A-4414-BAC7-63F964AE7DBB}">
      <dsp:nvSpPr>
        <dsp:cNvPr id="0" name=""/>
        <dsp:cNvSpPr/>
      </dsp:nvSpPr>
      <dsp:spPr>
        <a:xfrm>
          <a:off x="15323578" y="9593985"/>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DF514-831D-46EF-95BC-C899170D2B69}">
      <dsp:nvSpPr>
        <dsp:cNvPr id="0" name=""/>
        <dsp:cNvSpPr/>
      </dsp:nvSpPr>
      <dsp:spPr>
        <a:xfrm>
          <a:off x="14647991" y="9837196"/>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Mashreq TF</a:t>
          </a:r>
        </a:p>
      </dsp:txBody>
      <dsp:txXfrm>
        <a:off x="14647991" y="9837196"/>
        <a:ext cx="2702346" cy="864750"/>
      </dsp:txXfrm>
    </dsp:sp>
    <dsp:sp modelId="{DA34AFB4-9273-4CCA-B431-A8EB8498B9A9}">
      <dsp:nvSpPr>
        <dsp:cNvPr id="0" name=""/>
        <dsp:cNvSpPr/>
      </dsp:nvSpPr>
      <dsp:spPr>
        <a:xfrm>
          <a:off x="16836892" y="3837986"/>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3A8FC4-A8D8-4C09-81A0-71026D53BFD8}">
      <dsp:nvSpPr>
        <dsp:cNvPr id="0" name=""/>
        <dsp:cNvSpPr/>
      </dsp:nvSpPr>
      <dsp:spPr>
        <a:xfrm>
          <a:off x="16836892" y="3837986"/>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51EE39-872E-44BA-A1E2-71A467BC6E2B}">
      <dsp:nvSpPr>
        <dsp:cNvPr id="0" name=""/>
        <dsp:cNvSpPr/>
      </dsp:nvSpPr>
      <dsp:spPr>
        <a:xfrm>
          <a:off x="16161305" y="4081197"/>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TC - Knowledge sharing</a:t>
          </a:r>
        </a:p>
      </dsp:txBody>
      <dsp:txXfrm>
        <a:off x="16161305" y="4081197"/>
        <a:ext cx="2702346" cy="864750"/>
      </dsp:txXfrm>
    </dsp:sp>
    <dsp:sp modelId="{ECF5B228-599A-446B-B5EC-C14CFAAE9BC8}">
      <dsp:nvSpPr>
        <dsp:cNvPr id="0" name=""/>
        <dsp:cNvSpPr/>
      </dsp:nvSpPr>
      <dsp:spPr>
        <a:xfrm>
          <a:off x="8662293" y="1919320"/>
          <a:ext cx="1351173" cy="135117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5E506-6FFD-49C9-B3B2-8638A33C4B5B}">
      <dsp:nvSpPr>
        <dsp:cNvPr id="0" name=""/>
        <dsp:cNvSpPr/>
      </dsp:nvSpPr>
      <dsp:spPr>
        <a:xfrm>
          <a:off x="8662293" y="1919320"/>
          <a:ext cx="1351173" cy="135117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AB925-6994-4387-B220-F960D66D4158}">
      <dsp:nvSpPr>
        <dsp:cNvPr id="0" name=""/>
        <dsp:cNvSpPr/>
      </dsp:nvSpPr>
      <dsp:spPr>
        <a:xfrm>
          <a:off x="7986706" y="2162531"/>
          <a:ext cx="2702346" cy="8647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TEASIMED </a:t>
          </a:r>
          <a:br>
            <a:rPr lang="en-US" sz="2100" kern="1200" dirty="0"/>
          </a:br>
          <a:r>
            <a:rPr lang="en-US" sz="2100" kern="1200" dirty="0"/>
            <a:t>Project Manager</a:t>
          </a:r>
        </a:p>
      </dsp:txBody>
      <dsp:txXfrm>
        <a:off x="7986706" y="2162531"/>
        <a:ext cx="2702346" cy="86475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995853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89830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12</a:t>
            </a:fld>
            <a:endParaRPr lang="it-IT" altLang="en-US"/>
          </a:p>
        </p:txBody>
      </p:sp>
    </p:spTree>
    <p:extLst>
      <p:ext uri="{BB962C8B-B14F-4D97-AF65-F5344CB8AC3E}">
        <p14:creationId xmlns:p14="http://schemas.microsoft.com/office/powerpoint/2010/main" val="15778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13</a:t>
            </a:fld>
            <a:endParaRPr lang="it-IT" altLang="en-US"/>
          </a:p>
        </p:txBody>
      </p:sp>
    </p:spTree>
    <p:extLst>
      <p:ext uri="{BB962C8B-B14F-4D97-AF65-F5344CB8AC3E}">
        <p14:creationId xmlns:p14="http://schemas.microsoft.com/office/powerpoint/2010/main" val="20896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14</a:t>
            </a:fld>
            <a:endParaRPr lang="it-IT" altLang="en-US"/>
          </a:p>
        </p:txBody>
      </p:sp>
    </p:spTree>
    <p:extLst>
      <p:ext uri="{BB962C8B-B14F-4D97-AF65-F5344CB8AC3E}">
        <p14:creationId xmlns:p14="http://schemas.microsoft.com/office/powerpoint/2010/main" val="105070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15</a:t>
            </a:fld>
            <a:endParaRPr lang="it-IT" altLang="en-US"/>
          </a:p>
        </p:txBody>
      </p:sp>
    </p:spTree>
    <p:extLst>
      <p:ext uri="{BB962C8B-B14F-4D97-AF65-F5344CB8AC3E}">
        <p14:creationId xmlns:p14="http://schemas.microsoft.com/office/powerpoint/2010/main" val="48796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16</a:t>
            </a:fld>
            <a:endParaRPr lang="it-IT" altLang="en-US"/>
          </a:p>
        </p:txBody>
      </p:sp>
    </p:spTree>
    <p:extLst>
      <p:ext uri="{BB962C8B-B14F-4D97-AF65-F5344CB8AC3E}">
        <p14:creationId xmlns:p14="http://schemas.microsoft.com/office/powerpoint/2010/main" val="650774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17</a:t>
            </a:fld>
            <a:endParaRPr lang="it-IT" altLang="en-US"/>
          </a:p>
        </p:txBody>
      </p:sp>
    </p:spTree>
    <p:extLst>
      <p:ext uri="{BB962C8B-B14F-4D97-AF65-F5344CB8AC3E}">
        <p14:creationId xmlns:p14="http://schemas.microsoft.com/office/powerpoint/2010/main" val="2495132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18</a:t>
            </a:fld>
            <a:endParaRPr lang="it-IT" altLang="en-US"/>
          </a:p>
        </p:txBody>
      </p:sp>
    </p:spTree>
    <p:extLst>
      <p:ext uri="{BB962C8B-B14F-4D97-AF65-F5344CB8AC3E}">
        <p14:creationId xmlns:p14="http://schemas.microsoft.com/office/powerpoint/2010/main" val="35820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20938" y="731838"/>
            <a:ext cx="4157662" cy="2339975"/>
          </a:xfrm>
        </p:spPr>
      </p:sp>
      <p:sp>
        <p:nvSpPr>
          <p:cNvPr id="3" name="Segnaposto note 2"/>
          <p:cNvSpPr>
            <a:spLocks noGrp="1"/>
          </p:cNvSpPr>
          <p:nvPr>
            <p:ph type="body" idx="1"/>
          </p:nvPr>
        </p:nvSpPr>
        <p:spPr>
          <a:xfrm>
            <a:off x="228600" y="3446750"/>
            <a:ext cx="6164656" cy="5466356"/>
          </a:xfrm>
        </p:spPr>
        <p:txBody>
          <a:bodyPr/>
          <a:lstStyle/>
          <a:p>
            <a:pPr marL="285715" indent="-285715" algn="just" defTabSz="911912" eaLnBrk="1" hangingPunct="1">
              <a:lnSpc>
                <a:spcPct val="150000"/>
              </a:lnSpc>
              <a:spcBef>
                <a:spcPct val="0"/>
              </a:spcBef>
              <a:spcAft>
                <a:spcPts val="798"/>
              </a:spcAft>
              <a:buFont typeface="Arial" panose="020B0604020202020204" pitchFamily="34" charset="0"/>
              <a:buChar char="•"/>
              <a:defRPr/>
            </a:pPr>
            <a:r>
              <a:rPr lang="en-GB" sz="1800" dirty="0">
                <a:solidFill>
                  <a:prstClr val="black"/>
                </a:solidFill>
                <a:latin typeface="+mn-lt"/>
                <a:ea typeface="ＭＳ Ｐゴシック" panose="020B0600070205080204" pitchFamily="34" charset="-128"/>
                <a:cs typeface="Helvetica" panose="020B0604020202020204" pitchFamily="34" charset="0"/>
              </a:rPr>
              <a:t>There is a strong need to </a:t>
            </a:r>
            <a:r>
              <a:rPr lang="en-GB" sz="1800" b="1" dirty="0">
                <a:solidFill>
                  <a:schemeClr val="tx2">
                    <a:lumMod val="75000"/>
                  </a:schemeClr>
                </a:solidFill>
                <a:latin typeface="+mn-lt"/>
                <a:ea typeface="ＭＳ Ｐゴシック" panose="020B0600070205080204" pitchFamily="34" charset="-128"/>
                <a:cs typeface="Helvetica" panose="020B0604020202020204" pitchFamily="34" charset="0"/>
              </a:rPr>
              <a:t>develop the electricity infrastructure in</a:t>
            </a:r>
            <a:r>
              <a:rPr lang="en-GB" sz="1800" b="1" dirty="0">
                <a:solidFill>
                  <a:srgbClr val="1F497D">
                    <a:lumMod val="60000"/>
                    <a:lumOff val="40000"/>
                  </a:srgbClr>
                </a:solidFill>
                <a:latin typeface="+mn-lt"/>
                <a:ea typeface="ＭＳ Ｐゴシック" panose="020B0600070205080204" pitchFamily="34" charset="-128"/>
                <a:cs typeface="Helvetica" panose="020B0604020202020204" pitchFamily="34" charset="0"/>
              </a:rPr>
              <a:t> </a:t>
            </a:r>
            <a:r>
              <a:rPr lang="en-GB" sz="1800" dirty="0">
                <a:solidFill>
                  <a:prstClr val="black"/>
                </a:solidFill>
                <a:latin typeface="+mn-lt"/>
                <a:ea typeface="ＭＳ Ｐゴシック" panose="020B0600070205080204" pitchFamily="34" charset="-128"/>
                <a:cs typeface="Helvetica" panose="020B0604020202020204" pitchFamily="34" charset="0"/>
              </a:rPr>
              <a:t>the </a:t>
            </a:r>
            <a:r>
              <a:rPr lang="en-GB" sz="1800" b="1" dirty="0">
                <a:solidFill>
                  <a:schemeClr val="tx2">
                    <a:lumMod val="75000"/>
                  </a:schemeClr>
                </a:solidFill>
                <a:latin typeface="+mn-lt"/>
                <a:ea typeface="ＭＳ Ｐゴシック" panose="020B0600070205080204" pitchFamily="34" charset="-128"/>
                <a:cs typeface="Helvetica" panose="020B0604020202020204" pitchFamily="34" charset="0"/>
              </a:rPr>
              <a:t>Mediterranean region</a:t>
            </a:r>
          </a:p>
          <a:p>
            <a:pPr marL="285715" indent="-285715" algn="just" defTabSz="911912" eaLnBrk="1" hangingPunct="1">
              <a:lnSpc>
                <a:spcPct val="150000"/>
              </a:lnSpc>
              <a:spcBef>
                <a:spcPct val="0"/>
              </a:spcBef>
              <a:spcAft>
                <a:spcPts val="798"/>
              </a:spcAft>
              <a:buFont typeface="Arial" panose="020B0604020202020204" pitchFamily="34" charset="0"/>
              <a:buChar char="•"/>
              <a:defRPr/>
            </a:pPr>
            <a:r>
              <a:rPr lang="en-US" sz="1800" dirty="0">
                <a:solidFill>
                  <a:srgbClr val="002060"/>
                </a:solidFill>
                <a:latin typeface="+mn-lt"/>
                <a:ea typeface="MS PGothic" panose="020B0600070205080204" pitchFamily="34" charset="-128"/>
                <a:cs typeface="Helvetica" panose="020B0604020202020204" pitchFamily="34" charset="0"/>
              </a:rPr>
              <a:t>Effective Mediterranean integration will be achieved only when North – South </a:t>
            </a:r>
            <a:r>
              <a:rPr lang="en-US" sz="1800" b="1" dirty="0">
                <a:solidFill>
                  <a:srgbClr val="002060"/>
                </a:solidFill>
                <a:latin typeface="+mn-lt"/>
                <a:ea typeface="MS PGothic" panose="020B0600070205080204" pitchFamily="34" charset="-128"/>
                <a:cs typeface="Helvetica" panose="020B0604020202020204" pitchFamily="34" charset="0"/>
              </a:rPr>
              <a:t>interconnections will link regions </a:t>
            </a:r>
            <a:r>
              <a:rPr lang="en-US" sz="1800" dirty="0">
                <a:solidFill>
                  <a:srgbClr val="002060"/>
                </a:solidFill>
                <a:latin typeface="+mn-lt"/>
                <a:ea typeface="MS PGothic" panose="020B0600070205080204" pitchFamily="34" charset="-128"/>
                <a:cs typeface="Helvetica" panose="020B0604020202020204" pitchFamily="34" charset="0"/>
              </a:rPr>
              <a:t>(subregions) and not simply countries</a:t>
            </a:r>
          </a:p>
          <a:p>
            <a:pPr marL="285715" indent="-285715" algn="just" defTabSz="911912" eaLnBrk="1" hangingPunct="1">
              <a:lnSpc>
                <a:spcPct val="150000"/>
              </a:lnSpc>
              <a:spcBef>
                <a:spcPct val="0"/>
              </a:spcBef>
              <a:spcAft>
                <a:spcPts val="798"/>
              </a:spcAft>
              <a:buFont typeface="Arial" panose="020B0604020202020204" pitchFamily="34" charset="0"/>
              <a:buChar char="•"/>
              <a:defRPr/>
            </a:pPr>
            <a:r>
              <a:rPr lang="en-US" sz="1800" b="1" dirty="0">
                <a:solidFill>
                  <a:schemeClr val="tx2">
                    <a:lumMod val="75000"/>
                  </a:schemeClr>
                </a:solidFill>
                <a:latin typeface="+mn-lt"/>
                <a:ea typeface="ＭＳ Ｐゴシック" panose="020B0600070205080204" pitchFamily="34" charset="-128"/>
                <a:cs typeface="Helvetica" panose="020B0604020202020204" pitchFamily="34" charset="0"/>
              </a:rPr>
              <a:t>Med-TSO promotes </a:t>
            </a:r>
            <a:r>
              <a:rPr lang="en-US" sz="1800" dirty="0">
                <a:solidFill>
                  <a:prstClr val="black"/>
                </a:solidFill>
                <a:latin typeface="+mn-lt"/>
                <a:ea typeface="ＭＳ Ｐゴシック" panose="020B0600070205080204" pitchFamily="34" charset="-128"/>
                <a:cs typeface="Helvetica" panose="020B0604020202020204" pitchFamily="34" charset="0"/>
              </a:rPr>
              <a:t>both</a:t>
            </a:r>
            <a:r>
              <a:rPr lang="en-US" sz="1800" b="1" dirty="0">
                <a:solidFill>
                  <a:srgbClr val="1F497D">
                    <a:lumMod val="60000"/>
                    <a:lumOff val="40000"/>
                  </a:srgbClr>
                </a:solidFill>
                <a:latin typeface="+mn-lt"/>
                <a:ea typeface="ＭＳ Ｐゴシック" panose="020B0600070205080204" pitchFamily="34" charset="-128"/>
                <a:cs typeface="Helvetica" panose="020B0604020202020204" pitchFamily="34" charset="0"/>
              </a:rPr>
              <a:t> </a:t>
            </a:r>
            <a:r>
              <a:rPr lang="en-US" sz="1800" b="1" dirty="0">
                <a:solidFill>
                  <a:schemeClr val="tx2">
                    <a:lumMod val="75000"/>
                  </a:schemeClr>
                </a:solidFill>
                <a:latin typeface="+mn-lt"/>
                <a:ea typeface="ＭＳ Ｐゴシック" panose="020B0600070205080204" pitchFamily="34" charset="-128"/>
                <a:cs typeface="Helvetica" panose="020B0604020202020204" pitchFamily="34" charset="0"/>
              </a:rPr>
              <a:t>the HW </a:t>
            </a:r>
            <a:r>
              <a:rPr lang="en-US" sz="1800" dirty="0">
                <a:solidFill>
                  <a:prstClr val="black"/>
                </a:solidFill>
                <a:latin typeface="+mn-lt"/>
                <a:ea typeface="ＭＳ Ｐゴシック" panose="020B0600070205080204" pitchFamily="34" charset="-128"/>
                <a:cs typeface="Helvetica" panose="020B0604020202020204" pitchFamily="34" charset="0"/>
              </a:rPr>
              <a:t>(development of the grid) </a:t>
            </a:r>
            <a:r>
              <a:rPr lang="en-US" sz="1800" b="1" dirty="0">
                <a:solidFill>
                  <a:schemeClr val="tx2">
                    <a:lumMod val="75000"/>
                  </a:schemeClr>
                </a:solidFill>
                <a:latin typeface="+mn-lt"/>
                <a:ea typeface="ＭＳ Ｐゴシック" panose="020B0600070205080204" pitchFamily="34" charset="-128"/>
                <a:cs typeface="Helvetica" panose="020B0604020202020204" pitchFamily="34" charset="0"/>
              </a:rPr>
              <a:t>and the SW</a:t>
            </a:r>
            <a:r>
              <a:rPr lang="en-US" sz="1800" b="1" dirty="0">
                <a:solidFill>
                  <a:srgbClr val="1F497D">
                    <a:lumMod val="60000"/>
                    <a:lumOff val="40000"/>
                  </a:srgbClr>
                </a:solidFill>
                <a:latin typeface="+mn-lt"/>
                <a:ea typeface="ＭＳ Ｐゴシック" panose="020B0600070205080204" pitchFamily="34" charset="-128"/>
                <a:cs typeface="Helvetica" panose="020B0604020202020204" pitchFamily="34" charset="0"/>
              </a:rPr>
              <a:t> </a:t>
            </a:r>
            <a:r>
              <a:rPr lang="en-US" sz="1800" dirty="0">
                <a:latin typeface="+mn-lt"/>
                <a:ea typeface="ＭＳ Ｐゴシック" panose="020B0600070205080204" pitchFamily="34" charset="-128"/>
                <a:cs typeface="Helvetica" panose="020B0604020202020204" pitchFamily="34" charset="0"/>
              </a:rPr>
              <a:t>(common ground rules) </a:t>
            </a:r>
            <a:r>
              <a:rPr lang="en-US" sz="1800" b="1" dirty="0">
                <a:solidFill>
                  <a:schemeClr val="tx2">
                    <a:lumMod val="75000"/>
                  </a:schemeClr>
                </a:solidFill>
                <a:latin typeface="+mn-lt"/>
                <a:ea typeface="ＭＳ Ｐゴシック" panose="020B0600070205080204" pitchFamily="34" charset="-128"/>
                <a:cs typeface="Helvetica" panose="020B0604020202020204" pitchFamily="34" charset="0"/>
              </a:rPr>
              <a:t>for achieving </a:t>
            </a:r>
            <a:r>
              <a:rPr lang="en-GB" sz="1800" b="1" dirty="0">
                <a:solidFill>
                  <a:schemeClr val="tx2">
                    <a:lumMod val="75000"/>
                  </a:schemeClr>
                </a:solidFill>
                <a:latin typeface="+mn-lt"/>
                <a:ea typeface="ＭＳ Ｐゴシック" panose="020B0600070205080204" pitchFamily="34" charset="-128"/>
                <a:cs typeface="Helvetica" panose="020B0604020202020204" pitchFamily="34" charset="0"/>
              </a:rPr>
              <a:t>system interoperability, </a:t>
            </a:r>
            <a:r>
              <a:rPr lang="en-US" sz="1800" dirty="0">
                <a:solidFill>
                  <a:srgbClr val="002060"/>
                </a:solidFill>
                <a:latin typeface="+mn-lt"/>
                <a:ea typeface="MS PGothic" panose="020B0600070205080204" pitchFamily="34" charset="-128"/>
                <a:cs typeface="Helvetica" panose="020B0604020202020204" pitchFamily="34" charset="0"/>
              </a:rPr>
              <a:t>addressing some necessary aspects: common planning methodologies, tools and criteria to assess </a:t>
            </a:r>
            <a:r>
              <a:rPr lang="en-US" sz="1800" b="1" dirty="0">
                <a:solidFill>
                  <a:srgbClr val="002060"/>
                </a:solidFill>
                <a:latin typeface="+mn-lt"/>
                <a:ea typeface="MS PGothic" panose="020B0600070205080204" pitchFamily="34" charset="-128"/>
                <a:cs typeface="Helvetica" panose="020B0604020202020204" pitchFamily="34" charset="0"/>
              </a:rPr>
              <a:t>commercial and technical viability </a:t>
            </a:r>
            <a:r>
              <a:rPr lang="en-US" sz="1800" dirty="0">
                <a:solidFill>
                  <a:srgbClr val="002060"/>
                </a:solidFill>
                <a:latin typeface="+mn-lt"/>
                <a:ea typeface="MS PGothic" panose="020B0600070205080204" pitchFamily="34" charset="-128"/>
                <a:cs typeface="Helvetica" panose="020B0604020202020204" pitchFamily="34" charset="0"/>
              </a:rPr>
              <a:t>of projects </a:t>
            </a:r>
            <a:r>
              <a:rPr lang="en-US" sz="1800" b="1" dirty="0">
                <a:solidFill>
                  <a:srgbClr val="002060"/>
                </a:solidFill>
                <a:latin typeface="+mn-lt"/>
                <a:ea typeface="MS PGothic" panose="020B0600070205080204" pitchFamily="34" charset="-128"/>
                <a:cs typeface="Helvetica" panose="020B0604020202020204" pitchFamily="34" charset="0"/>
              </a:rPr>
              <a:t>through a shared Cost-Benefit Analysis </a:t>
            </a:r>
            <a:r>
              <a:rPr lang="en-US" sz="1800" dirty="0">
                <a:solidFill>
                  <a:srgbClr val="002060"/>
                </a:solidFill>
                <a:latin typeface="+mn-lt"/>
                <a:ea typeface="MS PGothic" panose="020B0600070205080204" pitchFamily="34" charset="-128"/>
                <a:cs typeface="Helvetica" panose="020B0604020202020204" pitchFamily="34" charset="0"/>
              </a:rPr>
              <a:t>for evaluating their regional impact and ensuring Technical interoperability</a:t>
            </a:r>
            <a:endParaRPr lang="en-US" sz="1800" b="1" dirty="0">
              <a:solidFill>
                <a:srgbClr val="002060"/>
              </a:solidFill>
              <a:latin typeface="+mn-lt"/>
              <a:ea typeface="MS PGothic" panose="020B0600070205080204" pitchFamily="34" charset="-128"/>
              <a:cs typeface="Helvetica" panose="020B0604020202020204" pitchFamily="34" charset="0"/>
            </a:endParaRPr>
          </a:p>
          <a:p>
            <a:pPr marL="285715" indent="-285715" algn="just" defTabSz="911912" eaLnBrk="1" hangingPunct="1">
              <a:lnSpc>
                <a:spcPct val="150000"/>
              </a:lnSpc>
              <a:spcBef>
                <a:spcPct val="0"/>
              </a:spcBef>
              <a:spcAft>
                <a:spcPts val="798"/>
              </a:spcAft>
              <a:buFont typeface="Arial" panose="020B0604020202020204" pitchFamily="34" charset="0"/>
              <a:buChar char="•"/>
              <a:defRPr/>
            </a:pPr>
            <a:endParaRPr lang="en-US" sz="1800" b="1" dirty="0">
              <a:solidFill>
                <a:srgbClr val="002060"/>
              </a:solidFill>
              <a:latin typeface="+mn-lt"/>
              <a:ea typeface="MS PGothic" panose="020B0600070205080204" pitchFamily="34" charset="-128"/>
              <a:cs typeface="Helvetica" panose="020B0604020202020204" pitchFamily="34" charset="0"/>
            </a:endParaRPr>
          </a:p>
        </p:txBody>
      </p:sp>
      <p:sp>
        <p:nvSpPr>
          <p:cNvPr id="4" name="Segnaposto numero diapositiva 3"/>
          <p:cNvSpPr>
            <a:spLocks noGrp="1"/>
          </p:cNvSpPr>
          <p:nvPr>
            <p:ph type="sldNum" sz="quarter" idx="5"/>
          </p:nvPr>
        </p:nvSpPr>
        <p:spPr/>
        <p:txBody>
          <a:bodyPr/>
          <a:lstStyle/>
          <a:p>
            <a:pPr defTabSz="914289">
              <a:defRPr/>
            </a:pPr>
            <a:fld id="{A36A21F4-3E0B-419D-A4BF-4C06C16C8836}" type="slidenum">
              <a:rPr lang="it-IT" altLang="en-US">
                <a:solidFill>
                  <a:srgbClr val="000000"/>
                </a:solidFill>
              </a:rPr>
              <a:pPr defTabSz="914289">
                <a:defRPr/>
              </a:pPr>
              <a:t>23</a:t>
            </a:fld>
            <a:endParaRPr lang="it-IT" altLang="en-US">
              <a:solidFill>
                <a:srgbClr val="000000"/>
              </a:solidFill>
            </a:endParaRPr>
          </a:p>
        </p:txBody>
      </p:sp>
    </p:spTree>
    <p:extLst>
      <p:ext uri="{BB962C8B-B14F-4D97-AF65-F5344CB8AC3E}">
        <p14:creationId xmlns:p14="http://schemas.microsoft.com/office/powerpoint/2010/main" val="1859799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pPr>
              <a:lnSpc>
                <a:spcPct val="115000"/>
              </a:lnSpc>
              <a:spcAft>
                <a:spcPts val="100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 </a:t>
            </a:r>
            <a:endParaRPr lang="it-IT" sz="1800" dirty="0">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ct val="115000"/>
              </a:lnSpc>
              <a:spcAft>
                <a:spcPts val="600"/>
              </a:spcAft>
              <a:buFont typeface="Symbol" panose="05050102010706020507" pitchFamily="18" charset="2"/>
              <a:buNone/>
            </a:pPr>
            <a:endParaRPr lang="it-IT" dirty="0"/>
          </a:p>
        </p:txBody>
      </p:sp>
      <p:sp>
        <p:nvSpPr>
          <p:cNvPr id="4" name="Segnaposto numero diapositiva 3"/>
          <p:cNvSpPr>
            <a:spLocks noGrp="1"/>
          </p:cNvSpPr>
          <p:nvPr>
            <p:ph type="sldNum" sz="quarter" idx="5"/>
          </p:nvPr>
        </p:nvSpPr>
        <p:spPr/>
        <p:txBody>
          <a:bodyPr/>
          <a:lstStyle/>
          <a:p>
            <a:fld id="{8D43E6AE-654B-454F-B76B-C798BAA20CCF}" type="slidenum">
              <a:rPr lang="it-IT" smtClean="0"/>
              <a:t>24</a:t>
            </a:fld>
            <a:endParaRPr lang="it-IT"/>
          </a:p>
        </p:txBody>
      </p:sp>
    </p:spTree>
    <p:extLst>
      <p:ext uri="{BB962C8B-B14F-4D97-AF65-F5344CB8AC3E}">
        <p14:creationId xmlns:p14="http://schemas.microsoft.com/office/powerpoint/2010/main" val="23627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pPr marL="0" lvl="0" indent="0" algn="just">
              <a:lnSpc>
                <a:spcPct val="115000"/>
              </a:lnSpc>
              <a:spcAft>
                <a:spcPts val="600"/>
              </a:spcAft>
              <a:buFont typeface="Symbol" panose="05050102010706020507" pitchFamily="18" charset="2"/>
              <a:buNone/>
            </a:pP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3E6AE-654B-454F-B76B-C798BAA20CCF}"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43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13075" y="731838"/>
            <a:ext cx="3562350" cy="2005012"/>
          </a:xfrm>
        </p:spPr>
      </p:sp>
      <p:sp>
        <p:nvSpPr>
          <p:cNvPr id="3" name="Segnaposto note 2"/>
          <p:cNvSpPr>
            <a:spLocks noGrp="1"/>
          </p:cNvSpPr>
          <p:nvPr>
            <p:ph type="body" idx="1"/>
          </p:nvPr>
        </p:nvSpPr>
        <p:spPr/>
        <p:txBody>
          <a:bodyPr/>
          <a:lstStyle/>
          <a:p>
            <a:pPr algn="just">
              <a:lnSpc>
                <a:spcPct val="107000"/>
              </a:lnSpc>
              <a:spcAft>
                <a:spcPts val="800"/>
              </a:spcAft>
            </a:pPr>
            <a:r>
              <a:rPr lang="it-IT" sz="1800" dirty="0">
                <a:latin typeface="Calibri" panose="020F0502020204030204" pitchFamily="34" charset="0"/>
                <a:ea typeface="Calibri" panose="020F0502020204030204" pitchFamily="34" charset="0"/>
                <a:cs typeface="Times New Roman" panose="02020603050405020304" pitchFamily="18" charset="0"/>
              </a:rPr>
              <a:t>Not yet Participating are Syria, Malta and &amp; bosnia and herzegovina</a:t>
            </a:r>
          </a:p>
        </p:txBody>
      </p:sp>
      <p:sp>
        <p:nvSpPr>
          <p:cNvPr id="4" name="Segnaposto numero diapositiva 3"/>
          <p:cNvSpPr>
            <a:spLocks noGrp="1"/>
          </p:cNvSpPr>
          <p:nvPr>
            <p:ph type="sldNum" sz="quarter" idx="5"/>
          </p:nvPr>
        </p:nvSpPr>
        <p:spPr/>
        <p:txBody>
          <a:bodyPr/>
          <a:lstStyle/>
          <a:p>
            <a:pPr defTabSz="914289">
              <a:defRPr/>
            </a:pPr>
            <a:fld id="{A36A21F4-3E0B-419D-A4BF-4C06C16C8836}" type="slidenum">
              <a:rPr lang="it-IT" altLang="en-US">
                <a:solidFill>
                  <a:srgbClr val="000000"/>
                </a:solidFill>
              </a:rPr>
              <a:pPr defTabSz="914289">
                <a:defRPr/>
              </a:pPr>
              <a:t>2</a:t>
            </a:fld>
            <a:endParaRPr lang="it-IT" altLang="en-US">
              <a:solidFill>
                <a:srgbClr val="000000"/>
              </a:solidFill>
            </a:endParaRPr>
          </a:p>
        </p:txBody>
      </p:sp>
    </p:spTree>
    <p:extLst>
      <p:ext uri="{BB962C8B-B14F-4D97-AF65-F5344CB8AC3E}">
        <p14:creationId xmlns:p14="http://schemas.microsoft.com/office/powerpoint/2010/main" val="104317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9613" y="374650"/>
            <a:ext cx="3711575" cy="2087563"/>
          </a:xfrm>
        </p:spPr>
      </p:sp>
      <p:sp>
        <p:nvSpPr>
          <p:cNvPr id="3" name="Marcador de notas 2"/>
          <p:cNvSpPr>
            <a:spLocks noGrp="1"/>
          </p:cNvSpPr>
          <p:nvPr>
            <p:ph type="body" idx="1"/>
          </p:nvPr>
        </p:nvSpPr>
        <p:spPr>
          <a:xfrm>
            <a:off x="341440" y="2950755"/>
            <a:ext cx="6168542" cy="5306141"/>
          </a:xfrm>
        </p:spPr>
        <p:txBody>
          <a:bodyPr>
            <a:normAutofit/>
          </a:bodyPr>
          <a:lstStyle/>
          <a:p>
            <a:pPr defTabSz="1029927">
              <a:defRPr/>
            </a:pPr>
            <a:endParaRPr lang="es-ES" sz="2400" dirty="0">
              <a:latin typeface="+mn-lt"/>
            </a:endParaRPr>
          </a:p>
        </p:txBody>
      </p:sp>
      <p:sp>
        <p:nvSpPr>
          <p:cNvPr id="4" name="Marcador de número de diapositiva 3"/>
          <p:cNvSpPr>
            <a:spLocks noGrp="1"/>
          </p:cNvSpPr>
          <p:nvPr>
            <p:ph type="sldNum" sz="quarter" idx="5"/>
          </p:nvPr>
        </p:nvSpPr>
        <p:spPr/>
        <p:txBody>
          <a:bodyPr/>
          <a:lstStyle/>
          <a:p>
            <a:pPr defTabSz="1030234" fontAlgn="auto">
              <a:spcBef>
                <a:spcPts val="0"/>
              </a:spcBef>
              <a:spcAft>
                <a:spcPts val="0"/>
              </a:spcAft>
              <a:defRPr/>
            </a:pPr>
            <a:fld id="{50656B5C-EB09-476C-B1DA-4D99CBFEAD4F}" type="slidenum">
              <a:rPr lang="fr-FR" sz="1400">
                <a:solidFill>
                  <a:prstClr val="black"/>
                </a:solidFill>
                <a:latin typeface="Calibri"/>
                <a:ea typeface="+mn-ea"/>
                <a:cs typeface="+mn-cs"/>
              </a:rPr>
              <a:pPr defTabSz="1030234" fontAlgn="auto">
                <a:spcBef>
                  <a:spcPts val="0"/>
                </a:spcBef>
                <a:spcAft>
                  <a:spcPts val="0"/>
                </a:spcAft>
                <a:defRPr/>
              </a:pPr>
              <a:t>3</a:t>
            </a:fld>
            <a:endParaRPr lang="fr-FR" sz="1400">
              <a:solidFill>
                <a:prstClr val="black"/>
              </a:solidFill>
              <a:latin typeface="Calibri"/>
              <a:ea typeface="+mn-ea"/>
              <a:cs typeface="+mn-cs"/>
            </a:endParaRPr>
          </a:p>
        </p:txBody>
      </p:sp>
    </p:spTree>
    <p:extLst>
      <p:ext uri="{BB962C8B-B14F-4D97-AF65-F5344CB8AC3E}">
        <p14:creationId xmlns:p14="http://schemas.microsoft.com/office/powerpoint/2010/main" val="4351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6</a:t>
            </a:fld>
            <a:endParaRPr lang="it-IT" altLang="en-US"/>
          </a:p>
        </p:txBody>
      </p:sp>
    </p:spTree>
    <p:extLst>
      <p:ext uri="{BB962C8B-B14F-4D97-AF65-F5344CB8AC3E}">
        <p14:creationId xmlns:p14="http://schemas.microsoft.com/office/powerpoint/2010/main" val="328157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7</a:t>
            </a:fld>
            <a:endParaRPr lang="it-IT" altLang="en-US"/>
          </a:p>
        </p:txBody>
      </p:sp>
    </p:spTree>
    <p:extLst>
      <p:ext uri="{BB962C8B-B14F-4D97-AF65-F5344CB8AC3E}">
        <p14:creationId xmlns:p14="http://schemas.microsoft.com/office/powerpoint/2010/main" val="305666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8</a:t>
            </a:fld>
            <a:endParaRPr lang="it-IT" altLang="en-US"/>
          </a:p>
        </p:txBody>
      </p:sp>
    </p:spTree>
    <p:extLst>
      <p:ext uri="{BB962C8B-B14F-4D97-AF65-F5344CB8AC3E}">
        <p14:creationId xmlns:p14="http://schemas.microsoft.com/office/powerpoint/2010/main" val="150247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9</a:t>
            </a:fld>
            <a:endParaRPr lang="it-IT" altLang="en-US"/>
          </a:p>
        </p:txBody>
      </p:sp>
    </p:spTree>
    <p:extLst>
      <p:ext uri="{BB962C8B-B14F-4D97-AF65-F5344CB8AC3E}">
        <p14:creationId xmlns:p14="http://schemas.microsoft.com/office/powerpoint/2010/main" val="350710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10</a:t>
            </a:fld>
            <a:endParaRPr lang="it-IT" altLang="en-US"/>
          </a:p>
        </p:txBody>
      </p:sp>
    </p:spTree>
    <p:extLst>
      <p:ext uri="{BB962C8B-B14F-4D97-AF65-F5344CB8AC3E}">
        <p14:creationId xmlns:p14="http://schemas.microsoft.com/office/powerpoint/2010/main" val="55677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A21F4-3E0B-419D-A4BF-4C06C16C8836}" type="slidenum">
              <a:rPr lang="it-IT" altLang="en-US" smtClean="0"/>
              <a:pPr/>
              <a:t>11</a:t>
            </a:fld>
            <a:endParaRPr lang="it-IT" altLang="en-US"/>
          </a:p>
        </p:txBody>
      </p:sp>
    </p:spTree>
    <p:extLst>
      <p:ext uri="{BB962C8B-B14F-4D97-AF65-F5344CB8AC3E}">
        <p14:creationId xmlns:p14="http://schemas.microsoft.com/office/powerpoint/2010/main" val="33088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12" name="Título de presentació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Título de presentación</a:t>
            </a:r>
          </a:p>
        </p:txBody>
      </p:sp>
      <p:sp>
        <p:nvSpPr>
          <p:cNvPr id="13" name="Nivel de texto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xfrm>
            <a:off x="12030684" y="12983675"/>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Hecho (grande)">
    <p:spTree>
      <p:nvGrpSpPr>
        <p:cNvPr id="1" name=""/>
        <p:cNvGrpSpPr/>
        <p:nvPr/>
      </p:nvGrpSpPr>
      <p:grpSpPr>
        <a:xfrm>
          <a:off x="0" y="0"/>
          <a:ext cx="0" cy="0"/>
          <a:chOff x="0" y="0"/>
          <a:chExt cx="0" cy="0"/>
        </a:xfrm>
      </p:grpSpPr>
      <p:sp>
        <p:nvSpPr>
          <p:cNvPr id="106" name="Nivel de texto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Información del hecho"/>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Información del hecho</a:t>
            </a:r>
          </a:p>
        </p:txBody>
      </p:sp>
      <p:sp>
        <p:nvSpPr>
          <p:cNvPr id="108" name="Número de diapositiva"/>
          <p:cNvSpPr txBox="1">
            <a:spLocks noGrp="1"/>
          </p:cNvSpPr>
          <p:nvPr>
            <p:ph type="sldNum" sz="quarter" idx="2"/>
          </p:nvPr>
        </p:nvSpPr>
        <p:spPr>
          <a:xfrm>
            <a:off x="11946103" y="12983675"/>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Atribució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Atribución</a:t>
            </a:r>
          </a:p>
        </p:txBody>
      </p:sp>
      <p:sp>
        <p:nvSpPr>
          <p:cNvPr id="116" name="Nivel de texto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“Frase celebre”</a:t>
            </a:r>
          </a:p>
          <a:p>
            <a:pPr lvl="1"/>
            <a:endParaRPr/>
          </a:p>
          <a:p>
            <a:pPr lvl="2"/>
            <a:endParaRPr/>
          </a:p>
          <a:p>
            <a:pPr lvl="3"/>
            <a:endParaRPr/>
          </a:p>
          <a:p>
            <a:pPr lvl="4"/>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Imagen"/>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n"/>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n"/>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Imagen"/>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19202" y="1673423"/>
            <a:ext cx="21945600" cy="10945217"/>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a:xfrm>
            <a:off x="11946103" y="12983675"/>
            <a:ext cx="479298" cy="471924"/>
          </a:xfrm>
        </p:spPr>
        <p:txBody>
          <a:bodyPr/>
          <a:lstStyle>
            <a:lvl1pPr>
              <a:defRPr sz="2400" b="1">
                <a:solidFill>
                  <a:srgbClr val="2B2E68"/>
                </a:solidFill>
              </a:defRPr>
            </a:lvl1pPr>
          </a:lstStyle>
          <a:p>
            <a:fld id="{B007B441-5312-499D-93C3-6E37886527FA}" type="slidenum">
              <a:rPr lang="it-IT" smtClean="0"/>
              <a:pPr/>
              <a:t>‹#›</a:t>
            </a:fld>
            <a:endParaRPr lang="it-IT" dirty="0"/>
          </a:p>
        </p:txBody>
      </p:sp>
      <p:sp>
        <p:nvSpPr>
          <p:cNvPr id="2" name="Titolo 1">
            <a:extLst>
              <a:ext uri="{FF2B5EF4-FFF2-40B4-BE49-F238E27FC236}">
                <a16:creationId xmlns:a16="http://schemas.microsoft.com/office/drawing/2014/main" id="{3570675C-3241-4631-94D4-3C4D7BF46955}"/>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329254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ítulo de presentació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Título de presentación</a:t>
            </a:r>
          </a:p>
        </p:txBody>
      </p:sp>
      <p:sp>
        <p:nvSpPr>
          <p:cNvPr id="23" name="Autor y fech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24" name="Nivel de texto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25" name="Número de diapositiva"/>
          <p:cNvSpPr txBox="1">
            <a:spLocks noGrp="1"/>
          </p:cNvSpPr>
          <p:nvPr>
            <p:ph type="sldNum" sz="quarter" idx="2"/>
          </p:nvPr>
        </p:nvSpPr>
        <p:spPr>
          <a:xfrm>
            <a:off x="11946103" y="12983675"/>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ernativa">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ítulo de diapositiva"/>
          <p:cNvSpPr txBox="1">
            <a:spLocks noGrp="1"/>
          </p:cNvSpPr>
          <p:nvPr>
            <p:ph type="title" hasCustomPrompt="1"/>
          </p:nvPr>
        </p:nvSpPr>
        <p:spPr>
          <a:xfrm>
            <a:off x="1206500" y="1270000"/>
            <a:ext cx="9779000" cy="5882273"/>
          </a:xfrm>
          <a:prstGeom prst="rect">
            <a:avLst/>
          </a:prstGeom>
        </p:spPr>
        <p:txBody>
          <a:bodyPr anchor="b"/>
          <a:lstStyle/>
          <a:p>
            <a:r>
              <a:t>Título de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1946103" y="12987909"/>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prstGeom prst="rect">
            <a:avLst/>
          </a:prstGeom>
        </p:spPr>
        <p:txBody>
          <a:bodyPr/>
          <a:lstStyle/>
          <a:p>
            <a:r>
              <a:t>Título de diapositiva</a:t>
            </a:r>
          </a:p>
        </p:txBody>
      </p:sp>
      <p:sp>
        <p:nvSpPr>
          <p:cNvPr id="43"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44"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xfrm>
            <a:off x="11946103" y="12983675"/>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en viñeta de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xfrm>
            <a:off x="11946103" y="12983675"/>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xfrm>
            <a:off x="11946103" y="12987909"/>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79" name="Título de diapositiva"/>
          <p:cNvSpPr txBox="1">
            <a:spLocks noGrp="1"/>
          </p:cNvSpPr>
          <p:nvPr>
            <p:ph type="title" hasCustomPrompt="1"/>
          </p:nvPr>
        </p:nvSpPr>
        <p:spPr>
          <a:xfrm>
            <a:off x="1206500" y="1079500"/>
            <a:ext cx="21971000" cy="1434949"/>
          </a:xfrm>
          <a:prstGeom prst="rect">
            <a:avLst/>
          </a:prstGeom>
        </p:spPr>
        <p:txBody>
          <a:bodyPr/>
          <a:lstStyle/>
          <a:p>
            <a:r>
              <a:t>Título de diapositiva</a:t>
            </a:r>
          </a:p>
        </p:txBody>
      </p:sp>
      <p:sp>
        <p:nvSpPr>
          <p:cNvPr id="80"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81" name="Número de diapositiva"/>
          <p:cNvSpPr txBox="1">
            <a:spLocks noGrp="1"/>
          </p:cNvSpPr>
          <p:nvPr>
            <p:ph type="sldNum" sz="quarter" idx="2"/>
          </p:nvPr>
        </p:nvSpPr>
        <p:spPr>
          <a:xfrm>
            <a:off x="11946103" y="12983675"/>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Temas de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xfrm>
            <a:off x="11946103" y="12983675"/>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xfrm>
            <a:off x="11946103" y="12983675"/>
            <a:ext cx="479298" cy="471924"/>
          </a:xfrm>
          <a:prstGeom prst="rect">
            <a:avLst/>
          </a:prstGeom>
        </p:spPr>
        <p:txBody>
          <a:bodyPr/>
          <a:lstStyle>
            <a:lvl1pPr>
              <a:defRPr sz="2400" b="1">
                <a:solidFill>
                  <a:srgbClr val="2B2E68"/>
                </a:solidFill>
              </a:defRPr>
            </a:lvl1pPr>
          </a:lstStyle>
          <a:p>
            <a:fld id="{86CB4B4D-7CA3-9044-876B-883B54F8677D}"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ítulo de diapositiva"/>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Título de diapositiva</a:t>
            </a:r>
          </a:p>
        </p:txBody>
      </p:sp>
      <p:sp>
        <p:nvSpPr>
          <p:cNvPr id="3" name="Nivel de texto 1…"/>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Texto en viñeta de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pic>
        <p:nvPicPr>
          <p:cNvPr id="5" name="Picture 2" descr="Med-TSO logo">
            <a:extLst>
              <a:ext uri="{FF2B5EF4-FFF2-40B4-BE49-F238E27FC236}">
                <a16:creationId xmlns:a16="http://schemas.microsoft.com/office/drawing/2014/main" id="{39F8073E-20B6-04F6-3E97-A723415CA11B}"/>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a:stretch/>
        </p:blipFill>
        <p:spPr bwMode="auto">
          <a:xfrm>
            <a:off x="0" y="0"/>
            <a:ext cx="3490470" cy="11571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Lst>
  <p:transition spd="med"/>
  <p:hf hdr="0" ftr="0" dt="0"/>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oat, accessory, umbrella, sunset&#10;&#10;Description automatically generated">
            <a:extLst>
              <a:ext uri="{FF2B5EF4-FFF2-40B4-BE49-F238E27FC236}">
                <a16:creationId xmlns:a16="http://schemas.microsoft.com/office/drawing/2014/main" id="{0D9703A5-0A0C-8048-A7C2-6A1647064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4" name="An integrated Grid for enabling the energy transition in the Mediterranean"/>
          <p:cNvSpPr txBox="1"/>
          <p:nvPr/>
        </p:nvSpPr>
        <p:spPr>
          <a:xfrm>
            <a:off x="406037" y="1628407"/>
            <a:ext cx="18779110" cy="103932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nSpc>
                <a:spcPct val="120000"/>
              </a:lnSpc>
              <a:defRPr sz="5000" b="1" cap="all">
                <a:solidFill>
                  <a:srgbClr val="FFFFFF"/>
                </a:solidFill>
                <a:latin typeface="Helvetica"/>
                <a:ea typeface="Helvetica"/>
                <a:cs typeface="Helvetica"/>
                <a:sym typeface="Helvetica"/>
              </a:defRPr>
            </a:lvl1pPr>
          </a:lstStyle>
          <a:p>
            <a:pPr algn="l">
              <a:lnSpc>
                <a:spcPct val="125000"/>
              </a:lnSpc>
            </a:pPr>
            <a:r>
              <a:rPr lang="en-US" sz="5400" dirty="0">
                <a:solidFill>
                  <a:srgbClr val="002060"/>
                </a:solidFill>
              </a:rPr>
              <a:t>TEASIMED </a:t>
            </a:r>
            <a:endParaRPr sz="4800" i="1" dirty="0">
              <a:solidFill>
                <a:srgbClr val="002060"/>
              </a:solidFill>
            </a:endParaRPr>
          </a:p>
        </p:txBody>
      </p:sp>
      <p:sp>
        <p:nvSpPr>
          <p:cNvPr id="16" name="Mediterranean Project 2 Closing Conference"/>
          <p:cNvSpPr txBox="1"/>
          <p:nvPr/>
        </p:nvSpPr>
        <p:spPr>
          <a:xfrm>
            <a:off x="406036" y="3795244"/>
            <a:ext cx="12188529" cy="75001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000">
                <a:solidFill>
                  <a:srgbClr val="FFFFFF"/>
                </a:solidFill>
                <a:latin typeface="Helvetica"/>
                <a:ea typeface="Helvetica"/>
                <a:cs typeface="Helvetica"/>
                <a:sym typeface="Helvetica"/>
              </a:defRPr>
            </a:lvl1pPr>
          </a:lstStyle>
          <a:p>
            <a:pPr algn="l">
              <a:lnSpc>
                <a:spcPct val="150000"/>
              </a:lnSpc>
            </a:pPr>
            <a:r>
              <a:rPr lang="en-US" sz="3200" dirty="0">
                <a:solidFill>
                  <a:schemeClr val="tx1">
                    <a:lumMod val="75000"/>
                  </a:schemeClr>
                </a:solidFill>
              </a:rPr>
              <a:t>14/12/2022, Arab Electricity Regulators Forum (AERF)</a:t>
            </a:r>
          </a:p>
        </p:txBody>
      </p:sp>
      <p:sp>
        <p:nvSpPr>
          <p:cNvPr id="24" name="Mediterranean Project 2 Closing Conference"/>
          <p:cNvSpPr txBox="1"/>
          <p:nvPr/>
        </p:nvSpPr>
        <p:spPr>
          <a:xfrm>
            <a:off x="14630401" y="5461230"/>
            <a:ext cx="9096280" cy="83093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4000">
                <a:solidFill>
                  <a:srgbClr val="FFFFFF"/>
                </a:solidFill>
                <a:latin typeface="Helvetica"/>
                <a:ea typeface="Helvetica"/>
                <a:cs typeface="Helvetica"/>
                <a:sym typeface="Helvetica"/>
              </a:defRPr>
            </a:lvl1pPr>
          </a:lstStyle>
          <a:p>
            <a:pPr algn="l">
              <a:lnSpc>
                <a:spcPct val="150000"/>
              </a:lnSpc>
            </a:pPr>
            <a:r>
              <a:rPr lang="en-US" sz="3600" dirty="0">
                <a:solidFill>
                  <a:schemeClr val="tx1">
                    <a:lumMod val="75000"/>
                  </a:schemeClr>
                </a:solidFill>
              </a:rPr>
              <a:t>Ahmed R. Elshami, Power System Advisor</a:t>
            </a:r>
          </a:p>
        </p:txBody>
      </p:sp>
      <p:sp>
        <p:nvSpPr>
          <p:cNvPr id="25" name="Supported by…"/>
          <p:cNvSpPr txBox="1"/>
          <p:nvPr/>
        </p:nvSpPr>
        <p:spPr>
          <a:xfrm>
            <a:off x="21304634" y="10655731"/>
            <a:ext cx="2411380" cy="736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r" defTabSz="457200">
              <a:defRPr sz="2033">
                <a:solidFill>
                  <a:srgbClr val="FFFFFF"/>
                </a:solidFill>
                <a:latin typeface="Helvetica"/>
                <a:ea typeface="Helvetica"/>
                <a:cs typeface="Helvetica"/>
                <a:sym typeface="Helvetica"/>
              </a:defRPr>
            </a:pPr>
            <a:r>
              <a:rPr lang="en-GB" dirty="0">
                <a:solidFill>
                  <a:schemeClr val="tx1">
                    <a:lumMod val="75000"/>
                  </a:schemeClr>
                </a:solidFill>
              </a:rPr>
              <a:t>Co-funded</a:t>
            </a:r>
            <a:r>
              <a:rPr dirty="0">
                <a:solidFill>
                  <a:schemeClr val="tx1">
                    <a:lumMod val="75000"/>
                  </a:schemeClr>
                </a:solidFill>
              </a:rPr>
              <a:t> by</a:t>
            </a:r>
          </a:p>
          <a:p>
            <a:pPr algn="r" defTabSz="457200">
              <a:defRPr sz="2033">
                <a:solidFill>
                  <a:srgbClr val="FFFFFF"/>
                </a:solidFill>
                <a:latin typeface="Helvetica"/>
                <a:ea typeface="Helvetica"/>
                <a:cs typeface="Helvetica"/>
                <a:sym typeface="Helvetica"/>
              </a:defRPr>
            </a:pPr>
            <a:r>
              <a:rPr dirty="0">
                <a:solidFill>
                  <a:schemeClr val="tx1">
                    <a:lumMod val="75000"/>
                  </a:schemeClr>
                </a:solidFill>
              </a:rPr>
              <a:t>the European Union</a:t>
            </a:r>
          </a:p>
        </p:txBody>
      </p:sp>
      <p:pic>
        <p:nvPicPr>
          <p:cNvPr id="26" name="flag_yellow_low.jpg" descr="flag_yellow_low.jpg"/>
          <p:cNvPicPr>
            <a:picLocks noChangeAspect="1"/>
          </p:cNvPicPr>
          <p:nvPr/>
        </p:nvPicPr>
        <p:blipFill>
          <a:blip r:embed="rId4"/>
          <a:stretch>
            <a:fillRect/>
          </a:stretch>
        </p:blipFill>
        <p:spPr>
          <a:xfrm>
            <a:off x="22044659" y="11491780"/>
            <a:ext cx="1612051" cy="1077388"/>
          </a:xfrm>
          <a:prstGeom prst="rect">
            <a:avLst/>
          </a:prstGeom>
          <a:ln w="12700">
            <a:miter lim="400000"/>
          </a:ln>
        </p:spPr>
      </p:pic>
      <p:pic>
        <p:nvPicPr>
          <p:cNvPr id="27" name="Picture 6" descr="A picture containing logo&#10;&#10;Description automatically generated">
            <a:extLst>
              <a:ext uri="{FF2B5EF4-FFF2-40B4-BE49-F238E27FC236}">
                <a16:creationId xmlns:a16="http://schemas.microsoft.com/office/drawing/2014/main" id="{F04DD120-B51E-7E43-9D0E-27F668BAC1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97199" y="6312496"/>
            <a:ext cx="5618815" cy="2199959"/>
          </a:xfrm>
          <a:prstGeom prst="rect">
            <a:avLst/>
          </a:prstGeom>
        </p:spPr>
      </p:pic>
      <p:pic>
        <p:nvPicPr>
          <p:cNvPr id="28" name="Picture 8" descr="Logo&#10;&#10;Description automatically generated">
            <a:extLst>
              <a:ext uri="{FF2B5EF4-FFF2-40B4-BE49-F238E27FC236}">
                <a16:creationId xmlns:a16="http://schemas.microsoft.com/office/drawing/2014/main" id="{90039B48-44B8-DB48-8550-D9E48CCCDE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22509" y="9139084"/>
            <a:ext cx="3553525" cy="1514062"/>
          </a:xfrm>
          <a:prstGeom prst="rect">
            <a:avLst/>
          </a:prstGeom>
        </p:spPr>
      </p:pic>
      <p:sp>
        <p:nvSpPr>
          <p:cNvPr id="29" name="Supported by…">
            <a:extLst>
              <a:ext uri="{FF2B5EF4-FFF2-40B4-BE49-F238E27FC236}">
                <a16:creationId xmlns:a16="http://schemas.microsoft.com/office/drawing/2014/main" id="{EF665F64-C9AE-D94C-99A0-5788CA8BD07B}"/>
              </a:ext>
            </a:extLst>
          </p:cNvPr>
          <p:cNvSpPr txBox="1"/>
          <p:nvPr/>
        </p:nvSpPr>
        <p:spPr>
          <a:xfrm>
            <a:off x="22253520" y="8849975"/>
            <a:ext cx="1473160" cy="4154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2033">
                <a:solidFill>
                  <a:srgbClr val="FFFFFF"/>
                </a:solidFill>
                <a:latin typeface="Helvetica"/>
                <a:ea typeface="Helvetica"/>
                <a:cs typeface="Helvetica"/>
                <a:sym typeface="Helvetica"/>
              </a:defRPr>
            </a:pPr>
            <a:r>
              <a:rPr lang="en-GB" dirty="0">
                <a:solidFill>
                  <a:schemeClr val="tx1">
                    <a:lumMod val="75000"/>
                  </a:schemeClr>
                </a:solidFill>
              </a:rPr>
              <a:t>A project</a:t>
            </a:r>
            <a:r>
              <a:rPr dirty="0">
                <a:solidFill>
                  <a:schemeClr val="tx1">
                    <a:lumMod val="75000"/>
                  </a:schemeClr>
                </a:solidFill>
              </a:rPr>
              <a:t> by</a:t>
            </a:r>
          </a:p>
        </p:txBody>
      </p:sp>
      <p:sp>
        <p:nvSpPr>
          <p:cNvPr id="5" name="TextBox 4">
            <a:extLst>
              <a:ext uri="{FF2B5EF4-FFF2-40B4-BE49-F238E27FC236}">
                <a16:creationId xmlns:a16="http://schemas.microsoft.com/office/drawing/2014/main" id="{EBC1ACFB-3815-A8D4-02E2-DB9B3AC67AF1}"/>
              </a:ext>
            </a:extLst>
          </p:cNvPr>
          <p:cNvSpPr txBox="1"/>
          <p:nvPr/>
        </p:nvSpPr>
        <p:spPr>
          <a:xfrm>
            <a:off x="287279" y="2808704"/>
            <a:ext cx="2003523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dirty="0">
                <a:solidFill>
                  <a:srgbClr val="2B2E68"/>
                </a:solidFill>
                <a:sym typeface="Helvetica"/>
              </a:rPr>
              <a:t>Towards an Efficient, Adequate, Sustainable and Interconnected Mediterranean power system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1962934" y="12983675"/>
            <a:ext cx="445635" cy="471924"/>
          </a:xfrm>
        </p:spPr>
        <p:txBody>
          <a:bodyPr/>
          <a:lstStyle/>
          <a:p>
            <a:pPr>
              <a:defRPr/>
            </a:pPr>
            <a:fld id="{FECF06D6-BC7C-4A45-A832-982D66FD7CC5}" type="slidenum">
              <a:rPr lang="en-US" b="1" smtClean="0">
                <a:solidFill>
                  <a:srgbClr val="221F78"/>
                </a:solidFill>
                <a:latin typeface="Helvetica" panose="020B0604020202020204" pitchFamily="34" charset="0"/>
                <a:cs typeface="Helvetica" panose="020B0604020202020204" pitchFamily="34" charset="0"/>
              </a:rPr>
              <a:pPr>
                <a:defRPr/>
              </a:pPr>
              <a:t>10</a:t>
            </a:fld>
            <a:endParaRPr lang="en-US" b="1" dirty="0">
              <a:solidFill>
                <a:srgbClr val="221F78"/>
              </a:solidFill>
              <a:latin typeface="Helvetica" panose="020B0604020202020204" pitchFamily="34" charset="0"/>
              <a:cs typeface="Helvetica" panose="020B0604020202020204" pitchFamily="34" charset="0"/>
            </a:endParaRPr>
          </a:p>
        </p:txBody>
      </p:sp>
      <p:cxnSp>
        <p:nvCxnSpPr>
          <p:cNvPr id="3" name="Connettore 1 2"/>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4866881" y="342090"/>
            <a:ext cx="14669511"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TEASIMED Scenarios – Generation</a:t>
            </a:r>
          </a:p>
        </p:txBody>
      </p:sp>
      <p:cxnSp>
        <p:nvCxnSpPr>
          <p:cNvPr id="47" name="Connettore 1 7">
            <a:extLst>
              <a:ext uri="{FF2B5EF4-FFF2-40B4-BE49-F238E27FC236}">
                <a16:creationId xmlns:a16="http://schemas.microsoft.com/office/drawing/2014/main" id="{C0E84072-2451-A136-8984-6212377EB653}"/>
              </a:ext>
            </a:extLst>
          </p:cNvPr>
          <p:cNvCxnSpPr>
            <a:cxnSpLocks/>
          </p:cNvCxnSpPr>
          <p:nvPr/>
        </p:nvCxnSpPr>
        <p:spPr>
          <a:xfrm>
            <a:off x="960059" y="12712022"/>
            <a:ext cx="2246389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86F8324-31BA-7F2C-85B6-1A06A8AF672D}"/>
              </a:ext>
            </a:extLst>
          </p:cNvPr>
          <p:cNvPicPr>
            <a:picLocks noChangeAspect="1"/>
          </p:cNvPicPr>
          <p:nvPr/>
        </p:nvPicPr>
        <p:blipFill>
          <a:blip r:embed="rId3"/>
          <a:stretch>
            <a:fillRect/>
          </a:stretch>
        </p:blipFill>
        <p:spPr>
          <a:xfrm>
            <a:off x="3040861" y="1729399"/>
            <a:ext cx="16979686" cy="11118450"/>
          </a:xfrm>
          <a:prstGeom prst="rect">
            <a:avLst/>
          </a:prstGeom>
        </p:spPr>
      </p:pic>
    </p:spTree>
    <p:extLst>
      <p:ext uri="{BB962C8B-B14F-4D97-AF65-F5344CB8AC3E}">
        <p14:creationId xmlns:p14="http://schemas.microsoft.com/office/powerpoint/2010/main" val="200777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1962934" y="12983675"/>
            <a:ext cx="445635" cy="471924"/>
          </a:xfrm>
        </p:spPr>
        <p:txBody>
          <a:bodyPr/>
          <a:lstStyle/>
          <a:p>
            <a:pPr>
              <a:defRPr/>
            </a:pPr>
            <a:fld id="{FECF06D6-BC7C-4A45-A832-982D66FD7CC5}" type="slidenum">
              <a:rPr lang="en-US" b="1" smtClean="0">
                <a:solidFill>
                  <a:srgbClr val="221F78"/>
                </a:solidFill>
                <a:latin typeface="Helvetica" panose="020B0604020202020204" pitchFamily="34" charset="0"/>
                <a:cs typeface="Helvetica" panose="020B0604020202020204" pitchFamily="34" charset="0"/>
              </a:rPr>
              <a:pPr>
                <a:defRPr/>
              </a:pPr>
              <a:t>11</a:t>
            </a:fld>
            <a:endParaRPr lang="en-US" b="1" dirty="0">
              <a:solidFill>
                <a:srgbClr val="221F78"/>
              </a:solidFill>
              <a:latin typeface="Helvetica" panose="020B0604020202020204" pitchFamily="34" charset="0"/>
              <a:cs typeface="Helvetica" panose="020B0604020202020204" pitchFamily="34" charset="0"/>
            </a:endParaRPr>
          </a:p>
        </p:txBody>
      </p:sp>
      <p:cxnSp>
        <p:nvCxnSpPr>
          <p:cNvPr id="3" name="Connettore 1 2"/>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4866881" y="342090"/>
            <a:ext cx="14669511"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TEASIMED Scenarios – Generation</a:t>
            </a:r>
          </a:p>
        </p:txBody>
      </p:sp>
      <p:cxnSp>
        <p:nvCxnSpPr>
          <p:cNvPr id="47" name="Connettore 1 7">
            <a:extLst>
              <a:ext uri="{FF2B5EF4-FFF2-40B4-BE49-F238E27FC236}">
                <a16:creationId xmlns:a16="http://schemas.microsoft.com/office/drawing/2014/main" id="{C0E84072-2451-A136-8984-6212377EB653}"/>
              </a:ext>
            </a:extLst>
          </p:cNvPr>
          <p:cNvCxnSpPr>
            <a:cxnSpLocks/>
          </p:cNvCxnSpPr>
          <p:nvPr/>
        </p:nvCxnSpPr>
        <p:spPr>
          <a:xfrm>
            <a:off x="960059" y="12712022"/>
            <a:ext cx="2246389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E15A9A-6634-4C3E-70E6-7BB81B359AA0}"/>
              </a:ext>
            </a:extLst>
          </p:cNvPr>
          <p:cNvPicPr>
            <a:picLocks noChangeAspect="1"/>
          </p:cNvPicPr>
          <p:nvPr/>
        </p:nvPicPr>
        <p:blipFill>
          <a:blip r:embed="rId3"/>
          <a:stretch>
            <a:fillRect/>
          </a:stretch>
        </p:blipFill>
        <p:spPr>
          <a:xfrm>
            <a:off x="3002535" y="1753046"/>
            <a:ext cx="16533857" cy="10823150"/>
          </a:xfrm>
          <a:prstGeom prst="rect">
            <a:avLst/>
          </a:prstGeom>
        </p:spPr>
      </p:pic>
    </p:spTree>
    <p:extLst>
      <p:ext uri="{BB962C8B-B14F-4D97-AF65-F5344CB8AC3E}">
        <p14:creationId xmlns:p14="http://schemas.microsoft.com/office/powerpoint/2010/main" val="263970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1962934" y="12983675"/>
            <a:ext cx="445635" cy="471924"/>
          </a:xfrm>
        </p:spPr>
        <p:txBody>
          <a:bodyPr/>
          <a:lstStyle/>
          <a:p>
            <a:pPr>
              <a:defRPr/>
            </a:pPr>
            <a:fld id="{FECF06D6-BC7C-4A45-A832-982D66FD7CC5}" type="slidenum">
              <a:rPr lang="en-US" b="1" smtClean="0">
                <a:solidFill>
                  <a:srgbClr val="221F78"/>
                </a:solidFill>
                <a:latin typeface="Helvetica" panose="020B0604020202020204" pitchFamily="34" charset="0"/>
                <a:cs typeface="Helvetica" panose="020B0604020202020204" pitchFamily="34" charset="0"/>
              </a:rPr>
              <a:pPr>
                <a:defRPr/>
              </a:pPr>
              <a:t>12</a:t>
            </a:fld>
            <a:endParaRPr lang="en-US" b="1" dirty="0">
              <a:solidFill>
                <a:srgbClr val="221F78"/>
              </a:solidFill>
              <a:latin typeface="Helvetica" panose="020B0604020202020204" pitchFamily="34" charset="0"/>
              <a:cs typeface="Helvetica" panose="020B0604020202020204" pitchFamily="34" charset="0"/>
            </a:endParaRPr>
          </a:p>
        </p:txBody>
      </p:sp>
      <p:cxnSp>
        <p:nvCxnSpPr>
          <p:cNvPr id="3" name="Connettore 1 2"/>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4866881" y="342090"/>
            <a:ext cx="14669511"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TEASIMED Scenarios – CO</a:t>
            </a:r>
            <a:r>
              <a:rPr lang="en-US" sz="4812" b="1" baseline="-25000" dirty="0">
                <a:solidFill>
                  <a:srgbClr val="002060"/>
                </a:solidFill>
                <a:latin typeface="Helvetica" panose="020B0604020202020204" pitchFamily="34" charset="0"/>
                <a:cs typeface="Helvetica" panose="020B0604020202020204" pitchFamily="34" charset="0"/>
              </a:rPr>
              <a:t>2</a:t>
            </a:r>
          </a:p>
        </p:txBody>
      </p:sp>
      <p:cxnSp>
        <p:nvCxnSpPr>
          <p:cNvPr id="47" name="Connettore 1 7">
            <a:extLst>
              <a:ext uri="{FF2B5EF4-FFF2-40B4-BE49-F238E27FC236}">
                <a16:creationId xmlns:a16="http://schemas.microsoft.com/office/drawing/2014/main" id="{C0E84072-2451-A136-8984-6212377EB653}"/>
              </a:ext>
            </a:extLst>
          </p:cNvPr>
          <p:cNvCxnSpPr>
            <a:cxnSpLocks/>
          </p:cNvCxnSpPr>
          <p:nvPr/>
        </p:nvCxnSpPr>
        <p:spPr>
          <a:xfrm>
            <a:off x="960059" y="12712022"/>
            <a:ext cx="2246389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B02BBD4-1954-E53E-CBBB-1ECBAFAF3113}"/>
              </a:ext>
            </a:extLst>
          </p:cNvPr>
          <p:cNvPicPr>
            <a:picLocks noChangeAspect="1"/>
          </p:cNvPicPr>
          <p:nvPr/>
        </p:nvPicPr>
        <p:blipFill>
          <a:blip r:embed="rId3"/>
          <a:stretch>
            <a:fillRect/>
          </a:stretch>
        </p:blipFill>
        <p:spPr>
          <a:xfrm>
            <a:off x="2917653" y="1885104"/>
            <a:ext cx="16618739" cy="10882099"/>
          </a:xfrm>
          <a:prstGeom prst="rect">
            <a:avLst/>
          </a:prstGeom>
        </p:spPr>
      </p:pic>
    </p:spTree>
    <p:extLst>
      <p:ext uri="{BB962C8B-B14F-4D97-AF65-F5344CB8AC3E}">
        <p14:creationId xmlns:p14="http://schemas.microsoft.com/office/powerpoint/2010/main" val="148717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2529481" y="445383"/>
            <a:ext cx="18685423"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2020 Master Plan outcomes</a:t>
            </a:r>
          </a:p>
        </p:txBody>
      </p:sp>
      <p:pic>
        <p:nvPicPr>
          <p:cNvPr id="24" name="Immagine 23">
            <a:extLst>
              <a:ext uri="{FF2B5EF4-FFF2-40B4-BE49-F238E27FC236}">
                <a16:creationId xmlns:a16="http://schemas.microsoft.com/office/drawing/2014/main" id="{527DA2CB-D0C6-45D9-5036-8A769C379A4E}"/>
              </a:ext>
            </a:extLst>
          </p:cNvPr>
          <p:cNvPicPr>
            <a:picLocks noChangeAspect="1"/>
          </p:cNvPicPr>
          <p:nvPr/>
        </p:nvPicPr>
        <p:blipFill rotWithShape="1">
          <a:blip r:embed="rId3"/>
          <a:srcRect r="33"/>
          <a:stretch/>
        </p:blipFill>
        <p:spPr>
          <a:xfrm>
            <a:off x="7321717" y="2692472"/>
            <a:ext cx="16900863" cy="8690779"/>
          </a:xfrm>
          <a:prstGeom prst="rect">
            <a:avLst/>
          </a:prstGeom>
        </p:spPr>
      </p:pic>
      <p:grpSp>
        <p:nvGrpSpPr>
          <p:cNvPr id="25" name="Gruppo 24">
            <a:extLst>
              <a:ext uri="{FF2B5EF4-FFF2-40B4-BE49-F238E27FC236}">
                <a16:creationId xmlns:a16="http://schemas.microsoft.com/office/drawing/2014/main" id="{B4AF4E10-D0FF-04E3-5BDD-F780C4B872CE}"/>
              </a:ext>
            </a:extLst>
          </p:cNvPr>
          <p:cNvGrpSpPr/>
          <p:nvPr/>
        </p:nvGrpSpPr>
        <p:grpSpPr>
          <a:xfrm>
            <a:off x="6596817" y="2051756"/>
            <a:ext cx="9135081" cy="618878"/>
            <a:chOff x="368268" y="1101917"/>
            <a:chExt cx="6448182" cy="521312"/>
          </a:xfrm>
        </p:grpSpPr>
        <p:grpSp>
          <p:nvGrpSpPr>
            <p:cNvPr id="26" name="Gruppo 25">
              <a:extLst>
                <a:ext uri="{FF2B5EF4-FFF2-40B4-BE49-F238E27FC236}">
                  <a16:creationId xmlns:a16="http://schemas.microsoft.com/office/drawing/2014/main" id="{A33CF58C-392F-5265-8E91-15ED3F1A4262}"/>
                </a:ext>
              </a:extLst>
            </p:cNvPr>
            <p:cNvGrpSpPr/>
            <p:nvPr/>
          </p:nvGrpSpPr>
          <p:grpSpPr>
            <a:xfrm>
              <a:off x="3093609" y="1162955"/>
              <a:ext cx="300789" cy="273839"/>
              <a:chOff x="8388424" y="2492896"/>
              <a:chExt cx="646162" cy="576064"/>
            </a:xfrm>
          </p:grpSpPr>
          <p:sp>
            <p:nvSpPr>
              <p:cNvPr id="31" name="Rettangolo 30">
                <a:extLst>
                  <a:ext uri="{FF2B5EF4-FFF2-40B4-BE49-F238E27FC236}">
                    <a16:creationId xmlns:a16="http://schemas.microsoft.com/office/drawing/2014/main" id="{36E6C140-1553-9C81-19AD-DC5179AFC24B}"/>
                  </a:ext>
                </a:extLst>
              </p:cNvPr>
              <p:cNvSpPr/>
              <p:nvPr/>
            </p:nvSpPr>
            <p:spPr>
              <a:xfrm>
                <a:off x="8388424" y="2492896"/>
                <a:ext cx="646162"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85"/>
                <a:endParaRPr lang="it-IT" sz="1805">
                  <a:solidFill>
                    <a:prstClr val="white"/>
                  </a:solidFill>
                  <a:latin typeface="Helvetica" panose="020B0604020202020204" pitchFamily="34" charset="0"/>
                  <a:cs typeface="Helvetica" panose="020B0604020202020204" pitchFamily="34" charset="0"/>
                </a:endParaRPr>
              </a:p>
            </p:txBody>
          </p:sp>
          <p:cxnSp>
            <p:nvCxnSpPr>
              <p:cNvPr id="32" name="Connettore diritto 31">
                <a:extLst>
                  <a:ext uri="{FF2B5EF4-FFF2-40B4-BE49-F238E27FC236}">
                    <a16:creationId xmlns:a16="http://schemas.microsoft.com/office/drawing/2014/main" id="{68B18FCB-A673-A1B3-1068-51E5CD03E39E}"/>
                  </a:ext>
                </a:extLst>
              </p:cNvPr>
              <p:cNvCxnSpPr/>
              <p:nvPr/>
            </p:nvCxnSpPr>
            <p:spPr>
              <a:xfrm flipH="1">
                <a:off x="8388424" y="2492896"/>
                <a:ext cx="646162" cy="576064"/>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27" name="btfpBulletedList688509">
              <a:extLst>
                <a:ext uri="{FF2B5EF4-FFF2-40B4-BE49-F238E27FC236}">
                  <a16:creationId xmlns:a16="http://schemas.microsoft.com/office/drawing/2014/main" id="{5A513D3C-2A95-4809-D21D-92F6ECB30010}"/>
                </a:ext>
              </a:extLst>
            </p:cNvPr>
            <p:cNvSpPr txBox="1"/>
            <p:nvPr/>
          </p:nvSpPr>
          <p:spPr bwMode="gray">
            <a:xfrm>
              <a:off x="1367548" y="1167499"/>
              <a:ext cx="5448902" cy="455730"/>
            </a:xfrm>
            <a:prstGeom prst="rect">
              <a:avLst/>
            </a:prstGeom>
            <a:noFill/>
          </p:spPr>
          <p:txBody>
            <a:bodyPr wrap="square" lIns="53995" tIns="53995" rIns="53995" bIns="53995" rtlCol="0">
              <a:spAutoFit/>
            </a:bodyPr>
            <a:lstStyle/>
            <a:p>
              <a:pPr defTabSz="1828685">
                <a:spcBef>
                  <a:spcPts val="3599"/>
                </a:spcBef>
              </a:pPr>
              <a:r>
                <a:rPr lang="it-IT" sz="2807" b="1" dirty="0">
                  <a:solidFill>
                    <a:prstClr val="black"/>
                  </a:solidFill>
                  <a:latin typeface="Helvetica" panose="020B0604020202020204" pitchFamily="34" charset="0"/>
                  <a:cs typeface="Helvetica" panose="020B0604020202020204" pitchFamily="34" charset="0"/>
                </a:rPr>
                <a:t>15 projects for 5800 km of </a:t>
              </a:r>
              <a:r>
                <a:rPr lang="it-IT" sz="2807" b="1" dirty="0" err="1">
                  <a:solidFill>
                    <a:prstClr val="black"/>
                  </a:solidFill>
                  <a:latin typeface="Helvetica" panose="020B0604020202020204" pitchFamily="34" charset="0"/>
                  <a:cs typeface="Helvetica" panose="020B0604020202020204" pitchFamily="34" charset="0"/>
                </a:rPr>
                <a:t>additional</a:t>
              </a:r>
              <a:r>
                <a:rPr lang="it-IT" sz="2807" b="1" dirty="0">
                  <a:solidFill>
                    <a:prstClr val="black"/>
                  </a:solidFill>
                  <a:latin typeface="Helvetica" panose="020B0604020202020204" pitchFamily="34" charset="0"/>
                  <a:cs typeface="Helvetica" panose="020B0604020202020204" pitchFamily="34" charset="0"/>
                </a:rPr>
                <a:t> lines</a:t>
              </a:r>
              <a:endParaRPr lang="it-IT" sz="2807" dirty="0">
                <a:solidFill>
                  <a:prstClr val="black"/>
                </a:solidFill>
                <a:latin typeface="Helvetica" panose="020B0604020202020204" pitchFamily="34" charset="0"/>
                <a:cs typeface="Helvetica" panose="020B0604020202020204" pitchFamily="34" charset="0"/>
              </a:endParaRPr>
            </a:p>
          </p:txBody>
        </p:sp>
        <p:sp>
          <p:nvSpPr>
            <p:cNvPr id="29" name="btfpIconCircle749713">
              <a:extLst>
                <a:ext uri="{FF2B5EF4-FFF2-40B4-BE49-F238E27FC236}">
                  <a16:creationId xmlns:a16="http://schemas.microsoft.com/office/drawing/2014/main" id="{18961448-E493-3BAA-C3DB-F7A75DDA817E}"/>
                </a:ext>
              </a:extLst>
            </p:cNvPr>
            <p:cNvSpPr>
              <a:spLocks/>
            </p:cNvSpPr>
            <p:nvPr/>
          </p:nvSpPr>
          <p:spPr bwMode="gray">
            <a:xfrm>
              <a:off x="368268" y="1101917"/>
              <a:ext cx="547151" cy="503453"/>
            </a:xfrm>
            <a:prstGeom prst="ellipse">
              <a:avLst/>
            </a:prstGeom>
            <a:solidFill>
              <a:srgbClr val="F39325"/>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5" tIns="53995" rIns="53995" bIns="53995" numCol="1" spcCol="0" rtlCol="0" fromWordArt="0" anchor="t" anchorCtr="0" forceAA="0" compatLnSpc="1">
              <a:prstTxWarp prst="textNoShape">
                <a:avLst/>
              </a:prstTxWarp>
              <a:noAutofit/>
            </a:bodyPr>
            <a:lstStyle/>
            <a:p>
              <a:pPr defTabSz="1828685"/>
              <a:endParaRPr lang="en-US" sz="2105" dirty="0" err="1">
                <a:solidFill>
                  <a:prstClr val="black"/>
                </a:solidFill>
                <a:latin typeface="Helvetica" panose="020B0604020202020204" pitchFamily="34" charset="0"/>
                <a:cs typeface="Helvetica" panose="020B0604020202020204" pitchFamily="34" charset="0"/>
              </a:endParaRPr>
            </a:p>
          </p:txBody>
        </p:sp>
        <p:pic>
          <p:nvPicPr>
            <p:cNvPr id="30" name="btfpIconLines749713">
              <a:extLst>
                <a:ext uri="{FF2B5EF4-FFF2-40B4-BE49-F238E27FC236}">
                  <a16:creationId xmlns:a16="http://schemas.microsoft.com/office/drawing/2014/main" id="{BF9DF687-6DD4-F6F7-D025-8DB27DF24128}"/>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575702" y="1120969"/>
              <a:ext cx="475623" cy="435868"/>
            </a:xfrm>
            <a:prstGeom prst="rect">
              <a:avLst/>
            </a:prstGeom>
          </p:spPr>
        </p:pic>
      </p:grpSp>
      <p:grpSp>
        <p:nvGrpSpPr>
          <p:cNvPr id="33" name="Gruppo 32">
            <a:extLst>
              <a:ext uri="{FF2B5EF4-FFF2-40B4-BE49-F238E27FC236}">
                <a16:creationId xmlns:a16="http://schemas.microsoft.com/office/drawing/2014/main" id="{7E3E120B-65A3-1C8E-AE16-A6AA8B5002B6}"/>
              </a:ext>
            </a:extLst>
          </p:cNvPr>
          <p:cNvGrpSpPr/>
          <p:nvPr/>
        </p:nvGrpSpPr>
        <p:grpSpPr>
          <a:xfrm>
            <a:off x="18358149" y="2062618"/>
            <a:ext cx="5007687" cy="655936"/>
            <a:chOff x="434345" y="1643476"/>
            <a:chExt cx="3560124" cy="504900"/>
          </a:xfrm>
        </p:grpSpPr>
        <p:sp>
          <p:nvSpPr>
            <p:cNvPr id="34" name="btfpIconCircle442251">
              <a:extLst>
                <a:ext uri="{FF2B5EF4-FFF2-40B4-BE49-F238E27FC236}">
                  <a16:creationId xmlns:a16="http://schemas.microsoft.com/office/drawing/2014/main" id="{A544BFA4-66AA-77E2-2BAB-2E6803DE3F57}"/>
                </a:ext>
              </a:extLst>
            </p:cNvPr>
            <p:cNvSpPr>
              <a:spLocks/>
            </p:cNvSpPr>
            <p:nvPr/>
          </p:nvSpPr>
          <p:spPr bwMode="gray">
            <a:xfrm>
              <a:off x="452287" y="1643476"/>
              <a:ext cx="504900" cy="504900"/>
            </a:xfrm>
            <a:prstGeom prst="ellipse">
              <a:avLst/>
            </a:prstGeom>
            <a:solidFill>
              <a:srgbClr val="F39325"/>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5" tIns="53995" rIns="53995" bIns="53995" numCol="1" spcCol="0" rtlCol="0" fromWordArt="0" anchor="t" anchorCtr="0" forceAA="0" compatLnSpc="1">
              <a:prstTxWarp prst="textNoShape">
                <a:avLst/>
              </a:prstTxWarp>
              <a:noAutofit/>
            </a:bodyPr>
            <a:lstStyle/>
            <a:p>
              <a:pPr defTabSz="1066731">
                <a:spcBef>
                  <a:spcPts val="1801"/>
                </a:spcBef>
                <a:defRPr/>
              </a:pPr>
              <a:endParaRPr lang="it-IT" sz="2105" dirty="0" err="1">
                <a:solidFill>
                  <a:srgbClr val="000000"/>
                </a:solidFill>
                <a:latin typeface="Helvetica" panose="020B0604020202020204" pitchFamily="34" charset="0"/>
                <a:cs typeface="Helvetica" panose="020B0604020202020204" pitchFamily="34" charset="0"/>
              </a:endParaRPr>
            </a:p>
          </p:txBody>
        </p:sp>
        <p:pic>
          <p:nvPicPr>
            <p:cNvPr id="35" name="btfpIconLines442251">
              <a:extLst>
                <a:ext uri="{FF2B5EF4-FFF2-40B4-BE49-F238E27FC236}">
                  <a16:creationId xmlns:a16="http://schemas.microsoft.com/office/drawing/2014/main" id="{08E63DFE-088D-70DB-6736-8D42210685B1}"/>
                </a:ext>
              </a:extLst>
            </p:cNvPr>
            <p:cNvPicPr>
              <a:picLocks/>
            </p:cNvPicPr>
            <p:nvPr/>
          </p:nvPicPr>
          <p:blipFill>
            <a:blip r:embed="rId5"/>
            <a:stretch>
              <a:fillRect/>
            </a:stretch>
          </p:blipFill>
          <p:spPr>
            <a:xfrm>
              <a:off x="434345" y="1661805"/>
              <a:ext cx="504900" cy="416828"/>
            </a:xfrm>
            <a:prstGeom prst="rect">
              <a:avLst/>
            </a:prstGeom>
            <a:ln>
              <a:noFill/>
            </a:ln>
            <a:effectLst>
              <a:outerShdw blurRad="190500" algn="tl" rotWithShape="0">
                <a:srgbClr val="000000">
                  <a:alpha val="70000"/>
                </a:srgbClr>
              </a:outerShdw>
            </a:effectLst>
          </p:spPr>
        </p:pic>
        <p:sp>
          <p:nvSpPr>
            <p:cNvPr id="36" name="btfpBulletedList688509">
              <a:extLst>
                <a:ext uri="{FF2B5EF4-FFF2-40B4-BE49-F238E27FC236}">
                  <a16:creationId xmlns:a16="http://schemas.microsoft.com/office/drawing/2014/main" id="{456FF584-3FA2-BD97-675D-228F403C67F0}"/>
                </a:ext>
              </a:extLst>
            </p:cNvPr>
            <p:cNvSpPr txBox="1"/>
            <p:nvPr/>
          </p:nvSpPr>
          <p:spPr bwMode="gray">
            <a:xfrm>
              <a:off x="1041101" y="1677744"/>
              <a:ext cx="2953368" cy="416446"/>
            </a:xfrm>
            <a:prstGeom prst="rect">
              <a:avLst/>
            </a:prstGeom>
            <a:noFill/>
          </p:spPr>
          <p:txBody>
            <a:bodyPr wrap="square" lIns="53995" tIns="53995" rIns="53995" bIns="53995" rtlCol="0">
              <a:spAutoFit/>
            </a:bodyPr>
            <a:lstStyle/>
            <a:p>
              <a:pPr defTabSz="1828685">
                <a:spcBef>
                  <a:spcPts val="3599"/>
                </a:spcBef>
              </a:pPr>
              <a:r>
                <a:rPr lang="it-IT" sz="2807" b="1" dirty="0">
                  <a:solidFill>
                    <a:prstClr val="black"/>
                  </a:solidFill>
                  <a:latin typeface="Helvetica" panose="020B0604020202020204" pitchFamily="34" charset="0"/>
                  <a:cs typeface="Helvetica" panose="020B0604020202020204" pitchFamily="34" charset="0"/>
                </a:rPr>
                <a:t>+18 GW </a:t>
              </a:r>
              <a:r>
                <a:rPr lang="it-IT" sz="2807" b="1" dirty="0" err="1">
                  <a:solidFill>
                    <a:prstClr val="black"/>
                  </a:solidFill>
                  <a:latin typeface="Helvetica" panose="020B0604020202020204" pitchFamily="34" charset="0"/>
                  <a:cs typeface="Helvetica" panose="020B0604020202020204" pitchFamily="34" charset="0"/>
                </a:rPr>
                <a:t>capacity</a:t>
              </a:r>
              <a:endParaRPr lang="it-IT" sz="2807" dirty="0">
                <a:solidFill>
                  <a:prstClr val="black"/>
                </a:solidFill>
                <a:latin typeface="Helvetica" panose="020B0604020202020204" pitchFamily="34" charset="0"/>
                <a:cs typeface="Helvetica" panose="020B0604020202020204" pitchFamily="34" charset="0"/>
              </a:endParaRPr>
            </a:p>
          </p:txBody>
        </p:sp>
      </p:grpSp>
      <p:grpSp>
        <p:nvGrpSpPr>
          <p:cNvPr id="37" name="Gruppo 36">
            <a:extLst>
              <a:ext uri="{FF2B5EF4-FFF2-40B4-BE49-F238E27FC236}">
                <a16:creationId xmlns:a16="http://schemas.microsoft.com/office/drawing/2014/main" id="{38EE52BE-C497-F92A-32CD-D8A76039EFC5}"/>
              </a:ext>
            </a:extLst>
          </p:cNvPr>
          <p:cNvGrpSpPr/>
          <p:nvPr/>
        </p:nvGrpSpPr>
        <p:grpSpPr>
          <a:xfrm>
            <a:off x="18652348" y="3144825"/>
            <a:ext cx="5359595" cy="858139"/>
            <a:chOff x="6990217" y="993617"/>
            <a:chExt cx="3810306" cy="721147"/>
          </a:xfrm>
        </p:grpSpPr>
        <p:sp>
          <p:nvSpPr>
            <p:cNvPr id="38" name="btfpBulletedList688509">
              <a:extLst>
                <a:ext uri="{FF2B5EF4-FFF2-40B4-BE49-F238E27FC236}">
                  <a16:creationId xmlns:a16="http://schemas.microsoft.com/office/drawing/2014/main" id="{2D96D655-8CBE-5B72-350D-FA82D8DB0E4E}"/>
                </a:ext>
              </a:extLst>
            </p:cNvPr>
            <p:cNvSpPr txBox="1"/>
            <p:nvPr/>
          </p:nvSpPr>
          <p:spPr bwMode="gray">
            <a:xfrm>
              <a:off x="7506123" y="993617"/>
              <a:ext cx="3294400" cy="607380"/>
            </a:xfrm>
            <a:prstGeom prst="rect">
              <a:avLst/>
            </a:prstGeom>
            <a:noFill/>
          </p:spPr>
          <p:txBody>
            <a:bodyPr wrap="square" lIns="143985" tIns="143985" rIns="143985" bIns="143985" rtlCol="0">
              <a:spAutoFit/>
            </a:bodyPr>
            <a:lstStyle/>
            <a:p>
              <a:pPr defTabSz="1828685">
                <a:spcBef>
                  <a:spcPts val="9600"/>
                </a:spcBef>
              </a:pPr>
              <a:r>
                <a:rPr lang="it-IT" sz="2807" b="1" dirty="0">
                  <a:solidFill>
                    <a:prstClr val="black"/>
                  </a:solidFill>
                  <a:latin typeface="Helvetica" panose="020B0604020202020204" pitchFamily="34" charset="0"/>
                  <a:cs typeface="Helvetica" panose="020B0604020202020204" pitchFamily="34" charset="0"/>
                </a:rPr>
                <a:t>+4100km HVDC</a:t>
              </a:r>
              <a:endParaRPr lang="it-IT" sz="2807" dirty="0">
                <a:solidFill>
                  <a:prstClr val="black"/>
                </a:solidFill>
                <a:latin typeface="Helvetica" panose="020B0604020202020204" pitchFamily="34" charset="0"/>
                <a:cs typeface="Helvetica" panose="020B0604020202020204" pitchFamily="34" charset="0"/>
              </a:endParaRPr>
            </a:p>
          </p:txBody>
        </p:sp>
        <p:grpSp>
          <p:nvGrpSpPr>
            <p:cNvPr id="39" name="Gruppo 38">
              <a:extLst>
                <a:ext uri="{FF2B5EF4-FFF2-40B4-BE49-F238E27FC236}">
                  <a16:creationId xmlns:a16="http://schemas.microsoft.com/office/drawing/2014/main" id="{FD361D38-90F2-DB72-98D7-BAF838C329B6}"/>
                </a:ext>
              </a:extLst>
            </p:cNvPr>
            <p:cNvGrpSpPr/>
            <p:nvPr/>
          </p:nvGrpSpPr>
          <p:grpSpPr>
            <a:xfrm>
              <a:off x="6990217" y="1058722"/>
              <a:ext cx="484326" cy="656042"/>
              <a:chOff x="7252475" y="1465051"/>
              <a:chExt cx="1342540" cy="1618888"/>
            </a:xfrm>
          </p:grpSpPr>
          <p:sp>
            <p:nvSpPr>
              <p:cNvPr id="40" name="btfpIconCircle749713">
                <a:extLst>
                  <a:ext uri="{FF2B5EF4-FFF2-40B4-BE49-F238E27FC236}">
                    <a16:creationId xmlns:a16="http://schemas.microsoft.com/office/drawing/2014/main" id="{47E731F0-2A4E-0208-1C64-6D0D46941F04}"/>
                  </a:ext>
                </a:extLst>
              </p:cNvPr>
              <p:cNvSpPr>
                <a:spLocks/>
              </p:cNvSpPr>
              <p:nvPr/>
            </p:nvSpPr>
            <p:spPr bwMode="gray">
              <a:xfrm>
                <a:off x="7252475" y="1465051"/>
                <a:ext cx="1342540" cy="1342540"/>
              </a:xfrm>
              <a:prstGeom prst="ellipse">
                <a:avLst/>
              </a:prstGeom>
              <a:solidFill>
                <a:srgbClr val="F39325"/>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85" tIns="143985" rIns="143985" bIns="143985" numCol="1" spcCol="0" rtlCol="0" fromWordArt="0" anchor="t" anchorCtr="0" forceAA="0" compatLnSpc="1">
                <a:prstTxWarp prst="textNoShape">
                  <a:avLst/>
                </a:prstTxWarp>
                <a:noAutofit/>
              </a:bodyPr>
              <a:lstStyle/>
              <a:p>
                <a:pPr defTabSz="1828685"/>
                <a:endParaRPr lang="en-US" sz="2206" dirty="0" err="1">
                  <a:solidFill>
                    <a:prstClr val="black"/>
                  </a:solidFill>
                  <a:highlight>
                    <a:srgbClr val="C0C0C0"/>
                  </a:highlight>
                  <a:latin typeface="Helvetica" panose="020B0604020202020204" pitchFamily="34" charset="0"/>
                  <a:cs typeface="Helvetica" panose="020B0604020202020204" pitchFamily="34" charset="0"/>
                </a:endParaRPr>
              </a:p>
            </p:txBody>
          </p:sp>
          <p:grpSp>
            <p:nvGrpSpPr>
              <p:cNvPr id="41" name="Gruppo 40">
                <a:extLst>
                  <a:ext uri="{FF2B5EF4-FFF2-40B4-BE49-F238E27FC236}">
                    <a16:creationId xmlns:a16="http://schemas.microsoft.com/office/drawing/2014/main" id="{E5F3D7F8-F144-57F3-49C0-39836CF307D9}"/>
                  </a:ext>
                </a:extLst>
              </p:cNvPr>
              <p:cNvGrpSpPr/>
              <p:nvPr/>
            </p:nvGrpSpPr>
            <p:grpSpPr>
              <a:xfrm>
                <a:off x="7497687" y="1736828"/>
                <a:ext cx="1097327" cy="1347111"/>
                <a:chOff x="8914500" y="1659529"/>
                <a:chExt cx="1097327" cy="1347111"/>
              </a:xfrm>
            </p:grpSpPr>
            <p:sp>
              <p:nvSpPr>
                <p:cNvPr id="42" name="CasellaDiTesto 41">
                  <a:extLst>
                    <a:ext uri="{FF2B5EF4-FFF2-40B4-BE49-F238E27FC236}">
                      <a16:creationId xmlns:a16="http://schemas.microsoft.com/office/drawing/2014/main" id="{BDF7FE48-CC97-B470-EB66-DFA99DF0264A}"/>
                    </a:ext>
                  </a:extLst>
                </p:cNvPr>
                <p:cNvSpPr txBox="1"/>
                <p:nvPr/>
              </p:nvSpPr>
              <p:spPr>
                <a:xfrm>
                  <a:off x="8914500" y="1663533"/>
                  <a:ext cx="1097327" cy="1343107"/>
                </a:xfrm>
                <a:prstGeom prst="rect">
                  <a:avLst/>
                </a:prstGeom>
                <a:noFill/>
                <a:ln>
                  <a:noFill/>
                </a:ln>
              </p:spPr>
              <p:txBody>
                <a:bodyPr wrap="square" rtlCol="0">
                  <a:spAutoFit/>
                </a:bodyPr>
                <a:lstStyle/>
                <a:p>
                  <a:pPr defTabSz="1828685"/>
                  <a:r>
                    <a:rPr lang="it-IT" sz="1203" dirty="0">
                      <a:solidFill>
                        <a:prstClr val="white"/>
                      </a:solidFill>
                      <a:latin typeface="Helvetica" panose="020B0604020202020204" pitchFamily="34" charset="0"/>
                      <a:cs typeface="Helvetica" panose="020B0604020202020204" pitchFamily="34" charset="0"/>
                    </a:rPr>
                    <a:t>AC</a:t>
                  </a:r>
                </a:p>
                <a:p>
                  <a:pPr defTabSz="1828685"/>
                  <a:r>
                    <a:rPr lang="it-IT" sz="1203" dirty="0">
                      <a:solidFill>
                        <a:prstClr val="white"/>
                      </a:solidFill>
                      <a:latin typeface="Helvetica" panose="020B0604020202020204" pitchFamily="34" charset="0"/>
                      <a:cs typeface="Helvetica" panose="020B0604020202020204" pitchFamily="34" charset="0"/>
                    </a:rPr>
                    <a:t>    DC</a:t>
                  </a:r>
                </a:p>
              </p:txBody>
            </p:sp>
            <p:grpSp>
              <p:nvGrpSpPr>
                <p:cNvPr id="43" name="Gruppo 42">
                  <a:extLst>
                    <a:ext uri="{FF2B5EF4-FFF2-40B4-BE49-F238E27FC236}">
                      <a16:creationId xmlns:a16="http://schemas.microsoft.com/office/drawing/2014/main" id="{744E0D3C-8D8C-7163-D3CA-6CC8EBED02B4}"/>
                    </a:ext>
                  </a:extLst>
                </p:cNvPr>
                <p:cNvGrpSpPr/>
                <p:nvPr/>
              </p:nvGrpSpPr>
              <p:grpSpPr>
                <a:xfrm>
                  <a:off x="9015300" y="1659529"/>
                  <a:ext cx="738046" cy="730238"/>
                  <a:chOff x="8388424" y="2492896"/>
                  <a:chExt cx="646162" cy="576064"/>
                </a:xfrm>
              </p:grpSpPr>
              <p:sp>
                <p:nvSpPr>
                  <p:cNvPr id="44" name="Rettangolo 43">
                    <a:extLst>
                      <a:ext uri="{FF2B5EF4-FFF2-40B4-BE49-F238E27FC236}">
                        <a16:creationId xmlns:a16="http://schemas.microsoft.com/office/drawing/2014/main" id="{05E518CE-FE39-B09B-63DE-AB579D4086D5}"/>
                      </a:ext>
                    </a:extLst>
                  </p:cNvPr>
                  <p:cNvSpPr/>
                  <p:nvPr/>
                </p:nvSpPr>
                <p:spPr>
                  <a:xfrm>
                    <a:off x="8388424" y="2492896"/>
                    <a:ext cx="646162" cy="576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85"/>
                    <a:endParaRPr lang="it-IT" sz="2105">
                      <a:solidFill>
                        <a:prstClr val="white"/>
                      </a:solidFill>
                      <a:latin typeface="Helvetica" panose="020B0604020202020204" pitchFamily="34" charset="0"/>
                      <a:cs typeface="Helvetica" panose="020B0604020202020204" pitchFamily="34" charset="0"/>
                    </a:endParaRPr>
                  </a:p>
                </p:txBody>
              </p:sp>
              <p:cxnSp>
                <p:nvCxnSpPr>
                  <p:cNvPr id="45" name="Connettore diritto 44">
                    <a:extLst>
                      <a:ext uri="{FF2B5EF4-FFF2-40B4-BE49-F238E27FC236}">
                        <a16:creationId xmlns:a16="http://schemas.microsoft.com/office/drawing/2014/main" id="{6876EC23-A17E-5E8A-26F3-D1AC77DC6E9E}"/>
                      </a:ext>
                    </a:extLst>
                  </p:cNvPr>
                  <p:cNvCxnSpPr/>
                  <p:nvPr/>
                </p:nvCxnSpPr>
                <p:spPr>
                  <a:xfrm flipH="1">
                    <a:off x="8388424" y="2492896"/>
                    <a:ext cx="646162" cy="576064"/>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grpSp>
      </p:grpSp>
      <p:grpSp>
        <p:nvGrpSpPr>
          <p:cNvPr id="46" name="Gruppo 45">
            <a:extLst>
              <a:ext uri="{FF2B5EF4-FFF2-40B4-BE49-F238E27FC236}">
                <a16:creationId xmlns:a16="http://schemas.microsoft.com/office/drawing/2014/main" id="{4F738B79-7DE9-51B8-49E3-EFD5C56A3805}"/>
              </a:ext>
            </a:extLst>
          </p:cNvPr>
          <p:cNvGrpSpPr/>
          <p:nvPr/>
        </p:nvGrpSpPr>
        <p:grpSpPr>
          <a:xfrm>
            <a:off x="6596818" y="3267618"/>
            <a:ext cx="8377682" cy="767438"/>
            <a:chOff x="5113321" y="1355181"/>
            <a:chExt cx="5062839" cy="494259"/>
          </a:xfrm>
        </p:grpSpPr>
        <p:sp>
          <p:nvSpPr>
            <p:cNvPr id="48" name="btfpBulletedList688509">
              <a:extLst>
                <a:ext uri="{FF2B5EF4-FFF2-40B4-BE49-F238E27FC236}">
                  <a16:creationId xmlns:a16="http://schemas.microsoft.com/office/drawing/2014/main" id="{0857783C-1A17-B075-EE9C-D2738FE1FD22}"/>
                </a:ext>
              </a:extLst>
            </p:cNvPr>
            <p:cNvSpPr txBox="1"/>
            <p:nvPr/>
          </p:nvSpPr>
          <p:spPr bwMode="gray">
            <a:xfrm>
              <a:off x="5674898" y="1383955"/>
              <a:ext cx="4501262" cy="465485"/>
            </a:xfrm>
            <a:prstGeom prst="rect">
              <a:avLst/>
            </a:prstGeom>
            <a:noFill/>
          </p:spPr>
          <p:txBody>
            <a:bodyPr wrap="square" lIns="143985" tIns="143985" rIns="143985" bIns="143985" rtlCol="0">
              <a:spAutoFit/>
            </a:bodyPr>
            <a:lstStyle/>
            <a:p>
              <a:pPr defTabSz="1828685">
                <a:spcBef>
                  <a:spcPts val="9600"/>
                </a:spcBef>
              </a:pPr>
              <a:r>
                <a:rPr lang="it-IT" sz="2807" b="1" dirty="0">
                  <a:solidFill>
                    <a:prstClr val="black"/>
                  </a:solidFill>
                  <a:latin typeface="Helvetica" panose="020B0604020202020204" pitchFamily="34" charset="0"/>
                  <a:cs typeface="Helvetica" panose="020B0604020202020204" pitchFamily="34" charset="0"/>
                </a:rPr>
                <a:t>+12 BEUR </a:t>
              </a:r>
              <a:r>
                <a:rPr lang="it-IT" sz="2807" b="1" dirty="0" err="1">
                  <a:solidFill>
                    <a:prstClr val="black"/>
                  </a:solidFill>
                  <a:latin typeface="Helvetica" panose="020B0604020202020204" pitchFamily="34" charset="0"/>
                  <a:cs typeface="Helvetica" panose="020B0604020202020204" pitchFamily="34" charset="0"/>
                </a:rPr>
                <a:t>aggregated</a:t>
              </a:r>
              <a:r>
                <a:rPr lang="it-IT" sz="2807" b="1" dirty="0">
                  <a:solidFill>
                    <a:prstClr val="black"/>
                  </a:solidFill>
                  <a:latin typeface="Helvetica" panose="020B0604020202020204" pitchFamily="34" charset="0"/>
                  <a:cs typeface="Helvetica" panose="020B0604020202020204" pitchFamily="34" charset="0"/>
                </a:rPr>
                <a:t> investment costs </a:t>
              </a:r>
              <a:endParaRPr lang="it-IT" sz="2807" dirty="0">
                <a:solidFill>
                  <a:prstClr val="black"/>
                </a:solidFill>
                <a:latin typeface="Helvetica" panose="020B0604020202020204" pitchFamily="34" charset="0"/>
                <a:cs typeface="Helvetica" panose="020B0604020202020204" pitchFamily="34" charset="0"/>
              </a:endParaRPr>
            </a:p>
          </p:txBody>
        </p:sp>
        <p:grpSp>
          <p:nvGrpSpPr>
            <p:cNvPr id="49" name="Gruppo 48">
              <a:extLst>
                <a:ext uri="{FF2B5EF4-FFF2-40B4-BE49-F238E27FC236}">
                  <a16:creationId xmlns:a16="http://schemas.microsoft.com/office/drawing/2014/main" id="{BF3AE244-A9F1-0676-7C13-70D3648F0271}"/>
                </a:ext>
              </a:extLst>
            </p:cNvPr>
            <p:cNvGrpSpPr/>
            <p:nvPr/>
          </p:nvGrpSpPr>
          <p:grpSpPr>
            <a:xfrm>
              <a:off x="5113321" y="1355181"/>
              <a:ext cx="437819" cy="439633"/>
              <a:chOff x="7252477" y="1465051"/>
              <a:chExt cx="1213625" cy="1084863"/>
            </a:xfrm>
          </p:grpSpPr>
          <p:sp>
            <p:nvSpPr>
              <p:cNvPr id="50" name="btfpIconCircle749713">
                <a:extLst>
                  <a:ext uri="{FF2B5EF4-FFF2-40B4-BE49-F238E27FC236}">
                    <a16:creationId xmlns:a16="http://schemas.microsoft.com/office/drawing/2014/main" id="{56371106-0CF8-FC96-0485-2D4B58603AA7}"/>
                  </a:ext>
                </a:extLst>
              </p:cNvPr>
              <p:cNvSpPr>
                <a:spLocks/>
              </p:cNvSpPr>
              <p:nvPr/>
            </p:nvSpPr>
            <p:spPr bwMode="gray">
              <a:xfrm>
                <a:off x="7252477" y="1465051"/>
                <a:ext cx="1213624" cy="1042353"/>
              </a:xfrm>
              <a:prstGeom prst="ellipse">
                <a:avLst/>
              </a:prstGeom>
              <a:solidFill>
                <a:srgbClr val="F39325"/>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85" tIns="143985" rIns="143985" bIns="143985" numCol="1" spcCol="0" rtlCol="0" fromWordArt="0" anchor="t" anchorCtr="0" forceAA="0" compatLnSpc="1">
                <a:prstTxWarp prst="textNoShape">
                  <a:avLst/>
                </a:prstTxWarp>
                <a:noAutofit/>
              </a:bodyPr>
              <a:lstStyle/>
              <a:p>
                <a:pPr defTabSz="1828685"/>
                <a:endParaRPr lang="en-US" sz="2206" dirty="0" err="1">
                  <a:solidFill>
                    <a:prstClr val="black"/>
                  </a:solidFill>
                  <a:highlight>
                    <a:srgbClr val="C0C0C0"/>
                  </a:highlight>
                  <a:latin typeface="Helvetica" panose="020B0604020202020204" pitchFamily="34" charset="0"/>
                  <a:cs typeface="Helvetica" panose="020B0604020202020204" pitchFamily="34" charset="0"/>
                </a:endParaRPr>
              </a:p>
            </p:txBody>
          </p:sp>
          <p:sp>
            <p:nvSpPr>
              <p:cNvPr id="51" name="CasellaDiTesto 50">
                <a:extLst>
                  <a:ext uri="{FF2B5EF4-FFF2-40B4-BE49-F238E27FC236}">
                    <a16:creationId xmlns:a16="http://schemas.microsoft.com/office/drawing/2014/main" id="{776B2D48-FE71-3341-0484-8A6E69A488B6}"/>
                  </a:ext>
                </a:extLst>
              </p:cNvPr>
              <p:cNvSpPr txBox="1"/>
              <p:nvPr/>
            </p:nvSpPr>
            <p:spPr>
              <a:xfrm>
                <a:off x="7497691" y="1618615"/>
                <a:ext cx="968411" cy="931299"/>
              </a:xfrm>
              <a:prstGeom prst="rect">
                <a:avLst/>
              </a:prstGeom>
              <a:noFill/>
              <a:ln>
                <a:noFill/>
              </a:ln>
            </p:spPr>
            <p:txBody>
              <a:bodyPr wrap="square" rtlCol="0">
                <a:spAutoFit/>
              </a:bodyPr>
              <a:lstStyle/>
              <a:p>
                <a:pPr defTabSz="1828685"/>
                <a:r>
                  <a:rPr lang="it-IT" sz="3208" dirty="0">
                    <a:solidFill>
                      <a:prstClr val="white"/>
                    </a:solidFill>
                    <a:latin typeface="Helvetica" panose="020B0604020202020204" pitchFamily="34" charset="0"/>
                    <a:cs typeface="Helvetica" panose="020B0604020202020204" pitchFamily="34" charset="0"/>
                  </a:rPr>
                  <a:t>€</a:t>
                </a:r>
              </a:p>
            </p:txBody>
          </p:sp>
        </p:grpSp>
      </p:grpSp>
      <p:sp>
        <p:nvSpPr>
          <p:cNvPr id="52" name="CasellaDiTesto 51">
            <a:extLst>
              <a:ext uri="{FF2B5EF4-FFF2-40B4-BE49-F238E27FC236}">
                <a16:creationId xmlns:a16="http://schemas.microsoft.com/office/drawing/2014/main" id="{2123E92E-FA55-4BD5-5F74-C885B440F18C}"/>
              </a:ext>
            </a:extLst>
          </p:cNvPr>
          <p:cNvSpPr txBox="1"/>
          <p:nvPr/>
        </p:nvSpPr>
        <p:spPr>
          <a:xfrm>
            <a:off x="674306" y="10978864"/>
            <a:ext cx="12186408" cy="1323439"/>
          </a:xfrm>
          <a:prstGeom prst="rect">
            <a:avLst/>
          </a:prstGeom>
          <a:noFill/>
        </p:spPr>
        <p:txBody>
          <a:bodyPr wrap="square">
            <a:spAutoFit/>
          </a:bodyPr>
          <a:lstStyle/>
          <a:p>
            <a:pPr algn="l" defTabSz="1828685"/>
            <a:r>
              <a:rPr lang="en-US" sz="4000" b="1" dirty="0">
                <a:solidFill>
                  <a:srgbClr val="002060"/>
                </a:solidFill>
                <a:latin typeface="Helvetica" panose="020B0604020202020204" pitchFamily="34" charset="0"/>
                <a:cs typeface="Helvetica" panose="020B0604020202020204" pitchFamily="34" charset="0"/>
              </a:rPr>
              <a:t>https://masterplan.med-tso.com</a:t>
            </a:r>
          </a:p>
          <a:p>
            <a:pPr algn="l" defTabSz="1828685"/>
            <a:r>
              <a:rPr lang="en-US" sz="4000" b="1" dirty="0">
                <a:solidFill>
                  <a:srgbClr val="002060"/>
                </a:solidFill>
                <a:latin typeface="Helvetica" panose="020B0604020202020204" pitchFamily="34" charset="0"/>
                <a:cs typeface="Helvetica" panose="020B0604020202020204" pitchFamily="34" charset="0"/>
              </a:rPr>
              <a:t>https://data.med-tso.com </a:t>
            </a:r>
            <a:endParaRPr lang="it-IT" sz="3200" dirty="0">
              <a:solidFill>
                <a:prstClr val="black"/>
              </a:solidFill>
              <a:latin typeface="Helvetica" panose="020B0604020202020204" pitchFamily="34" charset="0"/>
              <a:cs typeface="Helvetica" panose="020B0604020202020204" pitchFamily="34" charset="0"/>
            </a:endParaRPr>
          </a:p>
        </p:txBody>
      </p:sp>
      <p:sp>
        <p:nvSpPr>
          <p:cNvPr id="53"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39A28385-49DF-2FB9-13FA-44757662BC28}"/>
              </a:ext>
            </a:extLst>
          </p:cNvPr>
          <p:cNvSpPr txBox="1"/>
          <p:nvPr/>
        </p:nvSpPr>
        <p:spPr>
          <a:xfrm>
            <a:off x="598505" y="4827825"/>
            <a:ext cx="6169010" cy="2842884"/>
          </a:xfrm>
          <a:prstGeom prst="rect">
            <a:avLst/>
          </a:prstGeom>
          <a:solidFill>
            <a:schemeClr val="tx2">
              <a:lumMod val="20000"/>
              <a:lumOff val="80000"/>
            </a:schemeClr>
          </a:solidFill>
          <a:ln w="12700">
            <a:solidFill>
              <a:srgbClr val="221F78"/>
            </a:solidFill>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wrap="square" lIns="50795" tIns="50795" rIns="50795" bIns="50795">
            <a:spAutoFit/>
          </a:bodyPr>
          <a:lstStyle>
            <a:lvl1pPr algn="just" defTabSz="457200">
              <a:lnSpc>
                <a:spcPct val="150000"/>
              </a:lnSpc>
              <a:defRPr sz="2500">
                <a:solidFill>
                  <a:srgbClr val="1E2A37"/>
                </a:solidFill>
                <a:latin typeface="Helvetica"/>
                <a:ea typeface="Helvetica"/>
                <a:cs typeface="Helvetica"/>
                <a:sym typeface="Helvetica"/>
              </a:defRPr>
            </a:lvl1pPr>
          </a:lstStyle>
          <a:p>
            <a:pPr marL="685754" indent="-685754" defTabSz="914342">
              <a:spcBef>
                <a:spcPts val="1199"/>
              </a:spcBef>
              <a:spcAft>
                <a:spcPts val="1199"/>
              </a:spcAft>
              <a:buClr>
                <a:srgbClr val="221F78"/>
              </a:buClr>
              <a:buFont typeface="+mj-lt"/>
              <a:buAutoNum type="arabicPeriod"/>
            </a:pPr>
            <a:r>
              <a:rPr lang="en-US" sz="3200" b="1" dirty="0">
                <a:solidFill>
                  <a:prstClr val="black"/>
                </a:solidFill>
                <a:latin typeface="Helvetica" panose="020B0604020202020204" pitchFamily="34" charset="0"/>
                <a:cs typeface="Helvetica" panose="020B0604020202020204" pitchFamily="34" charset="0"/>
              </a:rPr>
              <a:t>Selection </a:t>
            </a:r>
            <a:r>
              <a:rPr lang="en-US" sz="3200" dirty="0">
                <a:solidFill>
                  <a:prstClr val="black"/>
                </a:solidFill>
                <a:latin typeface="Helvetica" panose="020B0604020202020204" pitchFamily="34" charset="0"/>
                <a:cs typeface="Helvetica" panose="020B0604020202020204" pitchFamily="34" charset="0"/>
              </a:rPr>
              <a:t>of </a:t>
            </a:r>
            <a:r>
              <a:rPr lang="en-US" sz="3200" b="1" dirty="0">
                <a:solidFill>
                  <a:prstClr val="black"/>
                </a:solidFill>
                <a:latin typeface="Helvetica" panose="020B0604020202020204" pitchFamily="34" charset="0"/>
                <a:cs typeface="Helvetica" panose="020B0604020202020204" pitchFamily="34" charset="0"/>
              </a:rPr>
              <a:t>projects</a:t>
            </a:r>
          </a:p>
          <a:p>
            <a:pPr marL="685754" indent="-685754" defTabSz="914342">
              <a:spcBef>
                <a:spcPts val="1199"/>
              </a:spcBef>
              <a:spcAft>
                <a:spcPts val="1199"/>
              </a:spcAft>
              <a:buClr>
                <a:srgbClr val="221F78"/>
              </a:buClr>
              <a:buFont typeface="+mj-lt"/>
              <a:buAutoNum type="arabicPeriod"/>
            </a:pPr>
            <a:r>
              <a:rPr lang="en-US" sz="3200" b="1" dirty="0">
                <a:solidFill>
                  <a:prstClr val="black"/>
                </a:solidFill>
                <a:latin typeface="Helvetica" panose="020B0604020202020204" pitchFamily="34" charset="0"/>
                <a:cs typeface="Helvetica" panose="020B0604020202020204" pitchFamily="34" charset="0"/>
              </a:rPr>
              <a:t>Market and network studies</a:t>
            </a:r>
          </a:p>
          <a:p>
            <a:pPr marL="685754" indent="-685754" defTabSz="914342">
              <a:spcBef>
                <a:spcPts val="1199"/>
              </a:spcBef>
              <a:spcAft>
                <a:spcPts val="1199"/>
              </a:spcAft>
              <a:buFont typeface="+mj-lt"/>
              <a:buAutoNum type="arabicPeriod"/>
            </a:pPr>
            <a:r>
              <a:rPr lang="en-US" sz="3200" b="1" dirty="0">
                <a:solidFill>
                  <a:prstClr val="black"/>
                </a:solidFill>
                <a:latin typeface="Helvetica" panose="020B0604020202020204" pitchFamily="34" charset="0"/>
                <a:cs typeface="Helvetica" panose="020B0604020202020204" pitchFamily="34" charset="0"/>
              </a:rPr>
              <a:t>Cost-Benefit Analysis</a:t>
            </a:r>
          </a:p>
        </p:txBody>
      </p:sp>
      <p:sp>
        <p:nvSpPr>
          <p:cNvPr id="2" name="Slide Number Placeholder 1">
            <a:extLst>
              <a:ext uri="{FF2B5EF4-FFF2-40B4-BE49-F238E27FC236}">
                <a16:creationId xmlns:a16="http://schemas.microsoft.com/office/drawing/2014/main" id="{182FE3C8-AECD-7EFB-0C24-18ECB708824F}"/>
              </a:ext>
            </a:extLst>
          </p:cNvPr>
          <p:cNvSpPr>
            <a:spLocks noGrp="1"/>
          </p:cNvSpPr>
          <p:nvPr>
            <p:ph type="sldNum" sz="quarter" idx="12"/>
          </p:nvPr>
        </p:nvSpPr>
        <p:spPr/>
        <p:txBody>
          <a:bodyPr/>
          <a:lstStyle/>
          <a:p>
            <a:fld id="{B007B441-5312-499D-93C3-6E37886527FA}" type="slidenum">
              <a:rPr lang="it-IT" smtClean="0">
                <a:solidFill>
                  <a:prstClr val="black">
                    <a:tint val="75000"/>
                  </a:prstClr>
                </a:solidFill>
              </a:rPr>
              <a:pPr/>
              <a:t>13</a:t>
            </a:fld>
            <a:endParaRPr lang="it-IT" dirty="0">
              <a:solidFill>
                <a:prstClr val="black">
                  <a:tint val="75000"/>
                </a:prstClr>
              </a:solidFill>
            </a:endParaRPr>
          </a:p>
        </p:txBody>
      </p:sp>
    </p:spTree>
    <p:extLst>
      <p:ext uri="{BB962C8B-B14F-4D97-AF65-F5344CB8AC3E}">
        <p14:creationId xmlns:p14="http://schemas.microsoft.com/office/powerpoint/2010/main" val="356811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4727036" y="480932"/>
            <a:ext cx="14669511"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Mediterranean Masterplan 2022 – list of projects</a:t>
            </a:r>
          </a:p>
        </p:txBody>
      </p:sp>
      <p:graphicFrame>
        <p:nvGraphicFramePr>
          <p:cNvPr id="54" name="Tabella 53">
            <a:extLst>
              <a:ext uri="{FF2B5EF4-FFF2-40B4-BE49-F238E27FC236}">
                <a16:creationId xmlns:a16="http://schemas.microsoft.com/office/drawing/2014/main" id="{B0373D70-122B-79FE-FB9A-0B03AB4B6107}"/>
              </a:ext>
            </a:extLst>
          </p:cNvPr>
          <p:cNvGraphicFramePr>
            <a:graphicFrameLocks/>
          </p:cNvGraphicFramePr>
          <p:nvPr>
            <p:extLst>
              <p:ext uri="{D42A27DB-BD31-4B8C-83A1-F6EECF244321}">
                <p14:modId xmlns:p14="http://schemas.microsoft.com/office/powerpoint/2010/main" val="3337392892"/>
              </p:ext>
            </p:extLst>
          </p:nvPr>
        </p:nvGraphicFramePr>
        <p:xfrm>
          <a:off x="4085958" y="1797431"/>
          <a:ext cx="15141088" cy="10918317"/>
        </p:xfrm>
        <a:graphic>
          <a:graphicData uri="http://schemas.openxmlformats.org/drawingml/2006/table">
            <a:tbl>
              <a:tblPr firstRow="1" firstCol="1" bandRow="1"/>
              <a:tblGrid>
                <a:gridCol w="15141088">
                  <a:extLst>
                    <a:ext uri="{9D8B030D-6E8A-4147-A177-3AD203B41FA5}">
                      <a16:colId xmlns:a16="http://schemas.microsoft.com/office/drawing/2014/main" val="20000"/>
                    </a:ext>
                  </a:extLst>
                </a:gridCol>
              </a:tblGrid>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 – Morocco (MA00) – Portugal (PT00)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0"/>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2 – Morocco (MA00) – Spain (ES00)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1"/>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3 – Algeria (DZ00) – Spain (ES00)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2"/>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4 – Italy (ITSI) – Tunisia (TN00)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3"/>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5 – Algeria (DZ00) – Tunisia (TN00)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4"/>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6 – Egypt (EG00) – Turkey (TR00)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5"/>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7 – Israel (IL00) – Turkey (TR00)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6"/>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8 – Egypt (EG00) – Jordan (JO00)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7"/>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9 – Jordan (JO00) – Syria (SY00)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8"/>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10 – Syria (SY00) – Turkey (TR00)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9"/>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11 – Bulgaria (BG00) – Greece (GR00) – Turkey (TR00)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10"/>
                  </a:ext>
                </a:extLst>
              </a:tr>
              <a:tr h="569087">
                <a:tc>
                  <a:txBody>
                    <a:bodyPr/>
                    <a:lstStyle/>
                    <a:p>
                      <a:pPr marL="283879" indent="-283879" algn="l">
                        <a:buFont typeface="Arial"/>
                        <a:buChar char="•"/>
                        <a:defRPr/>
                      </a:pPr>
                      <a:r>
                        <a:rPr sz="3600" b="1" i="0" u="none">
                          <a:solidFill>
                            <a:srgbClr val="2B2E68"/>
                          </a:solidFill>
                          <a:latin typeface="Helvetica" panose="020B0604020202020204" pitchFamily="34" charset="0"/>
                          <a:ea typeface="Calibri"/>
                          <a:cs typeface="Helvetica" panose="020B0604020202020204" pitchFamily="34" charset="0"/>
                        </a:rPr>
                        <a:t>Project 12 – Greece (GR03) – Cyprus (CY00) – Israel (IL00)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11"/>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13 – Cyprus (CY00) – Egypt (EG00) – with 12</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12"/>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14 – Jordan (JO00) – Palestine (PS00)</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13"/>
                  </a:ext>
                </a:extLst>
              </a:tr>
              <a:tr h="674751">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15 – Algeria (DZ00) – Italy Sardinia (ITSA)</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14"/>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16 – Egypt – Greece</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15"/>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17 – Italy – Greece </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16"/>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18 – Egypt – Libya</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17"/>
                  </a:ext>
                </a:extLst>
              </a:tr>
              <a:tr h="569087">
                <a:tc>
                  <a:txBody>
                    <a:bodyPr/>
                    <a:lstStyle/>
                    <a:p>
                      <a:pPr marL="283879" indent="-283879" algn="l">
                        <a:buFont typeface="Arial"/>
                        <a:buChar char="•"/>
                        <a:defRPr/>
                      </a:pPr>
                      <a:r>
                        <a:rPr sz="3600" b="1" i="0" u="none" dirty="0">
                          <a:solidFill>
                            <a:srgbClr val="2B2E68"/>
                          </a:solidFill>
                          <a:latin typeface="Helvetica" panose="020B0604020202020204" pitchFamily="34" charset="0"/>
                          <a:ea typeface="Calibri"/>
                          <a:cs typeface="Helvetica" panose="020B0604020202020204" pitchFamily="34" charset="0"/>
                        </a:rPr>
                        <a:t>Project 19 – Algeria – Libya</a:t>
                      </a:r>
                    </a:p>
                  </a:txBody>
                  <a:tcPr marL="19046" marR="19046" marT="19046" marB="0" anchor="b">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18"/>
                  </a:ext>
                </a:extLst>
              </a:tr>
            </a:tbl>
          </a:graphicData>
        </a:graphic>
      </p:graphicFrame>
      <p:sp>
        <p:nvSpPr>
          <p:cNvPr id="2" name="Slide Number Placeholder 1">
            <a:extLst>
              <a:ext uri="{FF2B5EF4-FFF2-40B4-BE49-F238E27FC236}">
                <a16:creationId xmlns:a16="http://schemas.microsoft.com/office/drawing/2014/main" id="{370DF130-F819-BC1E-20A8-D3EA5BE1B0E4}"/>
              </a:ext>
            </a:extLst>
          </p:cNvPr>
          <p:cNvSpPr>
            <a:spLocks noGrp="1"/>
          </p:cNvSpPr>
          <p:nvPr>
            <p:ph type="sldNum" sz="quarter" idx="12"/>
          </p:nvPr>
        </p:nvSpPr>
        <p:spPr/>
        <p:txBody>
          <a:bodyPr/>
          <a:lstStyle/>
          <a:p>
            <a:fld id="{B007B441-5312-499D-93C3-6E37886527FA}" type="slidenum">
              <a:rPr lang="it-IT" smtClean="0">
                <a:solidFill>
                  <a:prstClr val="black">
                    <a:tint val="75000"/>
                  </a:prstClr>
                </a:solidFill>
              </a:rPr>
              <a:pPr/>
              <a:t>14</a:t>
            </a:fld>
            <a:endParaRPr lang="it-IT" dirty="0">
              <a:solidFill>
                <a:prstClr val="black">
                  <a:tint val="75000"/>
                </a:prstClr>
              </a:solidFill>
            </a:endParaRPr>
          </a:p>
        </p:txBody>
      </p:sp>
    </p:spTree>
    <p:extLst>
      <p:ext uri="{BB962C8B-B14F-4D97-AF65-F5344CB8AC3E}">
        <p14:creationId xmlns:p14="http://schemas.microsoft.com/office/powerpoint/2010/main" val="397656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a:cxnSpLocks/>
          </p:cNvCxnSpPr>
          <p:nvPr/>
        </p:nvCxnSpPr>
        <p:spPr>
          <a:xfrm>
            <a:off x="959404" y="1529717"/>
            <a:ext cx="2220476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4510748" y="528970"/>
            <a:ext cx="14947178"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ELMED Project</a:t>
            </a:r>
          </a:p>
        </p:txBody>
      </p:sp>
      <p:cxnSp>
        <p:nvCxnSpPr>
          <p:cNvPr id="193" name="Connettore 1 11">
            <a:extLst>
              <a:ext uri="{FF2B5EF4-FFF2-40B4-BE49-F238E27FC236}">
                <a16:creationId xmlns:a16="http://schemas.microsoft.com/office/drawing/2014/main" id="{C8FA4B58-D5F1-7176-2151-240F10344AC7}"/>
              </a:ext>
            </a:extLst>
          </p:cNvPr>
          <p:cNvCxnSpPr/>
          <p:nvPr/>
        </p:nvCxnSpPr>
        <p:spPr>
          <a:xfrm>
            <a:off x="3551542" y="1529717"/>
            <a:ext cx="1713691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F71F20FC-A8BA-1B1B-C47B-E2D952BAA365}"/>
              </a:ext>
            </a:extLst>
          </p:cNvPr>
          <p:cNvSpPr txBox="1"/>
          <p:nvPr/>
        </p:nvSpPr>
        <p:spPr>
          <a:xfrm>
            <a:off x="1020075" y="1581259"/>
            <a:ext cx="22177178" cy="10574498"/>
          </a:xfrm>
          <a:prstGeom prst="rect">
            <a:avLst/>
          </a:prstGeom>
          <a:noFill/>
        </p:spPr>
        <p:txBody>
          <a:bodyPr wrap="square">
            <a:spAutoFit/>
          </a:bodyPr>
          <a:lstStyle/>
          <a:p>
            <a:pPr marL="457185" indent="-457185" algn="just" defTabSz="2438324" eaLnBrk="0">
              <a:lnSpc>
                <a:spcPct val="114000"/>
              </a:lnSpc>
              <a:spcAft>
                <a:spcPts val="1203"/>
              </a:spcAft>
              <a:buFont typeface="Arial" panose="020B0604020202020204" pitchFamily="34" charset="0"/>
              <a:buChar char="•"/>
              <a:tabLst>
                <a:tab pos="12519397" algn="r"/>
              </a:tabLst>
              <a:defRPr/>
            </a:pP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ELMED is a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strategic project complying with </a:t>
            </a: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EU priorities and fulfilling EU Green Deal requirements: </a:t>
            </a:r>
          </a:p>
          <a:p>
            <a:pPr marL="1189530" lvl="1" indent="-715412" algn="just" defTabSz="2438324" eaLnBrk="0">
              <a:lnSpc>
                <a:spcPct val="114000"/>
              </a:lnSpc>
              <a:spcAft>
                <a:spcPts val="1203"/>
              </a:spcAft>
              <a:buFont typeface="Courier New" panose="02070309020205020404" pitchFamily="49" charset="0"/>
              <a:buChar char="o"/>
              <a:tabLst>
                <a:tab pos="12519397" algn="r"/>
              </a:tabLst>
              <a:defRPr/>
            </a:pP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enable a further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diversification of energy sources </a:t>
            </a: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between Europe and MENA countries</a:t>
            </a:r>
          </a:p>
          <a:p>
            <a:pPr marL="1189530" lvl="1" indent="-715412" algn="just" defTabSz="2438324" eaLnBrk="0">
              <a:lnSpc>
                <a:spcPct val="114000"/>
              </a:lnSpc>
              <a:spcAft>
                <a:spcPts val="1203"/>
              </a:spcAft>
              <a:buFont typeface="Courier New" panose="02070309020205020404" pitchFamily="49" charset="0"/>
              <a:buChar char="o"/>
              <a:tabLst>
                <a:tab pos="12519397" algn="r"/>
              </a:tabLst>
              <a:defRPr/>
            </a:pP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enable the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EU market integration </a:t>
            </a: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(through Italy)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with North Africa </a:t>
            </a:r>
          </a:p>
          <a:p>
            <a:pPr marL="1189530" lvl="1" indent="-715412" algn="just" defTabSz="2438324" eaLnBrk="0">
              <a:lnSpc>
                <a:spcPct val="114000"/>
              </a:lnSpc>
              <a:spcAft>
                <a:spcPts val="1203"/>
              </a:spcAft>
              <a:buFont typeface="Courier New" panose="02070309020205020404" pitchFamily="49" charset="0"/>
              <a:buChar char="o"/>
              <a:tabLst>
                <a:tab pos="12519397" algn="r"/>
              </a:tabLst>
              <a:defRPr/>
            </a:pP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facilitate the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integration of RES </a:t>
            </a: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on both the two shores of the Mediterranean</a:t>
            </a:r>
          </a:p>
          <a:p>
            <a:pPr marL="1189530" lvl="1" indent="-715412" algn="just" defTabSz="2438324" eaLnBrk="0">
              <a:lnSpc>
                <a:spcPct val="114000"/>
              </a:lnSpc>
              <a:spcAft>
                <a:spcPts val="1203"/>
              </a:spcAft>
              <a:buFont typeface="Courier New" panose="02070309020205020404" pitchFamily="49" charset="0"/>
              <a:buChar char="o"/>
              <a:tabLst>
                <a:tab pos="12519397" algn="r"/>
              </a:tabLst>
              <a:defRPr/>
            </a:pP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allow reducing adequacy problems, to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improve Security of Supply and sustainability</a:t>
            </a:r>
          </a:p>
          <a:p>
            <a:pPr marL="1189530" lvl="1" indent="-715412" algn="just" defTabSz="2438324" eaLnBrk="0">
              <a:lnSpc>
                <a:spcPct val="114000"/>
              </a:lnSpc>
              <a:spcAft>
                <a:spcPts val="1203"/>
              </a:spcAft>
              <a:buFont typeface="Courier New" panose="02070309020205020404" pitchFamily="49" charset="0"/>
              <a:buChar char="o"/>
              <a:tabLst>
                <a:tab pos="12519397" algn="r"/>
              </a:tabLst>
              <a:defRPr/>
            </a:pP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contribute to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create a Euro-Mediterranean Grid</a:t>
            </a:r>
          </a:p>
          <a:p>
            <a:pPr marL="1189530" lvl="1" indent="-715412" algn="just" defTabSz="2438324" eaLnBrk="0">
              <a:lnSpc>
                <a:spcPct val="114000"/>
              </a:lnSpc>
              <a:spcAft>
                <a:spcPts val="1203"/>
              </a:spcAft>
              <a:buFont typeface="Courier New" panose="02070309020205020404" pitchFamily="49" charset="0"/>
              <a:buChar char="o"/>
              <a:tabLst>
                <a:tab pos="12519397" algn="r"/>
              </a:tabLst>
              <a:defRPr/>
            </a:pP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contribute to reach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short-, medium- and long-term EU climate and energy targets for both EU and non-EU countries</a:t>
            </a:r>
          </a:p>
          <a:p>
            <a:pPr marL="457185" indent="-457185" algn="just" defTabSz="2438324" eaLnBrk="0">
              <a:lnSpc>
                <a:spcPct val="114000"/>
              </a:lnSpc>
              <a:spcAft>
                <a:spcPts val="1203"/>
              </a:spcAft>
              <a:buFont typeface="Arial" panose="020B0604020202020204" pitchFamily="34" charset="0"/>
              <a:buChar char="•"/>
              <a:tabLst>
                <a:tab pos="12519397" algn="r"/>
              </a:tabLst>
              <a:defRPr/>
            </a:pP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Ongoing/concluded activities</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a:t>
            </a:r>
          </a:p>
          <a:p>
            <a:pPr marL="1489689" lvl="1" indent="-572957" algn="just" defTabSz="2438324" eaLnBrk="0">
              <a:lnSpc>
                <a:spcPct val="114000"/>
              </a:lnSpc>
              <a:spcAft>
                <a:spcPts val="1203"/>
              </a:spcAft>
              <a:buFont typeface="Courier New" panose="02070309020205020404" pitchFamily="49" charset="0"/>
              <a:buChar char="o"/>
              <a:tabLst>
                <a:tab pos="12519397" algn="r"/>
              </a:tabLst>
              <a:defRPr/>
            </a:pP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Public consultation</a:t>
            </a: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completed in Italy in July 2021</a:t>
            </a:r>
            <a:endPar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endParaRPr>
          </a:p>
          <a:p>
            <a:pPr marL="1489689" lvl="1" indent="-572957" algn="just" defTabSz="2438324" eaLnBrk="0">
              <a:lnSpc>
                <a:spcPct val="114000"/>
              </a:lnSpc>
              <a:spcAft>
                <a:spcPts val="1203"/>
              </a:spcAft>
              <a:buFont typeface="Courier New" panose="02070309020205020404" pitchFamily="49" charset="0"/>
              <a:buChar char="o"/>
              <a:tabLst>
                <a:tab pos="12519397" algn="r"/>
              </a:tabLst>
              <a:defRPr/>
            </a:pP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Stakeholder consultation ongoing in Tunisia </a:t>
            </a: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within the frame of the Environmental-Social Impact Assessment (ESIA)</a:t>
            </a:r>
            <a:endPar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endParaRPr>
          </a:p>
          <a:p>
            <a:pPr marL="1489689" lvl="1" indent="-572957" algn="just" defTabSz="2438324" eaLnBrk="0">
              <a:lnSpc>
                <a:spcPct val="114000"/>
              </a:lnSpc>
              <a:spcAft>
                <a:spcPts val="1203"/>
              </a:spcAft>
              <a:buFont typeface="Courier New" panose="02070309020205020404" pitchFamily="49" charset="0"/>
              <a:buChar char="o"/>
              <a:tabLst>
                <a:tab pos="12519397" algn="r"/>
              </a:tabLst>
              <a:defRPr/>
            </a:pP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World Bank </a:t>
            </a: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contributed to </a:t>
            </a: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finance Pre-FEED &amp; FEED studies</a:t>
            </a: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 (12.5 MUSD), </a:t>
            </a:r>
            <a:r>
              <a:rPr lang="en-US" sz="3600" dirty="0" err="1">
                <a:solidFill>
                  <a:srgbClr val="002060"/>
                </a:solidFill>
                <a:latin typeface="Helvetica" panose="020B0604020202020204" pitchFamily="34" charset="0"/>
                <a:ea typeface="MS PGothic" panose="020B0600070205080204" pitchFamily="34" charset="-128"/>
                <a:cs typeface="Helvetica" panose="020B0604020202020204" pitchFamily="34" charset="0"/>
              </a:rPr>
              <a:t>compl</a:t>
            </a:r>
            <a:r>
              <a:rPr lang="en-US" sz="3600" dirty="0">
                <a:solidFill>
                  <a:srgbClr val="002060"/>
                </a:solidFill>
                <a:latin typeface="Helvetica" panose="020B0604020202020204" pitchFamily="34" charset="0"/>
                <a:ea typeface="MS PGothic" panose="020B0600070205080204" pitchFamily="34" charset="-128"/>
                <a:cs typeface="Helvetica" panose="020B0604020202020204" pitchFamily="34" charset="0"/>
              </a:rPr>
              <a:t>. by 31.12.22</a:t>
            </a:r>
          </a:p>
          <a:p>
            <a:pPr marL="572957" indent="-572957" algn="just" defTabSz="2438324" eaLnBrk="0">
              <a:lnSpc>
                <a:spcPct val="114000"/>
              </a:lnSpc>
              <a:spcAft>
                <a:spcPts val="1203"/>
              </a:spcAft>
              <a:buFont typeface="Arial" panose="020B0604020202020204" pitchFamily="34" charset="0"/>
              <a:buChar char="•"/>
              <a:tabLst>
                <a:tab pos="12519397" algn="r"/>
              </a:tabLst>
              <a:defRPr/>
            </a:pPr>
            <a:r>
              <a:rPr lang="en-US" sz="3600" b="1" dirty="0">
                <a:solidFill>
                  <a:srgbClr val="002060"/>
                </a:solidFill>
                <a:latin typeface="Helvetica" panose="020B0604020202020204" pitchFamily="34" charset="0"/>
                <a:ea typeface="MS PGothic" panose="020B0600070205080204" pitchFamily="34" charset="-128"/>
                <a:cs typeface="Helvetica" panose="020B0604020202020204" pitchFamily="34" charset="0"/>
              </a:rPr>
              <a:t>ELMED needs EU financing support to be realized</a:t>
            </a:r>
          </a:p>
        </p:txBody>
      </p:sp>
      <p:sp>
        <p:nvSpPr>
          <p:cNvPr id="2" name="Slide Number Placeholder 1">
            <a:extLst>
              <a:ext uri="{FF2B5EF4-FFF2-40B4-BE49-F238E27FC236}">
                <a16:creationId xmlns:a16="http://schemas.microsoft.com/office/drawing/2014/main" id="{A4BA6C8B-2B10-5D92-6143-28F403BF960E}"/>
              </a:ext>
            </a:extLst>
          </p:cNvPr>
          <p:cNvSpPr>
            <a:spLocks noGrp="1"/>
          </p:cNvSpPr>
          <p:nvPr>
            <p:ph type="sldNum" sz="quarter" idx="12"/>
          </p:nvPr>
        </p:nvSpPr>
        <p:spPr/>
        <p:txBody>
          <a:bodyPr/>
          <a:lstStyle/>
          <a:p>
            <a:fld id="{B007B441-5312-499D-93C3-6E37886527FA}" type="slidenum">
              <a:rPr lang="it-IT" smtClean="0">
                <a:solidFill>
                  <a:prstClr val="black">
                    <a:tint val="75000"/>
                  </a:prstClr>
                </a:solidFill>
              </a:rPr>
              <a:pPr/>
              <a:t>15</a:t>
            </a:fld>
            <a:endParaRPr lang="it-IT" dirty="0">
              <a:solidFill>
                <a:prstClr val="black">
                  <a:tint val="75000"/>
                </a:prstClr>
              </a:solidFill>
            </a:endParaRPr>
          </a:p>
        </p:txBody>
      </p:sp>
    </p:spTree>
    <p:extLst>
      <p:ext uri="{BB962C8B-B14F-4D97-AF65-F5344CB8AC3E}">
        <p14:creationId xmlns:p14="http://schemas.microsoft.com/office/powerpoint/2010/main" val="129936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4866881" y="342090"/>
            <a:ext cx="14669511"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Cluster 4 – Italy Tunisia MMP2020 - Generals</a:t>
            </a:r>
          </a:p>
        </p:txBody>
      </p:sp>
      <p:sp>
        <p:nvSpPr>
          <p:cNvPr id="13" name="Rettangolo 12">
            <a:extLst>
              <a:ext uri="{FF2B5EF4-FFF2-40B4-BE49-F238E27FC236}">
                <a16:creationId xmlns:a16="http://schemas.microsoft.com/office/drawing/2014/main" id="{61A36A37-875A-FEED-7E30-B1F593F3E2FD}"/>
              </a:ext>
            </a:extLst>
          </p:cNvPr>
          <p:cNvSpPr/>
          <p:nvPr/>
        </p:nvSpPr>
        <p:spPr bwMode="auto">
          <a:xfrm>
            <a:off x="598503" y="1782766"/>
            <a:ext cx="20305079" cy="6986528"/>
          </a:xfrm>
          <a:prstGeom prst="rect">
            <a:avLst/>
          </a:prstGeom>
        </p:spPr>
        <p:txBody>
          <a:bodyPr wrap="square">
            <a:spAutoFit/>
          </a:bodyPr>
          <a:lstStyle/>
          <a:p>
            <a:pPr algn="just">
              <a:defRPr/>
            </a:pPr>
            <a:r>
              <a:rPr lang="en-US" sz="3200" dirty="0">
                <a:solidFill>
                  <a:srgbClr val="002060"/>
                </a:solidFill>
                <a:latin typeface="Helvetica" panose="020B0604020202020204" pitchFamily="34" charset="0"/>
                <a:cs typeface="Helvetica" panose="020B0604020202020204" pitchFamily="34" charset="0"/>
              </a:rPr>
              <a:t>On 8 December the European Commission announced the approval of a grant of about 307 million euros for the implementation of ELMED, the underwater interconnection project between Italy and Tunisia, strongly promoted by our members Terna </a:t>
            </a:r>
            <a:r>
              <a:rPr lang="en-US" sz="3200" dirty="0" err="1">
                <a:solidFill>
                  <a:srgbClr val="002060"/>
                </a:solidFill>
                <a:latin typeface="Helvetica" panose="020B0604020202020204" pitchFamily="34" charset="0"/>
                <a:cs typeface="Helvetica" panose="020B0604020202020204" pitchFamily="34" charset="0"/>
              </a:rPr>
              <a:t>SpA</a:t>
            </a:r>
            <a:r>
              <a:rPr lang="en-US" sz="3200" dirty="0">
                <a:solidFill>
                  <a:srgbClr val="002060"/>
                </a:solidFill>
                <a:latin typeface="Helvetica" panose="020B0604020202020204" pitchFamily="34" charset="0"/>
                <a:cs typeface="Helvetica" panose="020B0604020202020204" pitchFamily="34" charset="0"/>
              </a:rPr>
              <a:t> and Société </a:t>
            </a:r>
            <a:r>
              <a:rPr lang="en-US" sz="3200" dirty="0" err="1">
                <a:solidFill>
                  <a:srgbClr val="002060"/>
                </a:solidFill>
                <a:latin typeface="Helvetica" panose="020B0604020202020204" pitchFamily="34" charset="0"/>
                <a:cs typeface="Helvetica" panose="020B0604020202020204" pitchFamily="34" charset="0"/>
              </a:rPr>
              <a:t>Tunisienne</a:t>
            </a:r>
            <a:r>
              <a:rPr lang="en-US" sz="3200" dirty="0">
                <a:solidFill>
                  <a:srgbClr val="002060"/>
                </a:solidFill>
                <a:latin typeface="Helvetica" panose="020B0604020202020204" pitchFamily="34" charset="0"/>
                <a:cs typeface="Helvetica" panose="020B0604020202020204" pitchFamily="34" charset="0"/>
              </a:rPr>
              <a:t> de </a:t>
            </a:r>
            <a:r>
              <a:rPr lang="en-US" sz="3200" dirty="0" err="1">
                <a:solidFill>
                  <a:srgbClr val="002060"/>
                </a:solidFill>
                <a:latin typeface="Helvetica" panose="020B0604020202020204" pitchFamily="34" charset="0"/>
                <a:cs typeface="Helvetica" panose="020B0604020202020204" pitchFamily="34" charset="0"/>
              </a:rPr>
              <a:t>l'Electricité</a:t>
            </a:r>
            <a:r>
              <a:rPr lang="en-US" sz="3200" dirty="0">
                <a:solidFill>
                  <a:srgbClr val="002060"/>
                </a:solidFill>
                <a:latin typeface="Helvetica" panose="020B0604020202020204" pitchFamily="34" charset="0"/>
                <a:cs typeface="Helvetica" panose="020B0604020202020204" pitchFamily="34" charset="0"/>
              </a:rPr>
              <a:t> et du Gaz (STEG).</a:t>
            </a:r>
          </a:p>
          <a:p>
            <a:pPr algn="just">
              <a:defRPr/>
            </a:pPr>
            <a:endParaRPr lang="en-US" sz="3200" dirty="0">
              <a:solidFill>
                <a:srgbClr val="002060"/>
              </a:solidFill>
              <a:latin typeface="Helvetica" panose="020B0604020202020204" pitchFamily="34" charset="0"/>
              <a:cs typeface="Helvetica" panose="020B0604020202020204" pitchFamily="34" charset="0"/>
            </a:endParaRPr>
          </a:p>
          <a:p>
            <a:pPr algn="just">
              <a:defRPr/>
            </a:pPr>
            <a:r>
              <a:rPr lang="en-US" sz="3200" dirty="0">
                <a:solidFill>
                  <a:srgbClr val="002060"/>
                </a:solidFill>
                <a:latin typeface="Helvetica" panose="020B0604020202020204" pitchFamily="34" charset="0"/>
                <a:cs typeface="Helvetica" panose="020B0604020202020204" pitchFamily="34" charset="0"/>
              </a:rPr>
              <a:t>The 230 km submarine cable will connect the substations of </a:t>
            </a:r>
            <a:r>
              <a:rPr lang="en-US" sz="3200" dirty="0" err="1">
                <a:solidFill>
                  <a:srgbClr val="002060"/>
                </a:solidFill>
                <a:latin typeface="Helvetica" panose="020B0604020202020204" pitchFamily="34" charset="0"/>
                <a:cs typeface="Helvetica" panose="020B0604020202020204" pitchFamily="34" charset="0"/>
              </a:rPr>
              <a:t>Partanna</a:t>
            </a:r>
            <a:r>
              <a:rPr lang="en-US" sz="3200" dirty="0">
                <a:solidFill>
                  <a:srgbClr val="002060"/>
                </a:solidFill>
                <a:latin typeface="Helvetica" panose="020B0604020202020204" pitchFamily="34" charset="0"/>
                <a:cs typeface="Helvetica" panose="020B0604020202020204" pitchFamily="34" charset="0"/>
              </a:rPr>
              <a:t>, in Sicily and </a:t>
            </a:r>
            <a:r>
              <a:rPr lang="en-US" sz="3200" dirty="0" err="1">
                <a:solidFill>
                  <a:srgbClr val="002060"/>
                </a:solidFill>
                <a:latin typeface="Helvetica" panose="020B0604020202020204" pitchFamily="34" charset="0"/>
                <a:cs typeface="Helvetica" panose="020B0604020202020204" pitchFamily="34" charset="0"/>
              </a:rPr>
              <a:t>Hawaria</a:t>
            </a:r>
            <a:r>
              <a:rPr lang="en-US" sz="3200" dirty="0">
                <a:solidFill>
                  <a:srgbClr val="002060"/>
                </a:solidFill>
                <a:latin typeface="Helvetica" panose="020B0604020202020204" pitchFamily="34" charset="0"/>
                <a:cs typeface="Helvetica" panose="020B0604020202020204" pitchFamily="34" charset="0"/>
              </a:rPr>
              <a:t>, in Tunisia, with a capacity of 600 MW and it is expected to be completed by 2027. Its total cost should amount to 850 million euros.</a:t>
            </a:r>
          </a:p>
          <a:p>
            <a:pPr algn="just">
              <a:defRPr/>
            </a:pPr>
            <a:endParaRPr lang="en-US" sz="3200" dirty="0">
              <a:solidFill>
                <a:srgbClr val="002060"/>
              </a:solidFill>
              <a:latin typeface="Helvetica" panose="020B0604020202020204" pitchFamily="34" charset="0"/>
              <a:cs typeface="Helvetica" panose="020B0604020202020204" pitchFamily="34" charset="0"/>
            </a:endParaRPr>
          </a:p>
          <a:p>
            <a:pPr algn="just">
              <a:defRPr/>
            </a:pPr>
            <a:r>
              <a:rPr lang="en-US" sz="3200" dirty="0">
                <a:solidFill>
                  <a:srgbClr val="002060"/>
                </a:solidFill>
                <a:latin typeface="Helvetica" panose="020B0604020202020204" pitchFamily="34" charset="0"/>
                <a:cs typeface="Helvetica" panose="020B0604020202020204" pitchFamily="34" charset="0"/>
              </a:rPr>
              <a:t>The approval of this project, included in </a:t>
            </a:r>
            <a:r>
              <a:rPr lang="en-US" sz="3200" dirty="0" err="1">
                <a:solidFill>
                  <a:srgbClr val="002060"/>
                </a:solidFill>
                <a:latin typeface="Helvetica" panose="020B0604020202020204" pitchFamily="34" charset="0"/>
                <a:cs typeface="Helvetica" panose="020B0604020202020204" pitchFamily="34" charset="0"/>
              </a:rPr>
              <a:t>MedTSO</a:t>
            </a:r>
            <a:r>
              <a:rPr lang="en-US" sz="3200" dirty="0">
                <a:solidFill>
                  <a:srgbClr val="002060"/>
                </a:solidFill>
                <a:latin typeface="Helvetica" panose="020B0604020202020204" pitchFamily="34" charset="0"/>
                <a:cs typeface="Helvetica" panose="020B0604020202020204" pitchFamily="34" charset="0"/>
              </a:rPr>
              <a:t> Masterplan of Interconnections since its first edition in 2018, marks an historical step towards the creation of the Mediterranean electricity markets through the integration of the grids of the north and south shores of the Mediterranean and it will be fundamental to strengthening the energy security of the region and increase electricity production from renewable sources.</a:t>
            </a:r>
          </a:p>
          <a:p>
            <a:pPr algn="just">
              <a:defRPr/>
            </a:pPr>
            <a:r>
              <a:rPr lang="en-US" sz="3200" dirty="0">
                <a:solidFill>
                  <a:srgbClr val="002060"/>
                </a:solidFill>
                <a:latin typeface="Helvetica" panose="020B0604020202020204" pitchFamily="34" charset="0"/>
                <a:cs typeface="Helvetica" panose="020B0604020202020204" pitchFamily="34" charset="0"/>
              </a:rPr>
              <a:t> </a:t>
            </a:r>
          </a:p>
          <a:p>
            <a:pPr algn="just">
              <a:defRPr/>
            </a:pPr>
            <a:r>
              <a:rPr lang="en-US" sz="3200" dirty="0">
                <a:solidFill>
                  <a:srgbClr val="002060"/>
                </a:solidFill>
                <a:latin typeface="Helvetica" panose="020B0604020202020204" pitchFamily="34" charset="0"/>
                <a:cs typeface="Helvetica" panose="020B0604020202020204" pitchFamily="34" charset="0"/>
              </a:rPr>
              <a:t>A detailed description of the project can be found in Med-TSO’s “Mediterranean Project 2” Masterplan</a:t>
            </a:r>
            <a:endParaRPr lang="en-US" sz="4812" dirty="0">
              <a:latin typeface="Helvetica" panose="020B0604020202020204" pitchFamily="34" charset="0"/>
              <a:cs typeface="Helvetica" panose="020B0604020202020204" pitchFamily="34" charset="0"/>
            </a:endParaRPr>
          </a:p>
        </p:txBody>
      </p:sp>
      <p:sp>
        <p:nvSpPr>
          <p:cNvPr id="2" name="Slide Number Placeholder 1">
            <a:extLst>
              <a:ext uri="{FF2B5EF4-FFF2-40B4-BE49-F238E27FC236}">
                <a16:creationId xmlns:a16="http://schemas.microsoft.com/office/drawing/2014/main" id="{FA6A5990-DC15-A354-7E61-C6A790793C5E}"/>
              </a:ext>
            </a:extLst>
          </p:cNvPr>
          <p:cNvSpPr>
            <a:spLocks noGrp="1"/>
          </p:cNvSpPr>
          <p:nvPr>
            <p:ph type="sldNum" sz="quarter" idx="12"/>
          </p:nvPr>
        </p:nvSpPr>
        <p:spPr/>
        <p:txBody>
          <a:bodyPr/>
          <a:lstStyle/>
          <a:p>
            <a:fld id="{B007B441-5312-499D-93C3-6E37886527FA}" type="slidenum">
              <a:rPr lang="it-IT" smtClean="0">
                <a:solidFill>
                  <a:prstClr val="black">
                    <a:tint val="75000"/>
                  </a:prstClr>
                </a:solidFill>
              </a:rPr>
              <a:pPr/>
              <a:t>16</a:t>
            </a:fld>
            <a:endParaRPr lang="it-IT" dirty="0">
              <a:solidFill>
                <a:prstClr val="black">
                  <a:tint val="75000"/>
                </a:prstClr>
              </a:solidFill>
            </a:endParaRPr>
          </a:p>
        </p:txBody>
      </p:sp>
    </p:spTree>
    <p:extLst>
      <p:ext uri="{BB962C8B-B14F-4D97-AF65-F5344CB8AC3E}">
        <p14:creationId xmlns:p14="http://schemas.microsoft.com/office/powerpoint/2010/main" val="91811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a:cxnSpLocks/>
          </p:cNvCxnSpPr>
          <p:nvPr/>
        </p:nvCxnSpPr>
        <p:spPr>
          <a:xfrm>
            <a:off x="959404" y="1529717"/>
            <a:ext cx="2220476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2842498" y="411150"/>
            <a:ext cx="18686505"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The ELMED Interconnector</a:t>
            </a:r>
          </a:p>
        </p:txBody>
      </p:sp>
      <p:cxnSp>
        <p:nvCxnSpPr>
          <p:cNvPr id="193" name="Connettore 1 11">
            <a:extLst>
              <a:ext uri="{FF2B5EF4-FFF2-40B4-BE49-F238E27FC236}">
                <a16:creationId xmlns:a16="http://schemas.microsoft.com/office/drawing/2014/main" id="{C8FA4B58-D5F1-7176-2151-240F10344AC7}"/>
              </a:ext>
            </a:extLst>
          </p:cNvPr>
          <p:cNvCxnSpPr/>
          <p:nvPr/>
        </p:nvCxnSpPr>
        <p:spPr>
          <a:xfrm>
            <a:off x="3551542" y="1529717"/>
            <a:ext cx="1713691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DD87E995-4630-0EAE-78B8-E9931C858E91}"/>
              </a:ext>
            </a:extLst>
          </p:cNvPr>
          <p:cNvPicPr>
            <a:picLocks noChangeAspect="1"/>
          </p:cNvPicPr>
          <p:nvPr/>
        </p:nvPicPr>
        <p:blipFill>
          <a:blip r:embed="rId3"/>
          <a:stretch>
            <a:fillRect/>
          </a:stretch>
        </p:blipFill>
        <p:spPr>
          <a:xfrm>
            <a:off x="9486514" y="2512806"/>
            <a:ext cx="14066447" cy="8954148"/>
          </a:xfrm>
          <a:prstGeom prst="rect">
            <a:avLst/>
          </a:prstGeom>
        </p:spPr>
      </p:pic>
      <p:sp>
        <p:nvSpPr>
          <p:cNvPr id="14" name="CasellaDiTesto 13">
            <a:extLst>
              <a:ext uri="{FF2B5EF4-FFF2-40B4-BE49-F238E27FC236}">
                <a16:creationId xmlns:a16="http://schemas.microsoft.com/office/drawing/2014/main" id="{D365DEDA-403B-1C32-C872-DD06EE5C3D41}"/>
              </a:ext>
            </a:extLst>
          </p:cNvPr>
          <p:cNvSpPr txBox="1"/>
          <p:nvPr/>
        </p:nvSpPr>
        <p:spPr>
          <a:xfrm>
            <a:off x="959405" y="1858134"/>
            <a:ext cx="8082801" cy="10118154"/>
          </a:xfrm>
          <a:prstGeom prst="rect">
            <a:avLst/>
          </a:prstGeom>
          <a:noFill/>
        </p:spPr>
        <p:txBody>
          <a:bodyPr wrap="square">
            <a:spAutoFit/>
          </a:bodyPr>
          <a:lstStyle/>
          <a:p>
            <a:pPr marL="572957" indent="-572957" algn="just">
              <a:spcAft>
                <a:spcPts val="1203"/>
              </a:spcAft>
              <a:buFont typeface="Arial" panose="020B0604020202020204" pitchFamily="34" charset="0"/>
              <a:buChar char="•"/>
            </a:pPr>
            <a:r>
              <a:rPr lang="en-US" sz="4010" dirty="0">
                <a:solidFill>
                  <a:srgbClr val="002060"/>
                </a:solidFill>
                <a:latin typeface="Calibri" panose="020F0502020204030204" pitchFamily="34" charset="0"/>
              </a:rPr>
              <a:t>First link North - South in the central corridor of Mediterranean</a:t>
            </a:r>
          </a:p>
          <a:p>
            <a:pPr marL="572957" indent="-572957" algn="just">
              <a:spcAft>
                <a:spcPts val="1203"/>
              </a:spcAft>
              <a:buFont typeface="Arial" panose="020B0604020202020204" pitchFamily="34" charset="0"/>
              <a:buChar char="•"/>
            </a:pPr>
            <a:r>
              <a:rPr lang="en-US" sz="4010" dirty="0">
                <a:solidFill>
                  <a:srgbClr val="002060"/>
                </a:solidFill>
                <a:latin typeface="Calibri" panose="020F0502020204030204" pitchFamily="34" charset="0"/>
              </a:rPr>
              <a:t>Expected to be completed by 2027</a:t>
            </a:r>
          </a:p>
          <a:p>
            <a:pPr marL="572957" indent="-572957" algn="just">
              <a:spcAft>
                <a:spcPts val="1203"/>
              </a:spcAft>
              <a:buFont typeface="Arial" panose="020B0604020202020204" pitchFamily="34" charset="0"/>
              <a:buChar char="•"/>
            </a:pPr>
            <a:r>
              <a:rPr lang="en-US" sz="4010" dirty="0">
                <a:solidFill>
                  <a:srgbClr val="002060"/>
                </a:solidFill>
                <a:latin typeface="Calibri" panose="020F0502020204030204" pitchFamily="34" charset="0"/>
              </a:rPr>
              <a:t>Promoted by Terna and STEG</a:t>
            </a:r>
          </a:p>
          <a:p>
            <a:pPr marL="572957" indent="-572957" algn="just">
              <a:spcAft>
                <a:spcPts val="1203"/>
              </a:spcAft>
              <a:buFont typeface="Arial" panose="020B0604020202020204" pitchFamily="34" charset="0"/>
              <a:buChar char="•"/>
            </a:pPr>
            <a:r>
              <a:rPr lang="en-US" sz="4010" dirty="0">
                <a:solidFill>
                  <a:srgbClr val="002060"/>
                </a:solidFill>
                <a:latin typeface="Calibri" panose="020F0502020204030204" pitchFamily="34" charset="0"/>
              </a:rPr>
              <a:t>Recognized as PCI since the 3</a:t>
            </a:r>
            <a:r>
              <a:rPr lang="en-US" sz="4010" baseline="30000" dirty="0">
                <a:solidFill>
                  <a:srgbClr val="002060"/>
                </a:solidFill>
                <a:latin typeface="Calibri" panose="020F0502020204030204" pitchFamily="34" charset="0"/>
              </a:rPr>
              <a:t>rd</a:t>
            </a:r>
            <a:r>
              <a:rPr lang="en-US" sz="4010" dirty="0">
                <a:solidFill>
                  <a:srgbClr val="002060"/>
                </a:solidFill>
                <a:latin typeface="Calibri" panose="020F0502020204030204" pitchFamily="34" charset="0"/>
              </a:rPr>
              <a:t> list and in the Ten-Year Network Development Plan of ENTSO-E</a:t>
            </a:r>
          </a:p>
          <a:p>
            <a:pPr marL="572957" indent="-572957" algn="just">
              <a:spcAft>
                <a:spcPts val="1203"/>
              </a:spcAft>
              <a:buFont typeface="Arial" panose="020B0604020202020204" pitchFamily="34" charset="0"/>
              <a:buChar char="•"/>
            </a:pPr>
            <a:r>
              <a:rPr lang="en-US" sz="4010" dirty="0">
                <a:solidFill>
                  <a:srgbClr val="002060"/>
                </a:solidFill>
                <a:latin typeface="Calibri" panose="020F0502020204030204" pitchFamily="34" charset="0"/>
              </a:rPr>
              <a:t>Part of the reference grid considered as base case of Med-TSO studies for all the other assessed projects</a:t>
            </a:r>
          </a:p>
          <a:p>
            <a:pPr marL="572957" indent="-572957" algn="just">
              <a:spcAft>
                <a:spcPts val="1203"/>
              </a:spcAft>
              <a:buFont typeface="Arial" panose="020B0604020202020204" pitchFamily="34" charset="0"/>
              <a:buChar char="•"/>
            </a:pPr>
            <a:r>
              <a:rPr lang="en-US" sz="4010" dirty="0">
                <a:solidFill>
                  <a:srgbClr val="002060"/>
                </a:solidFill>
                <a:latin typeface="Calibri" panose="020F0502020204030204" pitchFamily="34" charset="0"/>
              </a:rPr>
              <a:t>Project </a:t>
            </a:r>
            <a:r>
              <a:rPr lang="en-GB" sz="4010" dirty="0">
                <a:solidFill>
                  <a:srgbClr val="002060"/>
                </a:solidFill>
                <a:latin typeface="Calibri" panose="020F0502020204030204" pitchFamily="34" charset="0"/>
              </a:rPr>
              <a:t>analysed</a:t>
            </a:r>
            <a:r>
              <a:rPr lang="en-US" sz="4010" dirty="0">
                <a:solidFill>
                  <a:srgbClr val="002060"/>
                </a:solidFill>
                <a:latin typeface="Calibri" panose="020F0502020204030204" pitchFamily="34" charset="0"/>
              </a:rPr>
              <a:t> with a TOOT </a:t>
            </a:r>
            <a:r>
              <a:rPr lang="en-US" sz="4010" i="1" dirty="0">
                <a:solidFill>
                  <a:srgbClr val="002060"/>
                </a:solidFill>
                <a:latin typeface="Calibri" panose="020F0502020204030204" pitchFamily="34" charset="0"/>
              </a:rPr>
              <a:t>(Take one out at the time)</a:t>
            </a:r>
            <a:r>
              <a:rPr lang="en-US" sz="4010" dirty="0">
                <a:solidFill>
                  <a:srgbClr val="002060"/>
                </a:solidFill>
                <a:latin typeface="Calibri" panose="020F0502020204030204" pitchFamily="34" charset="0"/>
              </a:rPr>
              <a:t> methodology in the Master Plan 2020</a:t>
            </a:r>
          </a:p>
        </p:txBody>
      </p:sp>
      <p:sp>
        <p:nvSpPr>
          <p:cNvPr id="2" name="Slide Number Placeholder 1">
            <a:extLst>
              <a:ext uri="{FF2B5EF4-FFF2-40B4-BE49-F238E27FC236}">
                <a16:creationId xmlns:a16="http://schemas.microsoft.com/office/drawing/2014/main" id="{52DF7CF5-2199-8D23-60F2-502E904500FB}"/>
              </a:ext>
            </a:extLst>
          </p:cNvPr>
          <p:cNvSpPr>
            <a:spLocks noGrp="1"/>
          </p:cNvSpPr>
          <p:nvPr>
            <p:ph type="sldNum" sz="quarter" idx="12"/>
          </p:nvPr>
        </p:nvSpPr>
        <p:spPr/>
        <p:txBody>
          <a:bodyPr/>
          <a:lstStyle/>
          <a:p>
            <a:fld id="{B007B441-5312-499D-93C3-6E37886527FA}" type="slidenum">
              <a:rPr lang="it-IT" smtClean="0">
                <a:solidFill>
                  <a:prstClr val="black">
                    <a:tint val="75000"/>
                  </a:prstClr>
                </a:solidFill>
              </a:rPr>
              <a:pPr/>
              <a:t>17</a:t>
            </a:fld>
            <a:endParaRPr lang="it-IT" dirty="0">
              <a:solidFill>
                <a:prstClr val="black">
                  <a:tint val="75000"/>
                </a:prstClr>
              </a:solidFill>
            </a:endParaRPr>
          </a:p>
        </p:txBody>
      </p:sp>
    </p:spTree>
    <p:extLst>
      <p:ext uri="{BB962C8B-B14F-4D97-AF65-F5344CB8AC3E}">
        <p14:creationId xmlns:p14="http://schemas.microsoft.com/office/powerpoint/2010/main" val="200544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a:cxnSpLocks/>
          </p:cNvCxnSpPr>
          <p:nvPr/>
        </p:nvCxnSpPr>
        <p:spPr>
          <a:xfrm>
            <a:off x="959404" y="1529717"/>
            <a:ext cx="2220476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2662962" y="462283"/>
            <a:ext cx="18686505"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The ELMED Interconnector</a:t>
            </a:r>
          </a:p>
        </p:txBody>
      </p:sp>
      <p:cxnSp>
        <p:nvCxnSpPr>
          <p:cNvPr id="193" name="Connettore 1 11">
            <a:extLst>
              <a:ext uri="{FF2B5EF4-FFF2-40B4-BE49-F238E27FC236}">
                <a16:creationId xmlns:a16="http://schemas.microsoft.com/office/drawing/2014/main" id="{C8FA4B58-D5F1-7176-2151-240F10344AC7}"/>
              </a:ext>
            </a:extLst>
          </p:cNvPr>
          <p:cNvCxnSpPr/>
          <p:nvPr/>
        </p:nvCxnSpPr>
        <p:spPr>
          <a:xfrm>
            <a:off x="3551542" y="1529717"/>
            <a:ext cx="1713691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FF39B2CA-A909-AE00-8E39-CF2FEB4D4C8E}"/>
              </a:ext>
            </a:extLst>
          </p:cNvPr>
          <p:cNvSpPr/>
          <p:nvPr/>
        </p:nvSpPr>
        <p:spPr>
          <a:xfrm>
            <a:off x="470013" y="2866290"/>
            <a:ext cx="11536201" cy="10209718"/>
          </a:xfrm>
          <a:prstGeom prst="rect">
            <a:avLst/>
          </a:prstGeom>
        </p:spPr>
        <p:txBody>
          <a:bodyPr wrap="square">
            <a:spAutoFit/>
          </a:bodyPr>
          <a:lstStyle/>
          <a:p>
            <a:pPr marL="362873" indent="-362873" algn="l" defTabSz="2438324" eaLnBrk="0">
              <a:spcAft>
                <a:spcPts val="1203"/>
              </a:spcAft>
              <a:buFont typeface="Arial" panose="020B0604020202020204" pitchFamily="34" charset="0"/>
              <a:buChar char="•"/>
              <a:tabLst>
                <a:tab pos="12519397" algn="r"/>
              </a:tabLst>
              <a:defRPr/>
            </a:pPr>
            <a:r>
              <a:rPr lang="en-GB" sz="4812" b="1" dirty="0">
                <a:solidFill>
                  <a:srgbClr val="002060"/>
                </a:solidFill>
                <a:latin typeface="Helvetica" panose="020B0604020202020204" pitchFamily="34" charset="0"/>
                <a:cs typeface="Helvetica" panose="020B0604020202020204" pitchFamily="34" charset="0"/>
              </a:rPr>
              <a:t>Main characteristics</a:t>
            </a:r>
          </a:p>
          <a:p>
            <a:pPr marL="891267" lvl="2" indent="-531578" algn="l" defTabSz="2438324" eaLnBrk="0">
              <a:spcAft>
                <a:spcPts val="1203"/>
              </a:spcAft>
              <a:buFont typeface="Courier New" panose="02070309020205020404" pitchFamily="49" charset="0"/>
              <a:buChar char="o"/>
              <a:tabLst>
                <a:tab pos="12519397" algn="r"/>
              </a:tabLst>
              <a:defRPr/>
            </a:pPr>
            <a:r>
              <a:rPr lang="en-GB" sz="4812" dirty="0">
                <a:solidFill>
                  <a:srgbClr val="002060"/>
                </a:solidFill>
                <a:latin typeface="Helvetica" panose="020B0604020202020204" pitchFamily="34" charset="0"/>
                <a:cs typeface="Helvetica" panose="020B0604020202020204" pitchFamily="34" charset="0"/>
              </a:rPr>
              <a:t>Rated Power: 600 MW </a:t>
            </a:r>
          </a:p>
          <a:p>
            <a:pPr marL="891267" lvl="2" indent="-531578" algn="l" defTabSz="2438324" eaLnBrk="0">
              <a:spcAft>
                <a:spcPts val="1203"/>
              </a:spcAft>
              <a:buFont typeface="Courier New" panose="02070309020205020404" pitchFamily="49" charset="0"/>
              <a:buChar char="o"/>
              <a:tabLst>
                <a:tab pos="12519397" algn="r"/>
              </a:tabLst>
              <a:defRPr/>
            </a:pPr>
            <a:r>
              <a:rPr lang="en-GB" sz="4812" dirty="0">
                <a:solidFill>
                  <a:srgbClr val="002060"/>
                </a:solidFill>
                <a:latin typeface="Helvetica" panose="020B0604020202020204" pitchFamily="34" charset="0"/>
                <a:cs typeface="Helvetica" panose="020B0604020202020204" pitchFamily="34" charset="0"/>
              </a:rPr>
              <a:t>Technology: HVDC </a:t>
            </a:r>
          </a:p>
          <a:p>
            <a:pPr marL="891267" lvl="2" indent="-531578" algn="l" defTabSz="2438324" eaLnBrk="0">
              <a:spcAft>
                <a:spcPts val="1203"/>
              </a:spcAft>
              <a:buFont typeface="Courier New" panose="02070309020205020404" pitchFamily="49" charset="0"/>
              <a:buChar char="o"/>
              <a:tabLst>
                <a:tab pos="12519397" algn="r"/>
              </a:tabLst>
              <a:defRPr/>
            </a:pPr>
            <a:r>
              <a:rPr lang="en-GB" sz="4812" dirty="0">
                <a:solidFill>
                  <a:srgbClr val="002060"/>
                </a:solidFill>
                <a:latin typeface="Helvetica" panose="020B0604020202020204" pitchFamily="34" charset="0"/>
                <a:cs typeface="Helvetica" panose="020B0604020202020204" pitchFamily="34" charset="0"/>
              </a:rPr>
              <a:t>Maximum depth:  around 800 m</a:t>
            </a:r>
          </a:p>
          <a:p>
            <a:pPr marL="891267" lvl="2" indent="-531578" algn="l" defTabSz="2438324" eaLnBrk="0">
              <a:spcAft>
                <a:spcPts val="1203"/>
              </a:spcAft>
              <a:buFont typeface="Courier New" panose="02070309020205020404" pitchFamily="49" charset="0"/>
              <a:buChar char="o"/>
              <a:tabLst>
                <a:tab pos="12519397" algn="r"/>
              </a:tabLst>
              <a:defRPr/>
            </a:pPr>
            <a:r>
              <a:rPr lang="en-GB" sz="4812" dirty="0">
                <a:solidFill>
                  <a:srgbClr val="002060"/>
                </a:solidFill>
                <a:latin typeface="Helvetica" panose="020B0604020202020204" pitchFamily="34" charset="0"/>
                <a:cs typeface="Helvetica" panose="020B0604020202020204" pitchFamily="34" charset="0"/>
              </a:rPr>
              <a:t>Cables length: 200 km undersea cable; 28/34 km land cables</a:t>
            </a:r>
          </a:p>
          <a:p>
            <a:pPr marL="891267" lvl="2" indent="-531578" algn="l" defTabSz="2438324" eaLnBrk="0">
              <a:spcAft>
                <a:spcPts val="1203"/>
              </a:spcAft>
              <a:buFont typeface="Courier New" panose="02070309020205020404" pitchFamily="49" charset="0"/>
              <a:buChar char="o"/>
              <a:tabLst>
                <a:tab pos="12519397" algn="r"/>
              </a:tabLst>
              <a:defRPr/>
            </a:pPr>
            <a:r>
              <a:rPr lang="en-GB" sz="4812" dirty="0">
                <a:solidFill>
                  <a:srgbClr val="002060"/>
                </a:solidFill>
                <a:latin typeface="Helvetica" panose="020B0604020202020204" pitchFamily="34" charset="0"/>
                <a:cs typeface="Helvetica" panose="020B0604020202020204" pitchFamily="34" charset="0"/>
              </a:rPr>
              <a:t>Construction period: 4 years</a:t>
            </a:r>
          </a:p>
          <a:p>
            <a:pPr marL="891267" lvl="2" indent="-531578" algn="l" defTabSz="2438324" eaLnBrk="0">
              <a:spcAft>
                <a:spcPts val="1203"/>
              </a:spcAft>
              <a:buFont typeface="Courier New" panose="02070309020205020404" pitchFamily="49" charset="0"/>
              <a:buChar char="o"/>
              <a:tabLst>
                <a:tab pos="12519397" algn="r"/>
              </a:tabLst>
              <a:defRPr/>
            </a:pPr>
            <a:r>
              <a:rPr lang="en-GB" sz="4812" dirty="0">
                <a:solidFill>
                  <a:srgbClr val="002060"/>
                </a:solidFill>
                <a:latin typeface="Helvetica" panose="020B0604020202020204" pitchFamily="34" charset="0"/>
                <a:cs typeface="Helvetica" panose="020B0604020202020204" pitchFamily="34" charset="0"/>
              </a:rPr>
              <a:t>Commissioning: 2027</a:t>
            </a:r>
          </a:p>
          <a:p>
            <a:pPr marL="891267" lvl="2" indent="-531578" algn="l" defTabSz="2438324" eaLnBrk="0">
              <a:spcAft>
                <a:spcPts val="1203"/>
              </a:spcAft>
              <a:buFont typeface="Courier New" panose="02070309020205020404" pitchFamily="49" charset="0"/>
              <a:buChar char="o"/>
              <a:tabLst>
                <a:tab pos="12519397" algn="r"/>
              </a:tabLst>
              <a:defRPr/>
            </a:pPr>
            <a:r>
              <a:rPr lang="en-GB" sz="4812" dirty="0">
                <a:solidFill>
                  <a:srgbClr val="002060"/>
                </a:solidFill>
                <a:latin typeface="Helvetica" panose="020B0604020202020204" pitchFamily="34" charset="0"/>
                <a:cs typeface="Helvetica" panose="020B0604020202020204" pitchFamily="34" charset="0"/>
              </a:rPr>
              <a:t>In TERNA’s Network Development Plan since 2017</a:t>
            </a:r>
          </a:p>
          <a:p>
            <a:pPr marL="891267" lvl="2" indent="-531578" algn="l" defTabSz="2438324" eaLnBrk="0">
              <a:spcAft>
                <a:spcPts val="1203"/>
              </a:spcAft>
              <a:buFont typeface="Courier New" panose="02070309020205020404" pitchFamily="49" charset="0"/>
              <a:buChar char="o"/>
              <a:tabLst>
                <a:tab pos="12519397" algn="r"/>
              </a:tabLst>
              <a:defRPr/>
            </a:pPr>
            <a:r>
              <a:rPr lang="en-GB" sz="4812" dirty="0">
                <a:solidFill>
                  <a:srgbClr val="002060"/>
                </a:solidFill>
                <a:latin typeface="Helvetica" panose="020B0604020202020204" pitchFamily="34" charset="0"/>
                <a:cs typeface="Helvetica" panose="020B0604020202020204" pitchFamily="34" charset="0"/>
              </a:rPr>
              <a:t>In the Tunisian National Development Plan since 2016</a:t>
            </a:r>
          </a:p>
        </p:txBody>
      </p:sp>
      <p:sp>
        <p:nvSpPr>
          <p:cNvPr id="19" name="CasellaDiTesto 18">
            <a:extLst>
              <a:ext uri="{FF2B5EF4-FFF2-40B4-BE49-F238E27FC236}">
                <a16:creationId xmlns:a16="http://schemas.microsoft.com/office/drawing/2014/main" id="{BF57C3CC-A2C4-69CB-A737-E277C06F4DDB}"/>
              </a:ext>
            </a:extLst>
          </p:cNvPr>
          <p:cNvSpPr txBox="1"/>
          <p:nvPr/>
        </p:nvSpPr>
        <p:spPr>
          <a:xfrm>
            <a:off x="655801" y="1596634"/>
            <a:ext cx="22978243" cy="1326517"/>
          </a:xfrm>
          <a:prstGeom prst="rect">
            <a:avLst/>
          </a:prstGeom>
          <a:noFill/>
        </p:spPr>
        <p:txBody>
          <a:bodyPr wrap="square">
            <a:spAutoFit/>
          </a:bodyPr>
          <a:lstStyle/>
          <a:p>
            <a:pPr algn="just" defTabSz="2438324" eaLnBrk="0">
              <a:spcAft>
                <a:spcPts val="1203"/>
              </a:spcAft>
              <a:tabLst>
                <a:tab pos="12519397" algn="r"/>
              </a:tabLst>
              <a:defRPr/>
            </a:pPr>
            <a:r>
              <a:rPr lang="en-US" sz="4010" b="1" dirty="0">
                <a:solidFill>
                  <a:srgbClr val="002060"/>
                </a:solidFill>
                <a:latin typeface="Calibri" panose="020F0502020204030204" pitchFamily="34" charset="0"/>
              </a:rPr>
              <a:t>Undersea HVDC interconnection between the existing electrical substation in </a:t>
            </a:r>
            <a:r>
              <a:rPr lang="en-US" sz="4010" b="1" dirty="0" err="1">
                <a:solidFill>
                  <a:srgbClr val="002060"/>
                </a:solidFill>
                <a:latin typeface="Calibri" panose="020F0502020204030204" pitchFamily="34" charset="0"/>
              </a:rPr>
              <a:t>Partanna</a:t>
            </a:r>
            <a:r>
              <a:rPr lang="en-US" sz="4010" b="1" dirty="0">
                <a:solidFill>
                  <a:srgbClr val="002060"/>
                </a:solidFill>
                <a:latin typeface="Calibri" panose="020F0502020204030204" pitchFamily="34" charset="0"/>
              </a:rPr>
              <a:t> (TP) on the Italian side and a newly built substation in Menzel </a:t>
            </a:r>
            <a:r>
              <a:rPr lang="en-US" sz="4010" b="1" dirty="0" err="1">
                <a:solidFill>
                  <a:srgbClr val="002060"/>
                </a:solidFill>
                <a:latin typeface="Calibri" panose="020F0502020204030204" pitchFamily="34" charset="0"/>
              </a:rPr>
              <a:t>Temime</a:t>
            </a:r>
            <a:r>
              <a:rPr lang="en-US" sz="4010" b="1" dirty="0">
                <a:solidFill>
                  <a:srgbClr val="002060"/>
                </a:solidFill>
                <a:latin typeface="Calibri" panose="020F0502020204030204" pitchFamily="34" charset="0"/>
              </a:rPr>
              <a:t> (</a:t>
            </a:r>
            <a:r>
              <a:rPr lang="en-US" sz="4010" b="1" dirty="0" err="1">
                <a:solidFill>
                  <a:srgbClr val="002060"/>
                </a:solidFill>
                <a:latin typeface="Calibri" panose="020F0502020204030204" pitchFamily="34" charset="0"/>
              </a:rPr>
              <a:t>Mlaaba</a:t>
            </a:r>
            <a:r>
              <a:rPr lang="en-US" sz="4010" b="1" dirty="0">
                <a:solidFill>
                  <a:srgbClr val="002060"/>
                </a:solidFill>
                <a:latin typeface="Calibri" panose="020F0502020204030204" pitchFamily="34" charset="0"/>
              </a:rPr>
              <a:t>, Cap Bon Peninsula) on the Tunisian side</a:t>
            </a:r>
            <a:endParaRPr lang="it-IT" sz="4010" b="1" dirty="0">
              <a:solidFill>
                <a:srgbClr val="002060"/>
              </a:solidFill>
              <a:latin typeface="Calibri" panose="020F0502020204030204" pitchFamily="34" charset="0"/>
            </a:endParaRPr>
          </a:p>
        </p:txBody>
      </p:sp>
      <p:pic>
        <p:nvPicPr>
          <p:cNvPr id="29" name="Immagine 28">
            <a:extLst>
              <a:ext uri="{FF2B5EF4-FFF2-40B4-BE49-F238E27FC236}">
                <a16:creationId xmlns:a16="http://schemas.microsoft.com/office/drawing/2014/main" id="{9464927C-AC2B-7D47-ECDF-D955F8361863}"/>
              </a:ext>
            </a:extLst>
          </p:cNvPr>
          <p:cNvPicPr>
            <a:picLocks noChangeAspect="1"/>
          </p:cNvPicPr>
          <p:nvPr/>
        </p:nvPicPr>
        <p:blipFill>
          <a:blip r:embed="rId3"/>
          <a:stretch>
            <a:fillRect/>
          </a:stretch>
        </p:blipFill>
        <p:spPr>
          <a:xfrm>
            <a:off x="12192000" y="3511015"/>
            <a:ext cx="10993761" cy="7369607"/>
          </a:xfrm>
          <a:prstGeom prst="rect">
            <a:avLst/>
          </a:prstGeom>
        </p:spPr>
      </p:pic>
      <p:sp>
        <p:nvSpPr>
          <p:cNvPr id="2" name="Slide Number Placeholder 1">
            <a:extLst>
              <a:ext uri="{FF2B5EF4-FFF2-40B4-BE49-F238E27FC236}">
                <a16:creationId xmlns:a16="http://schemas.microsoft.com/office/drawing/2014/main" id="{0D8BB560-04F2-676A-554E-E0CBA84374EC}"/>
              </a:ext>
            </a:extLst>
          </p:cNvPr>
          <p:cNvSpPr>
            <a:spLocks noGrp="1"/>
          </p:cNvSpPr>
          <p:nvPr>
            <p:ph type="sldNum" sz="quarter" idx="12"/>
          </p:nvPr>
        </p:nvSpPr>
        <p:spPr/>
        <p:txBody>
          <a:bodyPr/>
          <a:lstStyle/>
          <a:p>
            <a:fld id="{B007B441-5312-499D-93C3-6E37886527FA}" type="slidenum">
              <a:rPr lang="it-IT" smtClean="0">
                <a:solidFill>
                  <a:prstClr val="black">
                    <a:tint val="75000"/>
                  </a:prstClr>
                </a:solidFill>
              </a:rPr>
              <a:pPr/>
              <a:t>18</a:t>
            </a:fld>
            <a:endParaRPr lang="it-IT" dirty="0">
              <a:solidFill>
                <a:prstClr val="black">
                  <a:tint val="75000"/>
                </a:prstClr>
              </a:solidFill>
            </a:endParaRPr>
          </a:p>
        </p:txBody>
      </p:sp>
    </p:spTree>
    <p:extLst>
      <p:ext uri="{BB962C8B-B14F-4D97-AF65-F5344CB8AC3E}">
        <p14:creationId xmlns:p14="http://schemas.microsoft.com/office/powerpoint/2010/main" val="152522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428511666" name="Google Shape;343;g10965efb552_8_221"/>
          <p:cNvCxnSpPr>
            <a:cxnSpLocks/>
          </p:cNvCxnSpPr>
          <p:nvPr/>
        </p:nvCxnSpPr>
        <p:spPr bwMode="auto">
          <a:xfrm>
            <a:off x="2666990" y="2468880"/>
            <a:ext cx="5849392" cy="0"/>
          </a:xfrm>
          <a:prstGeom prst="straightConnector1">
            <a:avLst/>
          </a:prstGeom>
          <a:noFill/>
          <a:ln w="25400" cap="flat" cmpd="sng">
            <a:solidFill>
              <a:srgbClr val="000000"/>
            </a:solidFill>
            <a:prstDash val="solid"/>
            <a:miter/>
            <a:headEnd type="none" w="sm" len="sm"/>
            <a:tailEnd type="none" w="sm" len="sm"/>
          </a:ln>
        </p:spPr>
      </p:cxnSp>
      <p:cxnSp>
        <p:nvCxnSpPr>
          <p:cNvPr id="775534274" name="Google Shape;343;g10965efb552_8_221"/>
          <p:cNvCxnSpPr>
            <a:cxnSpLocks/>
          </p:cNvCxnSpPr>
          <p:nvPr/>
        </p:nvCxnSpPr>
        <p:spPr bwMode="auto">
          <a:xfrm>
            <a:off x="2666989" y="2468880"/>
            <a:ext cx="5849390" cy="0"/>
          </a:xfrm>
          <a:prstGeom prst="straightConnector1">
            <a:avLst/>
          </a:prstGeom>
          <a:noFill/>
          <a:ln w="25400" cap="flat" cmpd="sng">
            <a:solidFill>
              <a:srgbClr val="000000"/>
            </a:solidFill>
            <a:prstDash val="solid"/>
            <a:miter/>
            <a:headEnd type="none" w="sm" len="sm"/>
            <a:tailEnd type="none" w="sm" len="sm"/>
          </a:ln>
        </p:spPr>
      </p:cxnSp>
      <p:cxnSp>
        <p:nvCxnSpPr>
          <p:cNvPr id="255122917" name="Google Shape;343;g10965efb552_8_221"/>
          <p:cNvCxnSpPr>
            <a:cxnSpLocks/>
          </p:cNvCxnSpPr>
          <p:nvPr/>
        </p:nvCxnSpPr>
        <p:spPr bwMode="auto">
          <a:xfrm>
            <a:off x="2666988" y="2468880"/>
            <a:ext cx="5849388" cy="0"/>
          </a:xfrm>
          <a:prstGeom prst="straightConnector1">
            <a:avLst/>
          </a:prstGeom>
          <a:noFill/>
          <a:ln w="25400" cap="flat" cmpd="sng">
            <a:solidFill>
              <a:srgbClr val="000000"/>
            </a:solidFill>
            <a:prstDash val="solid"/>
            <a:miter/>
            <a:headEnd type="none" w="sm" len="sm"/>
            <a:tailEnd type="none" w="sm" len="sm"/>
          </a:ln>
        </p:spPr>
      </p:cxnSp>
      <p:cxnSp>
        <p:nvCxnSpPr>
          <p:cNvPr id="1029732407" name="Google Shape;343;g10965efb552_8_221"/>
          <p:cNvCxnSpPr>
            <a:cxnSpLocks/>
          </p:cNvCxnSpPr>
          <p:nvPr/>
        </p:nvCxnSpPr>
        <p:spPr bwMode="auto">
          <a:xfrm>
            <a:off x="2666988" y="2468880"/>
            <a:ext cx="5849388" cy="0"/>
          </a:xfrm>
          <a:prstGeom prst="straightConnector1">
            <a:avLst/>
          </a:prstGeom>
          <a:noFill/>
          <a:ln w="25400" cap="flat" cmpd="sng">
            <a:solidFill>
              <a:srgbClr val="000000"/>
            </a:solidFill>
            <a:prstDash val="solid"/>
            <a:miter/>
            <a:headEnd type="none" w="sm" len="sm"/>
            <a:tailEnd type="none" w="sm" len="sm"/>
          </a:ln>
        </p:spPr>
      </p:cxnSp>
      <p:sp>
        <p:nvSpPr>
          <p:cNvPr id="304865357" name="TextBox 304865356"/>
          <p:cNvSpPr txBox="1"/>
          <p:nvPr/>
        </p:nvSpPr>
        <p:spPr bwMode="auto">
          <a:xfrm>
            <a:off x="15658751" y="9306715"/>
            <a:ext cx="8016870" cy="892552"/>
          </a:xfrm>
          <a:prstGeom prst="rect">
            <a:avLst/>
          </a:prstGeom>
          <a:noFill/>
        </p:spPr>
        <p:txBody>
          <a:bodyPr vertOverflow="overflow" horzOverflow="clip" vert="horz" wrap="square" lIns="182880" tIns="91440" rIns="182880" bIns="91440" numCol="1" spcCol="0" rtlCol="0" fromWordArt="0" anchor="t" anchorCtr="0" forceAA="0" compatLnSpc="0">
            <a:spAutoFit/>
          </a:bodyPr>
          <a:lstStyle/>
          <a:p>
            <a:pPr>
              <a:defRPr/>
            </a:pPr>
            <a:endParaRPr sz="4800"/>
          </a:p>
        </p:txBody>
      </p:sp>
      <p:sp>
        <p:nvSpPr>
          <p:cNvPr id="1014784106" name="Google Shape;168;gd2ca294a27_0_587"/>
          <p:cNvSpPr txBox="1"/>
          <p:nvPr/>
        </p:nvSpPr>
        <p:spPr bwMode="auto">
          <a:xfrm>
            <a:off x="1308098" y="1212848"/>
            <a:ext cx="12798000" cy="1013400"/>
          </a:xfrm>
          <a:prstGeom prst="rect">
            <a:avLst/>
          </a:prstGeom>
          <a:noFill/>
          <a:ln>
            <a:noFill/>
          </a:ln>
        </p:spPr>
        <p:txBody>
          <a:bodyPr spcFirstLastPara="1" wrap="square" lIns="50798" tIns="50798" rIns="50798" bIns="50798" anchor="t" anchorCtr="0">
            <a:noAutofit/>
          </a:bodyPr>
          <a:lstStyle/>
          <a:p>
            <a:pPr algn="l">
              <a:lnSpc>
                <a:spcPct val="150000"/>
              </a:lnSpc>
              <a:buClr>
                <a:srgbClr val="1E2A37"/>
              </a:buClr>
              <a:buSzPts val="2300"/>
              <a:defRPr/>
            </a:pPr>
            <a:r>
              <a:rPr lang="it-IT" sz="4600" b="1">
                <a:solidFill>
                  <a:srgbClr val="1E2A37"/>
                </a:solidFill>
                <a:latin typeface="Helvetica Neue"/>
                <a:ea typeface="Helvetica Neue"/>
                <a:cs typeface="Helvetica Neue"/>
              </a:rPr>
              <a:t>Coordinated Adequacy assessments</a:t>
            </a:r>
            <a:endParaRPr sz="4600" b="1">
              <a:solidFill>
                <a:srgbClr val="1E2A37"/>
              </a:solidFill>
              <a:latin typeface="Helvetica Neue"/>
              <a:ea typeface="Helvetica Neue"/>
              <a:cs typeface="Helvetica Neue"/>
            </a:endParaRPr>
          </a:p>
        </p:txBody>
      </p:sp>
      <p:pic>
        <p:nvPicPr>
          <p:cNvPr id="1567953042" name="Google Shape;181;gd2ca294a27_0_587"/>
          <p:cNvPicPr/>
          <p:nvPr/>
        </p:nvPicPr>
        <p:blipFill>
          <a:blip r:embed="rId2">
            <a:alphaModFix/>
          </a:blip>
          <a:srcRect/>
          <a:stretch/>
        </p:blipFill>
        <p:spPr bwMode="auto">
          <a:xfrm>
            <a:off x="1804025" y="6164255"/>
            <a:ext cx="10171108" cy="6338897"/>
          </a:xfrm>
          <a:prstGeom prst="rect">
            <a:avLst/>
          </a:prstGeom>
          <a:noFill/>
          <a:ln>
            <a:noFill/>
          </a:ln>
        </p:spPr>
      </p:pic>
      <p:sp>
        <p:nvSpPr>
          <p:cNvPr id="2091700058" name="Google Shape;182;gd2ca294a27_0_587"/>
          <p:cNvSpPr txBox="1"/>
          <p:nvPr/>
        </p:nvSpPr>
        <p:spPr bwMode="auto">
          <a:xfrm>
            <a:off x="991473" y="2468880"/>
            <a:ext cx="10664398" cy="4389120"/>
          </a:xfrm>
          <a:prstGeom prst="rect">
            <a:avLst/>
          </a:prstGeom>
          <a:noFill/>
          <a:ln>
            <a:noFill/>
          </a:ln>
        </p:spPr>
        <p:txBody>
          <a:bodyPr spcFirstLastPara="1" wrap="square" lIns="50798" tIns="50798" rIns="50798" bIns="50798" anchor="t" anchorCtr="0">
            <a:noAutofit/>
          </a:bodyPr>
          <a:lstStyle/>
          <a:p>
            <a:pPr marL="355596" indent="-342900" algn="l">
              <a:lnSpc>
                <a:spcPct val="130000"/>
              </a:lnSpc>
              <a:spcBef>
                <a:spcPts val="1198"/>
              </a:spcBef>
              <a:buClr>
                <a:srgbClr val="5E5E5E"/>
              </a:buClr>
              <a:buSzPts val="1700"/>
              <a:buFont typeface="Helvetica Neue"/>
              <a:buChar char="•"/>
              <a:defRPr/>
            </a:pPr>
            <a:r>
              <a:rPr lang="it-IT" sz="3600" dirty="0">
                <a:latin typeface="Helvetica Neue"/>
                <a:ea typeface="Helvetica Neue"/>
                <a:cs typeface="Helvetica Neue"/>
              </a:rPr>
              <a:t>Coordinated adequacy assessment to help answering Security of Supply questions like:</a:t>
            </a:r>
            <a:endParaRPr sz="3600" dirty="0">
              <a:latin typeface="Helvetica Neue"/>
              <a:ea typeface="Helvetica Neue"/>
              <a:cs typeface="Helvetica Neue"/>
            </a:endParaRPr>
          </a:p>
          <a:p>
            <a:pPr marL="914400" lvl="1" indent="-406398" algn="l">
              <a:lnSpc>
                <a:spcPct val="130000"/>
              </a:lnSpc>
              <a:spcBef>
                <a:spcPts val="1198"/>
              </a:spcBef>
              <a:buClr>
                <a:srgbClr val="5E5E5E"/>
              </a:buClr>
              <a:buSzPts val="1400"/>
              <a:buFont typeface="Helvetica Neue"/>
              <a:buChar char="○"/>
              <a:defRPr/>
            </a:pPr>
            <a:r>
              <a:rPr lang="it-IT" sz="3000" dirty="0">
                <a:latin typeface="Helvetica Neue"/>
                <a:ea typeface="Helvetica Neue"/>
                <a:cs typeface="Helvetica Neue"/>
              </a:rPr>
              <a:t>Does the country ‘A’ have enough capacity to cover power demand even under severe/extreme conditions?</a:t>
            </a:r>
            <a:endParaRPr sz="3000" dirty="0">
              <a:latin typeface="Helvetica Neue"/>
              <a:ea typeface="Helvetica Neue"/>
              <a:cs typeface="Helvetica Neue"/>
            </a:endParaRPr>
          </a:p>
          <a:p>
            <a:pPr marL="914400" lvl="1" indent="-406398" algn="l">
              <a:lnSpc>
                <a:spcPct val="130000"/>
              </a:lnSpc>
              <a:spcBef>
                <a:spcPts val="1198"/>
              </a:spcBef>
              <a:buClr>
                <a:srgbClr val="5E5E5E"/>
              </a:buClr>
              <a:buSzPts val="1400"/>
              <a:buFont typeface="Helvetica Neue"/>
              <a:buChar char="○"/>
              <a:defRPr/>
            </a:pPr>
            <a:r>
              <a:rPr lang="it-IT" sz="3000" dirty="0">
                <a:latin typeface="Helvetica Neue"/>
                <a:ea typeface="Helvetica Neue"/>
                <a:cs typeface="Helvetica Neue"/>
              </a:rPr>
              <a:t>How the interconnection could reduce shortage situations?  </a:t>
            </a:r>
            <a:endParaRPr sz="3000" dirty="0">
              <a:latin typeface="Helvetica Neue"/>
              <a:ea typeface="Helvetica Neue"/>
              <a:cs typeface="Helvetica Neue"/>
            </a:endParaRPr>
          </a:p>
          <a:p>
            <a:pPr marL="330198" indent="-126998" algn="l">
              <a:lnSpc>
                <a:spcPct val="150000"/>
              </a:lnSpc>
              <a:spcBef>
                <a:spcPts val="1198"/>
              </a:spcBef>
              <a:buClr>
                <a:srgbClr val="1E2A37"/>
              </a:buClr>
              <a:buSzPts val="1500"/>
              <a:defRPr/>
            </a:pPr>
            <a:endParaRPr sz="2600" dirty="0">
              <a:solidFill>
                <a:srgbClr val="1E2A37"/>
              </a:solidFill>
              <a:latin typeface="Helvetica Neue"/>
              <a:ea typeface="Helvetica Neue"/>
              <a:cs typeface="Helvetica Neue"/>
            </a:endParaRPr>
          </a:p>
        </p:txBody>
      </p:sp>
      <p:sp>
        <p:nvSpPr>
          <p:cNvPr id="1351431427" name="Google Shape;183;gd2ca294a27_0_587"/>
          <p:cNvSpPr txBox="1"/>
          <p:nvPr/>
        </p:nvSpPr>
        <p:spPr bwMode="auto">
          <a:xfrm>
            <a:off x="14387899" y="1995549"/>
            <a:ext cx="9143398" cy="1219198"/>
          </a:xfrm>
          <a:prstGeom prst="rect">
            <a:avLst/>
          </a:prstGeom>
          <a:noFill/>
          <a:ln>
            <a:noFill/>
          </a:ln>
        </p:spPr>
        <p:txBody>
          <a:bodyPr spcFirstLastPara="1" wrap="square" lIns="101598" tIns="101598" rIns="101598" bIns="101598" anchor="t" anchorCtr="0">
            <a:noAutofit/>
          </a:bodyPr>
          <a:lstStyle/>
          <a:p>
            <a:pPr algn="l">
              <a:lnSpc>
                <a:spcPct val="150000"/>
              </a:lnSpc>
              <a:buClr>
                <a:srgbClr val="1E2A37"/>
              </a:buClr>
              <a:buSzPts val="4600"/>
              <a:defRPr/>
            </a:pPr>
            <a:r>
              <a:rPr lang="it-IT" sz="3600" b="1">
                <a:solidFill>
                  <a:srgbClr val="1E2A37"/>
                </a:solidFill>
                <a:latin typeface="Helvetica Neue"/>
                <a:ea typeface="Helvetica Neue"/>
                <a:cs typeface="Helvetica Neue"/>
              </a:rPr>
              <a:t>What’s needed to implement target methodology for Adequacy studies?</a:t>
            </a:r>
            <a:endParaRPr sz="3600" b="1">
              <a:solidFill>
                <a:srgbClr val="1E2A37"/>
              </a:solidFill>
              <a:latin typeface="Helvetica Neue"/>
              <a:ea typeface="Helvetica Neue"/>
              <a:cs typeface="Helvetica Neue"/>
            </a:endParaRPr>
          </a:p>
        </p:txBody>
      </p:sp>
      <p:sp>
        <p:nvSpPr>
          <p:cNvPr id="80042485" name="Google Shape;184;gd2ca294a27_0_587"/>
          <p:cNvSpPr txBox="1"/>
          <p:nvPr/>
        </p:nvSpPr>
        <p:spPr bwMode="auto">
          <a:xfrm>
            <a:off x="14106099" y="4228900"/>
            <a:ext cx="8930998" cy="8102398"/>
          </a:xfrm>
          <a:prstGeom prst="rect">
            <a:avLst/>
          </a:prstGeom>
          <a:noFill/>
          <a:ln>
            <a:noFill/>
          </a:ln>
        </p:spPr>
        <p:txBody>
          <a:bodyPr spcFirstLastPara="1" wrap="square" lIns="50798" tIns="50798" rIns="50798" bIns="50798" anchor="t" anchorCtr="0">
            <a:noAutofit/>
          </a:bodyPr>
          <a:lstStyle/>
          <a:p>
            <a:pPr marL="567756" indent="-567756" algn="l">
              <a:lnSpc>
                <a:spcPct val="130000"/>
              </a:lnSpc>
              <a:spcBef>
                <a:spcPts val="1198"/>
              </a:spcBef>
              <a:buAutoNum type="arabicPeriod"/>
              <a:defRPr/>
            </a:pPr>
            <a:r>
              <a:rPr lang="it-IT" sz="3600" dirty="0">
                <a:latin typeface="Helvetica Neue"/>
                <a:ea typeface="Helvetica Neue"/>
                <a:cs typeface="Helvetica Neue"/>
              </a:rPr>
              <a:t>DATA:</a:t>
            </a:r>
            <a:endParaRPr sz="3600" dirty="0">
              <a:latin typeface="Helvetica Neue"/>
              <a:ea typeface="Helvetica Neue"/>
              <a:cs typeface="Helvetica Neue"/>
            </a:endParaRPr>
          </a:p>
          <a:p>
            <a:pPr marL="1828800" lvl="1" indent="-685800" algn="l">
              <a:lnSpc>
                <a:spcPct val="130000"/>
              </a:lnSpc>
              <a:buClr>
                <a:srgbClr val="5E5E5E"/>
              </a:buClr>
              <a:buSzPts val="1800"/>
              <a:buFont typeface="Helvetica Neue"/>
              <a:buAutoNum type="alphaLcPeriod"/>
              <a:defRPr/>
            </a:pPr>
            <a:r>
              <a:rPr lang="it-IT" sz="3600" b="1" dirty="0">
                <a:latin typeface="Helvetica Neue"/>
                <a:ea typeface="Helvetica Neue"/>
                <a:cs typeface="Helvetica Neue"/>
              </a:rPr>
              <a:t>TSO input</a:t>
            </a:r>
            <a:endParaRPr sz="3600" b="1" dirty="0">
              <a:latin typeface="Helvetica Neue"/>
              <a:ea typeface="Helvetica Neue"/>
              <a:cs typeface="Helvetica Neue"/>
            </a:endParaRPr>
          </a:p>
          <a:p>
            <a:pPr marL="1828800" lvl="1" indent="-685800" algn="l">
              <a:lnSpc>
                <a:spcPct val="130000"/>
              </a:lnSpc>
              <a:buClr>
                <a:srgbClr val="5E5E5E"/>
              </a:buClr>
              <a:buSzPts val="1800"/>
              <a:buFont typeface="Helvetica Neue"/>
              <a:buAutoNum type="alphaLcPeriod"/>
              <a:defRPr/>
            </a:pPr>
            <a:r>
              <a:rPr lang="it-IT" sz="3600" dirty="0">
                <a:latin typeface="Helvetica Neue"/>
                <a:ea typeface="Helvetica Neue"/>
                <a:cs typeface="Helvetica Neue"/>
              </a:rPr>
              <a:t>Synthetic climate data</a:t>
            </a:r>
            <a:endParaRPr sz="3600" dirty="0">
              <a:latin typeface="Helvetica Neue"/>
              <a:ea typeface="Helvetica Neue"/>
              <a:cs typeface="Helvetica Neue"/>
            </a:endParaRPr>
          </a:p>
          <a:p>
            <a:pPr algn="l">
              <a:lnSpc>
                <a:spcPct val="130000"/>
              </a:lnSpc>
              <a:spcBef>
                <a:spcPts val="1198"/>
              </a:spcBef>
              <a:defRPr/>
            </a:pPr>
            <a:r>
              <a:rPr lang="it-IT" sz="3600" dirty="0">
                <a:latin typeface="Helvetica Neue"/>
                <a:ea typeface="Helvetica Neue"/>
                <a:cs typeface="Helvetica Neue"/>
              </a:rPr>
              <a:t>2. SOFTWARE</a:t>
            </a:r>
            <a:endParaRPr sz="3600" dirty="0">
              <a:latin typeface="Helvetica Neue"/>
              <a:ea typeface="Helvetica Neue"/>
              <a:cs typeface="Helvetica Neue"/>
            </a:endParaRPr>
          </a:p>
          <a:p>
            <a:pPr algn="l">
              <a:lnSpc>
                <a:spcPct val="130000"/>
              </a:lnSpc>
              <a:spcBef>
                <a:spcPts val="1198"/>
              </a:spcBef>
              <a:defRPr/>
            </a:pPr>
            <a:endParaRPr sz="3600" dirty="0">
              <a:latin typeface="Helvetica Neue"/>
              <a:ea typeface="Helvetica Neue"/>
              <a:cs typeface="Helvetica Neue"/>
            </a:endParaRPr>
          </a:p>
          <a:p>
            <a:pPr algn="l">
              <a:lnSpc>
                <a:spcPct val="130000"/>
              </a:lnSpc>
              <a:spcBef>
                <a:spcPts val="1198"/>
              </a:spcBef>
              <a:defRPr/>
            </a:pPr>
            <a:endParaRPr sz="3600" dirty="0">
              <a:latin typeface="Helvetica Neue"/>
              <a:ea typeface="Helvetica Neue"/>
              <a:cs typeface="Helvetica Neue"/>
            </a:endParaRPr>
          </a:p>
          <a:p>
            <a:pPr algn="l">
              <a:lnSpc>
                <a:spcPct val="130000"/>
              </a:lnSpc>
              <a:spcBef>
                <a:spcPts val="1198"/>
              </a:spcBef>
              <a:defRPr/>
            </a:pPr>
            <a:endParaRPr sz="3600" dirty="0">
              <a:latin typeface="Helvetica Neue"/>
              <a:ea typeface="Helvetica Neue"/>
              <a:cs typeface="Helvetica Neue"/>
            </a:endParaRPr>
          </a:p>
          <a:p>
            <a:pPr algn="l">
              <a:lnSpc>
                <a:spcPct val="130000"/>
              </a:lnSpc>
              <a:spcBef>
                <a:spcPts val="1198"/>
              </a:spcBef>
              <a:defRPr/>
            </a:pPr>
            <a:r>
              <a:rPr lang="it-IT" sz="3600" dirty="0">
                <a:latin typeface="Helvetica Neue"/>
                <a:ea typeface="Helvetica Neue"/>
                <a:cs typeface="Helvetica Neue"/>
              </a:rPr>
              <a:t>3. TRAINED ANALYSTS</a:t>
            </a:r>
            <a:endParaRPr sz="3600" dirty="0">
              <a:latin typeface="Helvetica Neue"/>
              <a:ea typeface="Helvetica Neue"/>
              <a:cs typeface="Helvetica Neue"/>
            </a:endParaRPr>
          </a:p>
          <a:p>
            <a:pPr marL="330198" indent="-126998" algn="l">
              <a:lnSpc>
                <a:spcPct val="150000"/>
              </a:lnSpc>
              <a:spcBef>
                <a:spcPts val="1198"/>
              </a:spcBef>
              <a:buClr>
                <a:srgbClr val="1E2A37"/>
              </a:buClr>
              <a:buSzPts val="1500"/>
              <a:defRPr/>
            </a:pPr>
            <a:endParaRPr sz="2600" dirty="0">
              <a:solidFill>
                <a:srgbClr val="1E2A37"/>
              </a:solidFill>
              <a:latin typeface="Helvetica Neue"/>
              <a:ea typeface="Helvetica Neue"/>
              <a:cs typeface="Helvetica Neue"/>
            </a:endParaRPr>
          </a:p>
        </p:txBody>
      </p:sp>
      <p:pic>
        <p:nvPicPr>
          <p:cNvPr id="981377783" name="Google Shape;185;gd2ca294a27_0_587"/>
          <p:cNvPicPr/>
          <p:nvPr/>
        </p:nvPicPr>
        <p:blipFill>
          <a:blip r:embed="rId3">
            <a:alphaModFix/>
          </a:blip>
          <a:srcRect/>
          <a:stretch/>
        </p:blipFill>
        <p:spPr bwMode="auto">
          <a:xfrm>
            <a:off x="14423850" y="8381413"/>
            <a:ext cx="3100448" cy="1229238"/>
          </a:xfrm>
          <a:prstGeom prst="rect">
            <a:avLst/>
          </a:prstGeom>
          <a:noFill/>
          <a:ln>
            <a:noFill/>
          </a:ln>
        </p:spPr>
      </p:pic>
      <p:pic>
        <p:nvPicPr>
          <p:cNvPr id="1419740438" name="Google Shape;187;gd2ca294a27_0_587"/>
          <p:cNvPicPr/>
          <p:nvPr/>
        </p:nvPicPr>
        <p:blipFill>
          <a:blip r:embed="rId4">
            <a:alphaModFix/>
          </a:blip>
          <a:srcRect/>
          <a:stretch/>
        </p:blipFill>
        <p:spPr bwMode="auto">
          <a:xfrm>
            <a:off x="16123500" y="9250142"/>
            <a:ext cx="3100448" cy="1674248"/>
          </a:xfrm>
          <a:prstGeom prst="rect">
            <a:avLst/>
          </a:prstGeom>
          <a:noFill/>
          <a:ln>
            <a:noFill/>
          </a:ln>
        </p:spPr>
      </p:pic>
      <p:pic>
        <p:nvPicPr>
          <p:cNvPr id="1274244294" name="Google Shape;188;gd2ca294a27_0_587"/>
          <p:cNvPicPr/>
          <p:nvPr/>
        </p:nvPicPr>
        <p:blipFill>
          <a:blip r:embed="rId5">
            <a:alphaModFix/>
          </a:blip>
          <a:srcRect/>
          <a:stretch/>
        </p:blipFill>
        <p:spPr bwMode="auto">
          <a:xfrm>
            <a:off x="19956806" y="9487100"/>
            <a:ext cx="3359240" cy="1200348"/>
          </a:xfrm>
          <a:prstGeom prst="rect">
            <a:avLst/>
          </a:prstGeom>
          <a:noFill/>
          <a:ln>
            <a:noFill/>
          </a:ln>
        </p:spPr>
      </p:pic>
      <p:pic>
        <p:nvPicPr>
          <p:cNvPr id="1896770086" name="Google Shape;189;gd2ca294a27_0_587"/>
          <p:cNvPicPr/>
          <p:nvPr/>
        </p:nvPicPr>
        <p:blipFill>
          <a:blip r:embed="rId6">
            <a:alphaModFix/>
          </a:blip>
          <a:stretch/>
        </p:blipFill>
        <p:spPr bwMode="auto">
          <a:xfrm>
            <a:off x="18251748" y="8111831"/>
            <a:ext cx="2304348" cy="1200330"/>
          </a:xfrm>
          <a:prstGeom prst="rect">
            <a:avLst/>
          </a:prstGeom>
          <a:noFill/>
          <a:ln>
            <a:noFill/>
          </a:ln>
        </p:spPr>
      </p:pic>
      <p:sp>
        <p:nvSpPr>
          <p:cNvPr id="2" name="Slide Number Placeholder 1">
            <a:extLst>
              <a:ext uri="{FF2B5EF4-FFF2-40B4-BE49-F238E27FC236}">
                <a16:creationId xmlns:a16="http://schemas.microsoft.com/office/drawing/2014/main" id="{64D694A4-3859-DFB0-8E63-27B8F6C4BA28}"/>
              </a:ext>
            </a:extLst>
          </p:cNvPr>
          <p:cNvSpPr>
            <a:spLocks noGrp="1"/>
          </p:cNvSpPr>
          <p:nvPr>
            <p:ph type="sldNum" sz="quarter" idx="2"/>
          </p:nvPr>
        </p:nvSpPr>
        <p:spPr>
          <a:ln w="12700">
            <a:miter lim="400000"/>
          </a:ln>
        </p:spPr>
        <p:txBody>
          <a:bodyPr wrap="none" lIns="50800" tIns="50800" rIns="50800" bIns="50800" anchor="b">
            <a:spAutoFit/>
          </a:bodyPr>
          <a:lstStyle/>
          <a:p>
            <a:pPr>
              <a:buClr>
                <a:srgbClr val="000000"/>
              </a:buClr>
              <a:buSzPts val="900"/>
              <a:buFont typeface="Helvetica Neue"/>
            </a:pPr>
            <a:fld id="{86CB4B4D-7CA3-9044-876B-883B54F8677D}" type="slidenum">
              <a:rPr lang="it-IT" smtClean="0">
                <a:solidFill>
                  <a:prstClr val="black">
                    <a:tint val="75000"/>
                  </a:prstClr>
                </a:solidFill>
                <a:latin typeface="Helvetica Neue"/>
              </a:rPr>
              <a:pPr>
                <a:buClr>
                  <a:srgbClr val="000000"/>
                </a:buClr>
                <a:buSzPts val="900"/>
                <a:buFont typeface="Helvetica Neue"/>
              </a:pPr>
              <a:t>19</a:t>
            </a:fld>
            <a:endParaRPr lang="it-IT" dirty="0">
              <a:solidFill>
                <a:prstClr val="black">
                  <a:tint val="75000"/>
                </a:prstClr>
              </a:solidFill>
              <a:latin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11882D-F89E-64C8-C379-9AD76B3A3033}"/>
              </a:ext>
            </a:extLst>
          </p:cNvPr>
          <p:cNvSpPr>
            <a:spLocks noGrp="1"/>
          </p:cNvSpPr>
          <p:nvPr>
            <p:ph type="pic" idx="21"/>
          </p:nvPr>
        </p:nvSpPr>
        <p:spPr/>
      </p:sp>
      <p:sp>
        <p:nvSpPr>
          <p:cNvPr id="5" name="Segnaposto numero diapositiva 4"/>
          <p:cNvSpPr>
            <a:spLocks noGrp="1"/>
          </p:cNvSpPr>
          <p:nvPr>
            <p:ph type="sldNum" sz="quarter" idx="2"/>
          </p:nvPr>
        </p:nvSpPr>
        <p:spPr>
          <a:ln w="12700">
            <a:miter lim="400000"/>
          </a:ln>
        </p:spPr>
        <p:txBody>
          <a:bodyPr wrap="none" lIns="50800" tIns="50800" rIns="50800" bIns="50800" anchor="b">
            <a:spAutoFit/>
          </a:bodyPr>
          <a:lstStyle/>
          <a:p>
            <a:pPr>
              <a:buClr>
                <a:srgbClr val="000000"/>
              </a:buClr>
              <a:buSzPts val="900"/>
              <a:buFont typeface="Helvetica Neue"/>
            </a:pPr>
            <a:fld id="{FECF06D6-BC7C-4A45-A832-982D66FD7CC5}" type="slidenum">
              <a:rPr lang="en-US">
                <a:solidFill>
                  <a:prstClr val="black">
                    <a:tint val="75000"/>
                  </a:prstClr>
                </a:solidFill>
                <a:latin typeface="Helvetica Neue"/>
              </a:rPr>
              <a:pPr>
                <a:buClr>
                  <a:srgbClr val="000000"/>
                </a:buClr>
                <a:buSzPts val="900"/>
                <a:buFont typeface="Helvetica Neue"/>
              </a:pPr>
              <a:t>2</a:t>
            </a:fld>
            <a:endParaRPr lang="en-US" dirty="0">
              <a:solidFill>
                <a:prstClr val="black">
                  <a:tint val="75000"/>
                </a:prstClr>
              </a:solidFill>
              <a:latin typeface="Helvetica Neue"/>
            </a:endParaRPr>
          </a:p>
        </p:txBody>
      </p:sp>
      <p:sp>
        <p:nvSpPr>
          <p:cNvPr id="16" name="CasellaDiTesto 15">
            <a:extLst>
              <a:ext uri="{FF2B5EF4-FFF2-40B4-BE49-F238E27FC236}">
                <a16:creationId xmlns:a16="http://schemas.microsoft.com/office/drawing/2014/main" id="{FE7D2367-A8E8-109A-67D7-FB1F76370120}"/>
              </a:ext>
            </a:extLst>
          </p:cNvPr>
          <p:cNvSpPr txBox="1"/>
          <p:nvPr/>
        </p:nvSpPr>
        <p:spPr>
          <a:xfrm>
            <a:off x="3855382" y="632253"/>
            <a:ext cx="16579873" cy="832857"/>
          </a:xfrm>
          <a:prstGeom prst="rect">
            <a:avLst/>
          </a:prstGeom>
          <a:noFill/>
        </p:spPr>
        <p:txBody>
          <a:bodyPr wrap="square">
            <a:spAutoFit/>
          </a:bodyPr>
          <a:lstStyle/>
          <a:p>
            <a:pPr algn="l" defTabSz="1833449" fontAlgn="base" hangingPunct="1">
              <a:spcBef>
                <a:spcPct val="0"/>
              </a:spcBef>
              <a:spcAft>
                <a:spcPct val="0"/>
              </a:spcAft>
              <a:defRPr/>
            </a:pPr>
            <a:r>
              <a:rPr lang="en-GB" sz="4812" b="1"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Med-TSO: multilateral cooperation in the Mediterranean</a:t>
            </a:r>
            <a:endParaRPr lang="it-IT" sz="4812" kern="1200" dirty="0">
              <a:solidFill>
                <a:srgbClr val="D8DCED"/>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2" name="Google Shape;100;gb7e329212b_0_30">
            <a:extLst>
              <a:ext uri="{FF2B5EF4-FFF2-40B4-BE49-F238E27FC236}">
                <a16:creationId xmlns:a16="http://schemas.microsoft.com/office/drawing/2014/main" id="{FB0DAAFB-461A-8010-88A1-E910252EB5E4}"/>
              </a:ext>
            </a:extLst>
          </p:cNvPr>
          <p:cNvSpPr txBox="1"/>
          <p:nvPr/>
        </p:nvSpPr>
        <p:spPr>
          <a:xfrm>
            <a:off x="372405" y="8412106"/>
            <a:ext cx="23056042" cy="3889626"/>
          </a:xfrm>
          <a:prstGeom prst="rect">
            <a:avLst/>
          </a:prstGeom>
          <a:noFill/>
          <a:ln>
            <a:noFill/>
          </a:ln>
        </p:spPr>
        <p:txBody>
          <a:bodyPr spcFirstLastPara="1" wrap="square" lIns="101589" tIns="101589" rIns="101589" bIns="101589" anchor="t" anchorCtr="0">
            <a:noAutofit/>
          </a:bodyPr>
          <a:lstStyle/>
          <a:p>
            <a:pPr marL="685754" indent="-685754" algn="just" defTabSz="1828685" fontAlgn="base" hangingPunct="1">
              <a:spcBef>
                <a:spcPct val="0"/>
              </a:spcBef>
              <a:spcAft>
                <a:spcPct val="0"/>
              </a:spcAft>
              <a:buClr>
                <a:srgbClr val="1E2A37"/>
              </a:buClr>
              <a:buSzPct val="100000"/>
              <a:buFont typeface="Wingdings" panose="05000000000000000000" pitchFamily="2" charset="2"/>
              <a:buChar char="§"/>
              <a:defRPr/>
            </a:pPr>
            <a:r>
              <a:rPr lang="en-US" sz="3200" b="1" kern="1200" dirty="0">
                <a:solidFill>
                  <a:srgbClr val="0070C0"/>
                </a:solidFill>
                <a:latin typeface="Helvetica" panose="020B0604020202020204" pitchFamily="34" charset="0"/>
                <a:ea typeface="Helvetica Neue"/>
                <a:cs typeface="Helvetica" panose="020B0604020202020204" pitchFamily="34" charset="0"/>
              </a:rPr>
              <a:t>A bridge between Europe and the MENA Region</a:t>
            </a:r>
            <a:r>
              <a:rPr lang="en-US" sz="3200" b="1" kern="1200" dirty="0">
                <a:solidFill>
                  <a:srgbClr val="1E2A37"/>
                </a:solidFill>
                <a:latin typeface="Helvetica" panose="020B0604020202020204" pitchFamily="34" charset="0"/>
                <a:ea typeface="Helvetica Neue"/>
                <a:cs typeface="Helvetica" panose="020B0604020202020204" pitchFamily="34" charset="0"/>
              </a:rPr>
              <a:t>, </a:t>
            </a:r>
            <a:r>
              <a:rPr lang="en-US" sz="3200" kern="1200" dirty="0">
                <a:solidFill>
                  <a:srgbClr val="1E2A37"/>
                </a:solidFill>
                <a:latin typeface="Helvetica" panose="020B0604020202020204" pitchFamily="34" charset="0"/>
                <a:ea typeface="Helvetica Neue"/>
                <a:cs typeface="Helvetica" panose="020B0604020202020204" pitchFamily="34" charset="0"/>
              </a:rPr>
              <a:t>acting as THE reference regional stakeholder for electricity</a:t>
            </a:r>
            <a:endParaRPr sz="3200" kern="1200" dirty="0">
              <a:solidFill>
                <a:srgbClr val="D8DCED"/>
              </a:solidFill>
              <a:latin typeface="Helvetica" panose="020B0604020202020204" pitchFamily="34" charset="0"/>
              <a:cs typeface="Helvetica" panose="020B0604020202020204" pitchFamily="34" charset="0"/>
              <a:sym typeface="Arial"/>
            </a:endParaRPr>
          </a:p>
          <a:p>
            <a:pPr marL="685754" indent="-685754" algn="just" defTabSz="1828685" fontAlgn="base" hangingPunct="1">
              <a:spcBef>
                <a:spcPts val="2520"/>
              </a:spcBef>
              <a:spcAft>
                <a:spcPct val="0"/>
              </a:spcAft>
              <a:buClr>
                <a:srgbClr val="1E2A37"/>
              </a:buClr>
              <a:buSzPct val="100000"/>
              <a:buFont typeface="Wingdings" panose="05000000000000000000" pitchFamily="2" charset="2"/>
              <a:buChar char="§"/>
              <a:defRPr/>
            </a:pPr>
            <a:r>
              <a:rPr lang="en-US" sz="3200" kern="1200" dirty="0">
                <a:solidFill>
                  <a:srgbClr val="1E2A37"/>
                </a:solidFill>
                <a:latin typeface="Helvetica" panose="020B0604020202020204" pitchFamily="34" charset="0"/>
                <a:ea typeface="Helvetica Neue"/>
                <a:cs typeface="Helvetica" panose="020B0604020202020204" pitchFamily="34" charset="0"/>
              </a:rPr>
              <a:t>Playing a regional reference role for creating a favorable climate for the </a:t>
            </a:r>
            <a:r>
              <a:rPr lang="en-US" sz="3200" b="1" kern="1200" dirty="0">
                <a:solidFill>
                  <a:srgbClr val="0070C0"/>
                </a:solidFill>
                <a:latin typeface="Helvetica" panose="020B0604020202020204" pitchFamily="34" charset="0"/>
                <a:ea typeface="Helvetica Neue"/>
                <a:cs typeface="Helvetica" panose="020B0604020202020204" pitchFamily="34" charset="0"/>
              </a:rPr>
              <a:t>development of North-South and South-South interconnections</a:t>
            </a:r>
            <a:endParaRPr sz="3200" kern="1200" dirty="0">
              <a:solidFill>
                <a:srgbClr val="0070C0"/>
              </a:solidFill>
              <a:latin typeface="Helvetica" panose="020B0604020202020204" pitchFamily="34" charset="0"/>
              <a:cs typeface="Helvetica" panose="020B0604020202020204" pitchFamily="34" charset="0"/>
              <a:sym typeface="Arial"/>
            </a:endParaRPr>
          </a:p>
          <a:p>
            <a:pPr marL="685754" indent="-685754" algn="just" defTabSz="1828685" fontAlgn="base" hangingPunct="1">
              <a:spcBef>
                <a:spcPts val="2520"/>
              </a:spcBef>
              <a:spcAft>
                <a:spcPct val="0"/>
              </a:spcAft>
              <a:buClr>
                <a:srgbClr val="1E2A37"/>
              </a:buClr>
              <a:buSzPct val="100000"/>
              <a:buFont typeface="Wingdings" panose="05000000000000000000" pitchFamily="2" charset="2"/>
              <a:buChar char="§"/>
              <a:defRPr/>
            </a:pPr>
            <a:r>
              <a:rPr lang="en-US" sz="3200" b="1" kern="1200" dirty="0">
                <a:solidFill>
                  <a:srgbClr val="0070C0"/>
                </a:solidFill>
                <a:latin typeface="Helvetica" panose="020B0604020202020204" pitchFamily="34" charset="0"/>
                <a:ea typeface="Helvetica Neue"/>
                <a:cs typeface="Helvetica" panose="020B0604020202020204" pitchFamily="34" charset="0"/>
              </a:rPr>
              <a:t>Launching pilot projects </a:t>
            </a:r>
            <a:r>
              <a:rPr lang="en-US" sz="3200" kern="1200" dirty="0">
                <a:solidFill>
                  <a:srgbClr val="1E2A37"/>
                </a:solidFill>
                <a:latin typeface="Helvetica" panose="020B0604020202020204" pitchFamily="34" charset="0"/>
                <a:ea typeface="Helvetica Neue"/>
                <a:cs typeface="Helvetica" panose="020B0604020202020204" pitchFamily="34" charset="0"/>
              </a:rPr>
              <a:t>to strengthen the integration of the MENA Power Systems</a:t>
            </a:r>
            <a:endParaRPr sz="3200" kern="1200" dirty="0">
              <a:solidFill>
                <a:srgbClr val="D8DCED"/>
              </a:solidFill>
              <a:latin typeface="Helvetica" panose="020B0604020202020204" pitchFamily="34" charset="0"/>
              <a:cs typeface="Helvetica" panose="020B0604020202020204" pitchFamily="34" charset="0"/>
              <a:sym typeface="Arial"/>
            </a:endParaRPr>
          </a:p>
          <a:p>
            <a:pPr marL="685754" indent="-685754" algn="just" defTabSz="1828685" fontAlgn="base" hangingPunct="1">
              <a:spcBef>
                <a:spcPts val="2520"/>
              </a:spcBef>
              <a:spcAft>
                <a:spcPct val="0"/>
              </a:spcAft>
              <a:buClr>
                <a:srgbClr val="1E2A37"/>
              </a:buClr>
              <a:buSzPct val="100000"/>
              <a:buFont typeface="Wingdings" panose="05000000000000000000" pitchFamily="2" charset="2"/>
              <a:buChar char="§"/>
              <a:defRPr/>
            </a:pPr>
            <a:r>
              <a:rPr lang="en-US" sz="3200" b="1" kern="1200" dirty="0">
                <a:solidFill>
                  <a:srgbClr val="0070C0"/>
                </a:solidFill>
                <a:latin typeface="Helvetica" panose="020B0604020202020204" pitchFamily="34" charset="0"/>
                <a:ea typeface="Helvetica Neue"/>
                <a:cs typeface="Helvetica" panose="020B0604020202020204" pitchFamily="34" charset="0"/>
              </a:rPr>
              <a:t>Support the EC </a:t>
            </a:r>
            <a:r>
              <a:rPr lang="en-US" sz="3200" kern="1200" dirty="0">
                <a:solidFill>
                  <a:srgbClr val="1E2A37"/>
                </a:solidFill>
                <a:latin typeface="Helvetica" panose="020B0604020202020204" pitchFamily="34" charset="0"/>
                <a:ea typeface="Helvetica Neue"/>
                <a:cs typeface="Helvetica" panose="020B0604020202020204" pitchFamily="34" charset="0"/>
              </a:rPr>
              <a:t>in its Euro-Mediterranean initiatives</a:t>
            </a:r>
            <a:r>
              <a:rPr lang="en-US" sz="3200" b="1" kern="1200" dirty="0">
                <a:solidFill>
                  <a:srgbClr val="1E2A37"/>
                </a:solidFill>
                <a:latin typeface="Helvetica" panose="020B0604020202020204" pitchFamily="34" charset="0"/>
                <a:ea typeface="Helvetica Neue"/>
                <a:cs typeface="Helvetica" panose="020B0604020202020204" pitchFamily="34" charset="0"/>
              </a:rPr>
              <a:t> </a:t>
            </a:r>
          </a:p>
          <a:p>
            <a:pPr marL="685754" indent="-685754" algn="just" defTabSz="1828685" fontAlgn="base" hangingPunct="1">
              <a:spcBef>
                <a:spcPts val="2520"/>
              </a:spcBef>
              <a:spcAft>
                <a:spcPct val="0"/>
              </a:spcAft>
              <a:buClr>
                <a:srgbClr val="1E2A37"/>
              </a:buClr>
              <a:buSzPct val="100000"/>
              <a:buFont typeface="Wingdings" panose="05000000000000000000" pitchFamily="2" charset="2"/>
              <a:buChar char="§"/>
              <a:defRPr/>
            </a:pPr>
            <a:r>
              <a:rPr lang="en-GB" sz="3200" b="1" kern="1200" dirty="0">
                <a:solidFill>
                  <a:srgbClr val="0070C0"/>
                </a:solidFill>
                <a:latin typeface="Helvetica" panose="020B0604020202020204" pitchFamily="34" charset="0"/>
                <a:cs typeface="Helvetica" panose="020B0604020202020204" pitchFamily="34" charset="0"/>
              </a:rPr>
              <a:t>Bottom-up approach</a:t>
            </a:r>
          </a:p>
        </p:txBody>
      </p:sp>
      <p:sp>
        <p:nvSpPr>
          <p:cNvPr id="19" name="Google Shape;108;gb7e329212b_0_30">
            <a:extLst>
              <a:ext uri="{FF2B5EF4-FFF2-40B4-BE49-F238E27FC236}">
                <a16:creationId xmlns:a16="http://schemas.microsoft.com/office/drawing/2014/main" id="{1CC7FACD-9AF3-3BCE-FA0F-2DF46A0022B3}"/>
              </a:ext>
            </a:extLst>
          </p:cNvPr>
          <p:cNvSpPr txBox="1"/>
          <p:nvPr/>
        </p:nvSpPr>
        <p:spPr>
          <a:xfrm>
            <a:off x="14728186" y="2436412"/>
            <a:ext cx="8360593" cy="5359565"/>
          </a:xfrm>
          <a:prstGeom prst="rect">
            <a:avLst/>
          </a:prstGeom>
          <a:solidFill>
            <a:schemeClr val="lt1"/>
          </a:solidFill>
          <a:ln>
            <a:noFill/>
          </a:ln>
        </p:spPr>
        <p:txBody>
          <a:bodyPr spcFirstLastPara="1" wrap="square" lIns="182830" tIns="91389" rIns="182830" bIns="91389" anchor="t" anchorCtr="0">
            <a:noAutofit/>
          </a:bodyPr>
          <a:lstStyle/>
          <a:p>
            <a:pPr marL="571464" indent="-571464" algn="just" defTabSz="1828685" fontAlgn="base" hangingPunct="1">
              <a:lnSpc>
                <a:spcPct val="150000"/>
              </a:lnSpc>
              <a:spcBef>
                <a:spcPct val="0"/>
              </a:spcBef>
              <a:spcAft>
                <a:spcPct val="0"/>
              </a:spcAft>
              <a:buClr>
                <a:srgbClr val="002060"/>
              </a:buClr>
              <a:buSzPct val="100000"/>
              <a:buFont typeface="Wingdings" panose="05000000000000000000" pitchFamily="2" charset="2"/>
              <a:buChar char="v"/>
              <a:defRPr/>
            </a:pPr>
            <a:r>
              <a:rPr lang="en-US" sz="3599" b="1" kern="1200" dirty="0">
                <a:solidFill>
                  <a:srgbClr val="0070C0"/>
                </a:solidFill>
                <a:latin typeface="Helvetica" panose="020B0604020202020204" pitchFamily="34" charset="0"/>
                <a:ea typeface="Helvetica Neue"/>
                <a:cs typeface="Helvetica" panose="020B0604020202020204" pitchFamily="34" charset="0"/>
              </a:rPr>
              <a:t>22</a:t>
            </a:r>
            <a:r>
              <a:rPr lang="en-US" sz="3599" kern="1200" dirty="0">
                <a:solidFill>
                  <a:srgbClr val="1F497D">
                    <a:lumMod val="10000"/>
                  </a:srgbClr>
                </a:solidFill>
                <a:latin typeface="Helvetica" panose="020B0604020202020204" pitchFamily="34" charset="0"/>
                <a:ea typeface="Helvetica Neue"/>
                <a:cs typeface="Helvetica" panose="020B0604020202020204" pitchFamily="34" charset="0"/>
              </a:rPr>
              <a:t> members from </a:t>
            </a:r>
            <a:r>
              <a:rPr lang="en-US" sz="3599" b="1" kern="1200" dirty="0">
                <a:solidFill>
                  <a:srgbClr val="1F497D">
                    <a:lumMod val="10000"/>
                  </a:srgbClr>
                </a:solidFill>
                <a:latin typeface="Helvetica" panose="020B0604020202020204" pitchFamily="34" charset="0"/>
                <a:ea typeface="Helvetica Neue"/>
                <a:cs typeface="Helvetica" panose="020B0604020202020204" pitchFamily="34" charset="0"/>
              </a:rPr>
              <a:t>20</a:t>
            </a:r>
            <a:r>
              <a:rPr lang="en-US" sz="3599" kern="1200" dirty="0">
                <a:solidFill>
                  <a:srgbClr val="1F497D">
                    <a:lumMod val="10000"/>
                  </a:srgbClr>
                </a:solidFill>
                <a:latin typeface="Helvetica" panose="020B0604020202020204" pitchFamily="34" charset="0"/>
                <a:ea typeface="Helvetica Neue"/>
                <a:cs typeface="Helvetica" panose="020B0604020202020204" pitchFamily="34" charset="0"/>
              </a:rPr>
              <a:t> Med countries</a:t>
            </a:r>
            <a:endParaRPr sz="3599" kern="1200" dirty="0">
              <a:solidFill>
                <a:srgbClr val="1F497D">
                  <a:lumMod val="10000"/>
                </a:srgbClr>
              </a:solidFill>
              <a:latin typeface="Helvetica" panose="020B0604020202020204" pitchFamily="34" charset="0"/>
              <a:cs typeface="Helvetica" panose="020B0604020202020204" pitchFamily="34" charset="0"/>
              <a:sym typeface="Arial"/>
            </a:endParaRPr>
          </a:p>
          <a:p>
            <a:pPr marL="571464" indent="-571464" algn="just" defTabSz="1828685" fontAlgn="base" hangingPunct="1">
              <a:lnSpc>
                <a:spcPct val="150000"/>
              </a:lnSpc>
              <a:spcBef>
                <a:spcPts val="1199"/>
              </a:spcBef>
              <a:spcAft>
                <a:spcPct val="0"/>
              </a:spcAft>
              <a:buClr>
                <a:srgbClr val="002060"/>
              </a:buClr>
              <a:buSzPct val="100000"/>
              <a:buFont typeface="Wingdings" panose="05000000000000000000" pitchFamily="2" charset="2"/>
              <a:buChar char="v"/>
              <a:defRPr/>
            </a:pPr>
            <a:r>
              <a:rPr lang="en-US" sz="3599" kern="1200" dirty="0">
                <a:solidFill>
                  <a:srgbClr val="0070C0"/>
                </a:solidFill>
                <a:latin typeface="Helvetica" panose="020B0604020202020204" pitchFamily="34" charset="0"/>
                <a:ea typeface="Helvetica Neue"/>
                <a:cs typeface="Helvetica" panose="020B0604020202020204" pitchFamily="34" charset="0"/>
              </a:rPr>
              <a:t>&gt; </a:t>
            </a:r>
            <a:r>
              <a:rPr lang="en-US" sz="3599" b="1" kern="1200" dirty="0">
                <a:solidFill>
                  <a:srgbClr val="0070C0"/>
                </a:solidFill>
                <a:latin typeface="Helvetica" panose="020B0604020202020204" pitchFamily="34" charset="0"/>
                <a:ea typeface="Helvetica Neue"/>
                <a:cs typeface="Helvetica" panose="020B0604020202020204" pitchFamily="34" charset="0"/>
              </a:rPr>
              <a:t>500 million </a:t>
            </a:r>
            <a:r>
              <a:rPr lang="en-US" sz="3599" kern="1200" dirty="0">
                <a:solidFill>
                  <a:srgbClr val="1F497D">
                    <a:lumMod val="10000"/>
                  </a:srgbClr>
                </a:solidFill>
                <a:latin typeface="Helvetica" panose="020B0604020202020204" pitchFamily="34" charset="0"/>
                <a:ea typeface="Helvetica Neue"/>
                <a:cs typeface="Helvetica" panose="020B0604020202020204" pitchFamily="34" charset="0"/>
              </a:rPr>
              <a:t>people served</a:t>
            </a:r>
            <a:endParaRPr sz="3599" kern="1200" dirty="0">
              <a:solidFill>
                <a:srgbClr val="1F497D">
                  <a:lumMod val="10000"/>
                </a:srgbClr>
              </a:solidFill>
              <a:latin typeface="Helvetica" panose="020B0604020202020204" pitchFamily="34" charset="0"/>
              <a:cs typeface="Helvetica" panose="020B0604020202020204" pitchFamily="34" charset="0"/>
              <a:sym typeface="Arial"/>
            </a:endParaRPr>
          </a:p>
          <a:p>
            <a:pPr marL="571464" indent="-571464" algn="just" defTabSz="1828685" fontAlgn="base" hangingPunct="1">
              <a:lnSpc>
                <a:spcPct val="150000"/>
              </a:lnSpc>
              <a:spcBef>
                <a:spcPts val="1199"/>
              </a:spcBef>
              <a:spcAft>
                <a:spcPct val="0"/>
              </a:spcAft>
              <a:buClr>
                <a:srgbClr val="002060"/>
              </a:buClr>
              <a:buSzPct val="100000"/>
              <a:buFont typeface="Wingdings" panose="05000000000000000000" pitchFamily="2" charset="2"/>
              <a:buChar char="v"/>
              <a:defRPr/>
            </a:pPr>
            <a:r>
              <a:rPr lang="en-US" sz="3599" kern="1200" dirty="0">
                <a:solidFill>
                  <a:srgbClr val="0070C0"/>
                </a:solidFill>
                <a:latin typeface="Helvetica" panose="020B0604020202020204" pitchFamily="34" charset="0"/>
                <a:ea typeface="Helvetica Neue"/>
                <a:cs typeface="Helvetica" panose="020B0604020202020204" pitchFamily="34" charset="0"/>
              </a:rPr>
              <a:t>~ </a:t>
            </a:r>
            <a:r>
              <a:rPr lang="en-US" sz="3599" b="1" kern="1200" dirty="0">
                <a:solidFill>
                  <a:srgbClr val="0070C0"/>
                </a:solidFill>
                <a:latin typeface="Helvetica" panose="020B0604020202020204" pitchFamily="34" charset="0"/>
                <a:ea typeface="Helvetica Neue"/>
                <a:cs typeface="Helvetica" panose="020B0604020202020204" pitchFamily="34" charset="0"/>
              </a:rPr>
              <a:t>544.000 MW </a:t>
            </a:r>
            <a:r>
              <a:rPr lang="en-US" sz="3599" kern="1200" dirty="0">
                <a:solidFill>
                  <a:srgbClr val="1F497D">
                    <a:lumMod val="10000"/>
                  </a:srgbClr>
                </a:solidFill>
                <a:latin typeface="Helvetica" panose="020B0604020202020204" pitchFamily="34" charset="0"/>
                <a:ea typeface="Helvetica Neue"/>
                <a:cs typeface="Helvetica" panose="020B0604020202020204" pitchFamily="34" charset="0"/>
              </a:rPr>
              <a:t>installed capacity</a:t>
            </a:r>
            <a:endParaRPr sz="3599" kern="1200" dirty="0">
              <a:solidFill>
                <a:srgbClr val="1F497D">
                  <a:lumMod val="10000"/>
                </a:srgbClr>
              </a:solidFill>
              <a:latin typeface="Helvetica" panose="020B0604020202020204" pitchFamily="34" charset="0"/>
              <a:cs typeface="Helvetica" panose="020B0604020202020204" pitchFamily="34" charset="0"/>
              <a:sym typeface="Arial"/>
            </a:endParaRPr>
          </a:p>
          <a:p>
            <a:pPr marL="571464" indent="-571464" algn="just" defTabSz="1828685" fontAlgn="base" hangingPunct="1">
              <a:lnSpc>
                <a:spcPct val="150000"/>
              </a:lnSpc>
              <a:spcBef>
                <a:spcPts val="1199"/>
              </a:spcBef>
              <a:spcAft>
                <a:spcPct val="0"/>
              </a:spcAft>
              <a:buClr>
                <a:srgbClr val="002060"/>
              </a:buClr>
              <a:buSzPct val="100000"/>
              <a:buFont typeface="Wingdings" panose="05000000000000000000" pitchFamily="2" charset="2"/>
              <a:buChar char="v"/>
              <a:defRPr/>
            </a:pPr>
            <a:r>
              <a:rPr lang="en-US" sz="3599" kern="1200" dirty="0">
                <a:solidFill>
                  <a:srgbClr val="0070C0"/>
                </a:solidFill>
                <a:latin typeface="Helvetica" panose="020B0604020202020204" pitchFamily="34" charset="0"/>
                <a:ea typeface="Helvetica Neue"/>
                <a:cs typeface="Helvetica" panose="020B0604020202020204" pitchFamily="34" charset="0"/>
              </a:rPr>
              <a:t>~ </a:t>
            </a:r>
            <a:r>
              <a:rPr lang="en-US" sz="3599" b="1" kern="1200" dirty="0">
                <a:solidFill>
                  <a:srgbClr val="0070C0"/>
                </a:solidFill>
                <a:latin typeface="Helvetica" panose="020B0604020202020204" pitchFamily="34" charset="0"/>
                <a:ea typeface="Helvetica Neue"/>
                <a:cs typeface="Helvetica" panose="020B0604020202020204" pitchFamily="34" charset="0"/>
              </a:rPr>
              <a:t>400.000 km </a:t>
            </a:r>
            <a:r>
              <a:rPr lang="en-US" sz="3599" kern="1200" dirty="0">
                <a:solidFill>
                  <a:srgbClr val="1F497D">
                    <a:lumMod val="10000"/>
                  </a:srgbClr>
                </a:solidFill>
                <a:latin typeface="Helvetica" panose="020B0604020202020204" pitchFamily="34" charset="0"/>
                <a:ea typeface="Helvetica Neue"/>
                <a:cs typeface="Helvetica" panose="020B0604020202020204" pitchFamily="34" charset="0"/>
              </a:rPr>
              <a:t>transmission lines</a:t>
            </a:r>
            <a:endParaRPr sz="3599" kern="1200" dirty="0">
              <a:solidFill>
                <a:srgbClr val="1F497D">
                  <a:lumMod val="10000"/>
                </a:srgbClr>
              </a:solidFill>
              <a:latin typeface="Helvetica" panose="020B0604020202020204" pitchFamily="34" charset="0"/>
              <a:cs typeface="Helvetica" panose="020B0604020202020204" pitchFamily="34" charset="0"/>
              <a:sym typeface="Arial"/>
            </a:endParaRPr>
          </a:p>
          <a:p>
            <a:pPr marL="571464" indent="-571464" algn="l" defTabSz="1828685" fontAlgn="base" hangingPunct="1">
              <a:lnSpc>
                <a:spcPct val="150000"/>
              </a:lnSpc>
              <a:spcBef>
                <a:spcPts val="1199"/>
              </a:spcBef>
              <a:spcAft>
                <a:spcPct val="0"/>
              </a:spcAft>
              <a:buClr>
                <a:srgbClr val="002060"/>
              </a:buClr>
              <a:buSzPct val="100000"/>
              <a:buFont typeface="Wingdings" panose="05000000000000000000" pitchFamily="2" charset="2"/>
              <a:buChar char="v"/>
              <a:defRPr/>
            </a:pPr>
            <a:r>
              <a:rPr lang="en-US" sz="3599" b="1" kern="1200" dirty="0">
                <a:solidFill>
                  <a:srgbClr val="0070C0"/>
                </a:solidFill>
                <a:latin typeface="Helvetica" panose="020B0604020202020204" pitchFamily="34" charset="0"/>
                <a:ea typeface="Helvetica Neue"/>
                <a:cs typeface="Helvetica" panose="020B0604020202020204" pitchFamily="34" charset="0"/>
              </a:rPr>
              <a:t>&gt; 1600 TWh </a:t>
            </a:r>
            <a:r>
              <a:rPr lang="en-US" sz="3599" kern="1200" dirty="0">
                <a:solidFill>
                  <a:srgbClr val="1F497D">
                    <a:lumMod val="10000"/>
                  </a:srgbClr>
                </a:solidFill>
                <a:latin typeface="Helvetica" panose="020B0604020202020204" pitchFamily="34" charset="0"/>
                <a:ea typeface="Helvetica Neue"/>
                <a:cs typeface="Helvetica" panose="020B0604020202020204" pitchFamily="34" charset="0"/>
              </a:rPr>
              <a:t>electricity consumption</a:t>
            </a:r>
            <a:endParaRPr sz="3599" kern="1200" dirty="0">
              <a:solidFill>
                <a:srgbClr val="1F497D">
                  <a:lumMod val="10000"/>
                </a:srgbClr>
              </a:solidFill>
              <a:latin typeface="Helvetica" panose="020B0604020202020204" pitchFamily="34" charset="0"/>
              <a:cs typeface="Helvetica" panose="020B0604020202020204" pitchFamily="34" charset="0"/>
              <a:sym typeface="Arial"/>
            </a:endParaRPr>
          </a:p>
        </p:txBody>
      </p:sp>
      <p:pic>
        <p:nvPicPr>
          <p:cNvPr id="20" name="Immagine 19" descr="Immagine che contiene mappa&#10;&#10;Descrizione generata automaticamente">
            <a:extLst>
              <a:ext uri="{FF2B5EF4-FFF2-40B4-BE49-F238E27FC236}">
                <a16:creationId xmlns:a16="http://schemas.microsoft.com/office/drawing/2014/main" id="{8259CDED-9955-4E02-8B95-3238E0983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31" y="2189603"/>
            <a:ext cx="14071256" cy="5853180"/>
          </a:xfrm>
          <a:prstGeom prst="rect">
            <a:avLst/>
          </a:prstGeom>
        </p:spPr>
      </p:pic>
    </p:spTree>
    <p:extLst>
      <p:ext uri="{BB962C8B-B14F-4D97-AF65-F5344CB8AC3E}">
        <p14:creationId xmlns:p14="http://schemas.microsoft.com/office/powerpoint/2010/main" val="92488158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420680925" name="Google Shape;343;g10965efb552_8_221"/>
          <p:cNvCxnSpPr>
            <a:cxnSpLocks/>
          </p:cNvCxnSpPr>
          <p:nvPr/>
        </p:nvCxnSpPr>
        <p:spPr bwMode="auto">
          <a:xfrm>
            <a:off x="2666990" y="2468880"/>
            <a:ext cx="5849392" cy="0"/>
          </a:xfrm>
          <a:prstGeom prst="straightConnector1">
            <a:avLst/>
          </a:prstGeom>
          <a:noFill/>
          <a:ln w="25400" cap="flat" cmpd="sng">
            <a:solidFill>
              <a:srgbClr val="000000"/>
            </a:solidFill>
            <a:prstDash val="solid"/>
            <a:miter/>
            <a:headEnd type="none" w="sm" len="sm"/>
            <a:tailEnd type="none" w="sm" len="sm"/>
          </a:ln>
        </p:spPr>
      </p:cxnSp>
      <p:sp>
        <p:nvSpPr>
          <p:cNvPr id="1426133803" name="Google Shape;345;g10965efb552_8_221"/>
          <p:cNvSpPr txBox="1">
            <a:spLocks noGrp="1"/>
          </p:cNvSpPr>
          <p:nvPr>
            <p:ph type="sldNum" sz="quarter" idx="2"/>
          </p:nvPr>
        </p:nvSpPr>
        <p:spPr bwMode="auto">
          <a:xfrm>
            <a:off x="12049336" y="12983675"/>
            <a:ext cx="445635" cy="471924"/>
          </a:xfrm>
          <a:prstGeom prst="rect">
            <a:avLst/>
          </a:prstGeom>
          <a:ln w="12700">
            <a:miter lim="400000"/>
          </a:ln>
        </p:spPr>
        <p:txBody>
          <a:bodyPr wrap="none" lIns="50800" tIns="50800" rIns="50800" bIns="50800" anchor="b">
            <a:spAutoFit/>
          </a:bodyPr>
          <a:lstStyle>
            <a:defPPr marR="0" lvl="0" algn="l">
              <a:lnSpc>
                <a:spcPct val="100000"/>
              </a:lnSpc>
              <a:spcBef>
                <a:spcPts val="0"/>
              </a:spcBef>
              <a:spcAft>
                <a:spcPts val="0"/>
              </a:spcAft>
            </a:defPPr>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9pPr>
          </a:lstStyle>
          <a:p>
            <a:fld id="{00000000-1234-1234-1234-123412341234}" type="slidenum">
              <a:rPr lang="it-IT" sz="2400" b="1">
                <a:solidFill>
                  <a:prstClr val="black">
                    <a:tint val="75000"/>
                  </a:prstClr>
                </a:solidFill>
              </a:rPr>
              <a:pPr/>
              <a:t>20</a:t>
            </a:fld>
            <a:endParaRPr sz="2400" b="1" dirty="0">
              <a:solidFill>
                <a:prstClr val="black">
                  <a:tint val="75000"/>
                </a:prstClr>
              </a:solidFill>
            </a:endParaRPr>
          </a:p>
        </p:txBody>
      </p:sp>
      <p:cxnSp>
        <p:nvCxnSpPr>
          <p:cNvPr id="313430091" name="Google Shape;343;g10965efb552_8_221"/>
          <p:cNvCxnSpPr>
            <a:cxnSpLocks/>
          </p:cNvCxnSpPr>
          <p:nvPr/>
        </p:nvCxnSpPr>
        <p:spPr bwMode="auto">
          <a:xfrm>
            <a:off x="2666989" y="2468880"/>
            <a:ext cx="5849390" cy="0"/>
          </a:xfrm>
          <a:prstGeom prst="straightConnector1">
            <a:avLst/>
          </a:prstGeom>
          <a:noFill/>
          <a:ln w="25400" cap="flat" cmpd="sng">
            <a:solidFill>
              <a:srgbClr val="000000"/>
            </a:solidFill>
            <a:prstDash val="solid"/>
            <a:miter/>
            <a:headEnd type="none" w="sm" len="sm"/>
            <a:tailEnd type="none" w="sm" len="sm"/>
          </a:ln>
        </p:spPr>
      </p:cxnSp>
      <p:cxnSp>
        <p:nvCxnSpPr>
          <p:cNvPr id="318445257" name="Google Shape;343;g10965efb552_8_221"/>
          <p:cNvCxnSpPr>
            <a:cxnSpLocks/>
          </p:cNvCxnSpPr>
          <p:nvPr/>
        </p:nvCxnSpPr>
        <p:spPr bwMode="auto">
          <a:xfrm>
            <a:off x="2666988" y="2468880"/>
            <a:ext cx="5849388" cy="0"/>
          </a:xfrm>
          <a:prstGeom prst="straightConnector1">
            <a:avLst/>
          </a:prstGeom>
          <a:noFill/>
          <a:ln w="25400" cap="flat" cmpd="sng">
            <a:solidFill>
              <a:srgbClr val="000000"/>
            </a:solidFill>
            <a:prstDash val="solid"/>
            <a:miter/>
            <a:headEnd type="none" w="sm" len="sm"/>
            <a:tailEnd type="none" w="sm" len="sm"/>
          </a:ln>
        </p:spPr>
      </p:cxnSp>
      <p:cxnSp>
        <p:nvCxnSpPr>
          <p:cNvPr id="209935843" name="Google Shape;343;g10965efb552_8_221"/>
          <p:cNvCxnSpPr>
            <a:cxnSpLocks/>
          </p:cNvCxnSpPr>
          <p:nvPr/>
        </p:nvCxnSpPr>
        <p:spPr bwMode="auto">
          <a:xfrm>
            <a:off x="2666988" y="2468880"/>
            <a:ext cx="5849388" cy="0"/>
          </a:xfrm>
          <a:prstGeom prst="straightConnector1">
            <a:avLst/>
          </a:prstGeom>
          <a:noFill/>
          <a:ln w="25400" cap="flat" cmpd="sng">
            <a:solidFill>
              <a:srgbClr val="000000"/>
            </a:solidFill>
            <a:prstDash val="solid"/>
            <a:miter/>
            <a:headEnd type="none" w="sm" len="sm"/>
            <a:tailEnd type="none" w="sm" len="sm"/>
          </a:ln>
        </p:spPr>
      </p:cxnSp>
      <p:sp>
        <p:nvSpPr>
          <p:cNvPr id="515122427" name="Google Shape;168;gd2ca294a27_0_587"/>
          <p:cNvSpPr txBox="1"/>
          <p:nvPr/>
        </p:nvSpPr>
        <p:spPr bwMode="auto">
          <a:xfrm>
            <a:off x="692201" y="1271773"/>
            <a:ext cx="12798000" cy="1013400"/>
          </a:xfrm>
          <a:prstGeom prst="rect">
            <a:avLst/>
          </a:prstGeom>
          <a:noFill/>
          <a:ln>
            <a:noFill/>
          </a:ln>
        </p:spPr>
        <p:txBody>
          <a:bodyPr spcFirstLastPara="1" wrap="square" lIns="50798" tIns="50798" rIns="50798" bIns="50798" anchor="t" anchorCtr="0">
            <a:noAutofit/>
          </a:bodyPr>
          <a:lstStyle/>
          <a:p>
            <a:pPr algn="l">
              <a:lnSpc>
                <a:spcPct val="150000"/>
              </a:lnSpc>
              <a:buClr>
                <a:srgbClr val="1E2A37"/>
              </a:buClr>
              <a:buSzPts val="2300"/>
              <a:defRPr/>
            </a:pPr>
            <a:r>
              <a:rPr lang="it-IT" sz="4600" b="1" dirty="0">
                <a:solidFill>
                  <a:srgbClr val="2B2E68"/>
                </a:solidFill>
                <a:latin typeface="Helvetica Neue"/>
                <a:ea typeface="Helvetica Neue"/>
                <a:cs typeface="Helvetica Neue"/>
              </a:rPr>
              <a:t>Adequacy assessment methodology</a:t>
            </a:r>
            <a:endParaRPr sz="4600" b="1" dirty="0">
              <a:solidFill>
                <a:srgbClr val="2B2E68"/>
              </a:solidFill>
              <a:latin typeface="Helvetica Neue"/>
              <a:ea typeface="Helvetica Neue"/>
              <a:cs typeface="Helvetica Neue"/>
            </a:endParaRPr>
          </a:p>
        </p:txBody>
      </p:sp>
      <p:sp>
        <p:nvSpPr>
          <p:cNvPr id="1126116654" name=" 1126116653"/>
          <p:cNvSpPr/>
          <p:nvPr/>
        </p:nvSpPr>
        <p:spPr bwMode="auto">
          <a:xfrm>
            <a:off x="12368034" y="6742835"/>
            <a:ext cx="540128" cy="609670"/>
          </a:xfrm>
        </p:spPr>
        <p:txBody>
          <a:bodyPr rot="0" spcFirstLastPara="0" vertOverflow="overflow" horzOverflow="clip" vert="horz" wrap="square" lIns="182880" tIns="91440" rIns="182880" bIns="91440" numCol="1" spcCol="0" rtlCol="0" fromWordArt="0" anchor="t" anchorCtr="0" forceAA="0" compatLnSpc="1">
            <a:prstTxWarp prst="textNoShape">
              <a:avLst/>
            </a:prstTxWarp>
            <a:spAutoFit/>
          </a:bodyPr>
          <a:lstStyle/>
          <a:p>
            <a:pPr>
              <a:defRPr/>
            </a:pPr>
            <a:endParaRPr sz="4800"/>
          </a:p>
        </p:txBody>
      </p:sp>
      <p:pic>
        <p:nvPicPr>
          <p:cNvPr id="2" name="Picture 1">
            <a:extLst>
              <a:ext uri="{FF2B5EF4-FFF2-40B4-BE49-F238E27FC236}">
                <a16:creationId xmlns:a16="http://schemas.microsoft.com/office/drawing/2014/main" id="{00000000-0008-0000-0200-00001C000000}"/>
              </a:ext>
            </a:extLst>
          </p:cNvPr>
          <p:cNvPicPr>
            <a:picLocks/>
          </p:cNvPicPr>
          <p:nvPr/>
        </p:nvPicPr>
        <p:blipFill>
          <a:blip r:embed="rId2"/>
          <a:srcRect l="23343" t="12167" r="25211" b="32797"/>
          <a:stretch>
            <a:fillRect/>
          </a:stretch>
        </p:blipFill>
        <p:spPr>
          <a:xfrm>
            <a:off x="6305921" y="4332178"/>
            <a:ext cx="17706877" cy="6740873"/>
          </a:xfrm>
          <a:prstGeom prst="rect">
            <a:avLst/>
          </a:prstGeom>
        </p:spPr>
      </p:pic>
      <p:graphicFrame>
        <p:nvGraphicFramePr>
          <p:cNvPr id="4" name="Table 3">
            <a:extLst>
              <a:ext uri="{FF2B5EF4-FFF2-40B4-BE49-F238E27FC236}">
                <a16:creationId xmlns:a16="http://schemas.microsoft.com/office/drawing/2014/main" id="{2791F09F-1A73-3B57-B19A-772C7AA3D92E}"/>
              </a:ext>
            </a:extLst>
          </p:cNvPr>
          <p:cNvGraphicFramePr>
            <a:graphicFrameLocks noGrp="1"/>
          </p:cNvGraphicFramePr>
          <p:nvPr>
            <p:extLst>
              <p:ext uri="{D42A27DB-BD31-4B8C-83A1-F6EECF244321}">
                <p14:modId xmlns:p14="http://schemas.microsoft.com/office/powerpoint/2010/main" val="178562065"/>
              </p:ext>
            </p:extLst>
          </p:nvPr>
        </p:nvGraphicFramePr>
        <p:xfrm>
          <a:off x="6305921" y="11098363"/>
          <a:ext cx="17706876" cy="1013400"/>
        </p:xfrm>
        <a:graphic>
          <a:graphicData uri="http://schemas.openxmlformats.org/drawingml/2006/table">
            <a:tbl>
              <a:tblPr firstRow="1" firstCol="1" bandRow="1"/>
              <a:tblGrid>
                <a:gridCol w="17706876">
                  <a:extLst>
                    <a:ext uri="{9D8B030D-6E8A-4147-A177-3AD203B41FA5}">
                      <a16:colId xmlns:a16="http://schemas.microsoft.com/office/drawing/2014/main" val="3638254056"/>
                    </a:ext>
                  </a:extLst>
                </a:gridCol>
              </a:tblGrid>
              <a:tr h="337800">
                <a:tc>
                  <a:txBody>
                    <a:bodyPr/>
                    <a:lstStyle/>
                    <a:p>
                      <a:pPr marL="0" marR="0" algn="l">
                        <a:spcBef>
                          <a:spcPts val="0"/>
                        </a:spcBef>
                        <a:spcAft>
                          <a:spcPts val="0"/>
                        </a:spcAft>
                      </a:pPr>
                      <a:r>
                        <a:rPr lang="en-GB" sz="2200">
                          <a:solidFill>
                            <a:srgbClr val="002060"/>
                          </a:solidFill>
                          <a:effectLst/>
                          <a:latin typeface="Calibri" panose="020F0502020204030204" pitchFamily="34" charset="0"/>
                          <a:ea typeface="Calibri" panose="020F0502020204030204" pitchFamily="34" charset="0"/>
                          <a:cs typeface="Arial" panose="020B0604020202020204" pitchFamily="34" charset="0"/>
                        </a:rPr>
                        <a:t>Med-TSO members that is analysed in this adequacy assessment</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665271861"/>
                  </a:ext>
                </a:extLst>
              </a:tr>
              <a:tr h="337800">
                <a:tc>
                  <a:txBody>
                    <a:bodyPr/>
                    <a:lstStyle/>
                    <a:p>
                      <a:pPr marL="0" marR="0" algn="l">
                        <a:spcBef>
                          <a:spcPts val="0"/>
                        </a:spcBef>
                        <a:spcAft>
                          <a:spcPts val="0"/>
                        </a:spcAft>
                      </a:pPr>
                      <a:r>
                        <a:rPr lang="en-GB" sz="22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Med-TSO members that is not analysed in this adequacy assessment</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395533790"/>
                  </a:ext>
                </a:extLst>
              </a:tr>
              <a:tr h="337800">
                <a:tc>
                  <a:txBody>
                    <a:bodyPr/>
                    <a:lstStyle/>
                    <a:p>
                      <a:pPr marL="0" marR="0" algn="l">
                        <a:spcBef>
                          <a:spcPts val="0"/>
                        </a:spcBef>
                        <a:spcAft>
                          <a:spcPts val="0"/>
                        </a:spcAft>
                      </a:pPr>
                      <a:r>
                        <a:rPr lang="en-GB" sz="22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Med-TSO members taking part to the ENTSO-E adequacy study</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08051758"/>
                  </a:ext>
                </a:extLst>
              </a:tr>
            </a:tbl>
          </a:graphicData>
        </a:graphic>
      </p:graphicFrame>
      <p:sp>
        <p:nvSpPr>
          <p:cNvPr id="5" name="TextBox 4">
            <a:extLst>
              <a:ext uri="{FF2B5EF4-FFF2-40B4-BE49-F238E27FC236}">
                <a16:creationId xmlns:a16="http://schemas.microsoft.com/office/drawing/2014/main" id="{0F8AD7DF-8D9A-FB50-A9B2-F9E9DD567569}"/>
              </a:ext>
            </a:extLst>
          </p:cNvPr>
          <p:cNvSpPr txBox="1"/>
          <p:nvPr/>
        </p:nvSpPr>
        <p:spPr>
          <a:xfrm>
            <a:off x="867188" y="2594324"/>
            <a:ext cx="22305634" cy="1477328"/>
          </a:xfrm>
          <a:prstGeom prst="rect">
            <a:avLst/>
          </a:prstGeom>
          <a:noFill/>
        </p:spPr>
        <p:txBody>
          <a:bodyPr wrap="square" rtlCol="0">
            <a:spAutoFit/>
          </a:bodyPr>
          <a:lstStyle/>
          <a:p>
            <a:pPr algn="just"/>
            <a:r>
              <a:rPr lang="en-US" sz="3000" dirty="0">
                <a:latin typeface="Helvetica Neue"/>
              </a:rPr>
              <a:t>The latest development of the EU regulations and decisions put additional responsibilities on European TSOs in the process of assessing and controlling system adequacy. With the aim to follow the same development, Med-TSO decided to carry out similar investigations related to power system’s adequacy for the non-EU Med-TSO members</a:t>
            </a:r>
          </a:p>
        </p:txBody>
      </p:sp>
      <p:sp>
        <p:nvSpPr>
          <p:cNvPr id="8" name="TextBox 7">
            <a:extLst>
              <a:ext uri="{FF2B5EF4-FFF2-40B4-BE49-F238E27FC236}">
                <a16:creationId xmlns:a16="http://schemas.microsoft.com/office/drawing/2014/main" id="{861D6194-0F22-7904-01DD-6587A87986FE}"/>
              </a:ext>
            </a:extLst>
          </p:cNvPr>
          <p:cNvSpPr txBox="1"/>
          <p:nvPr/>
        </p:nvSpPr>
        <p:spPr>
          <a:xfrm>
            <a:off x="734923" y="4535383"/>
            <a:ext cx="6652466"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i="0" u="none" strike="noStrike" cap="none" spc="0" normalizeH="0" baseline="0" dirty="0">
                <a:ln>
                  <a:noFill/>
                </a:ln>
                <a:solidFill>
                  <a:srgbClr val="2B2E68"/>
                </a:solidFill>
                <a:effectLst/>
                <a:uFillTx/>
                <a:latin typeface="+mn-lt"/>
                <a:ea typeface="+mn-ea"/>
                <a:cs typeface="+mn-cs"/>
                <a:sym typeface="Helvetica Neue"/>
              </a:rPr>
              <a:t>The Summer Outlook 2022 </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1" i="0" u="none" strike="noStrike" cap="none" spc="0" normalizeH="0" baseline="0" dirty="0">
                <a:ln>
                  <a:noFill/>
                </a:ln>
                <a:solidFill>
                  <a:srgbClr val="2B2E68"/>
                </a:solidFill>
                <a:effectLst/>
                <a:uFillTx/>
                <a:latin typeface="+mn-lt"/>
                <a:ea typeface="+mn-ea"/>
                <a:cs typeface="+mn-cs"/>
                <a:sym typeface="Helvetica Neue"/>
              </a:rPr>
              <a:t>Winter Outlook 2022/2023</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i="0" u="none" strike="noStrike" cap="none" spc="0" normalizeH="0" baseline="0" dirty="0">
                <a:ln>
                  <a:noFill/>
                </a:ln>
                <a:solidFill>
                  <a:srgbClr val="2B2E68"/>
                </a:solidFill>
                <a:effectLst/>
                <a:uFillTx/>
                <a:latin typeface="+mn-lt"/>
                <a:ea typeface="+mn-ea"/>
                <a:cs typeface="+mn-cs"/>
                <a:sym typeface="Helvetica Neue"/>
              </a:rPr>
              <a:t>Early Summer Outlook 2023</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2B2E68"/>
                </a:solidFill>
                <a:effectLst/>
                <a:uFillTx/>
                <a:latin typeface="+mn-lt"/>
                <a:ea typeface="+mn-ea"/>
                <a:cs typeface="+mn-cs"/>
                <a:sym typeface="Helvetica Neue"/>
              </a:rPr>
              <a:t>Mid-term Adequacy Forecast 2025 &amp; 2027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 name="Línea"/>
          <p:cNvSpPr/>
          <p:nvPr/>
        </p:nvSpPr>
        <p:spPr bwMode="auto">
          <a:xfrm>
            <a:off x="2667000" y="2468880"/>
            <a:ext cx="5849291" cy="0"/>
          </a:xfrm>
          <a:prstGeom prst="line">
            <a:avLst/>
          </a:prstGeom>
          <a:ln w="25400">
            <a:solidFill>
              <a:srgbClr val="000000"/>
            </a:solidFill>
            <a:miter lim="400000"/>
          </a:ln>
        </p:spPr>
        <p:txBody>
          <a:bodyPr lIns="50800" tIns="50800" rIns="50800" bIns="50800" anchor="ctr"/>
          <a:lstStyle/>
          <a:p>
            <a:pPr>
              <a:defRPr/>
            </a:pPr>
            <a:endParaRPr/>
          </a:p>
        </p:txBody>
      </p:sp>
      <p:sp>
        <p:nvSpPr>
          <p:cNvPr id="163"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bwMode="auto">
          <a:xfrm>
            <a:off x="12584723" y="3136630"/>
            <a:ext cx="8592047" cy="5225085"/>
          </a:xfrm>
          <a:prstGeom prst="rect">
            <a:avLst/>
          </a:prstGeom>
          <a:ln w="12700">
            <a:miter lim="400000"/>
          </a:ln>
        </p:spPr>
        <p:txBody>
          <a:bodyPr lIns="50800" tIns="50800" rIns="50800" bIns="50800">
            <a:spAutoFit/>
          </a:bodyPr>
          <a:lstStyle/>
          <a:p>
            <a:pPr algn="just" defTabSz="457200">
              <a:lnSpc>
                <a:spcPct val="150000"/>
              </a:lnSpc>
              <a:defRPr sz="2500">
                <a:solidFill>
                  <a:srgbClr val="1E2A37"/>
                </a:solidFill>
                <a:latin typeface="Helvetica"/>
                <a:ea typeface="Helvetica"/>
                <a:cs typeface="Helvetica"/>
              </a:defRPr>
            </a:pPr>
            <a:r>
              <a:rPr lang="en-US" b="1"/>
              <a:t>Dump Energy: </a:t>
            </a:r>
            <a:r>
              <a:rPr lang="en-US"/>
              <a:t>or RES curtailment, in a given geographical zone for a given period, is the energy generated in excess that cannot be balanced, for instance when the load is low and the in-feed of renewables is high.</a:t>
            </a:r>
            <a:endParaRPr/>
          </a:p>
          <a:p>
            <a:pPr algn="just" defTabSz="457200">
              <a:lnSpc>
                <a:spcPct val="150000"/>
              </a:lnSpc>
              <a:defRPr sz="2500">
                <a:solidFill>
                  <a:srgbClr val="1E2A37"/>
                </a:solidFill>
                <a:latin typeface="Helvetica"/>
                <a:ea typeface="Helvetica"/>
                <a:cs typeface="Helvetica"/>
              </a:defRPr>
            </a:pPr>
            <a:endParaRPr lang="en-US"/>
          </a:p>
          <a:p>
            <a:pPr algn="just" defTabSz="457200">
              <a:lnSpc>
                <a:spcPct val="150000"/>
              </a:lnSpc>
              <a:defRPr sz="2500">
                <a:solidFill>
                  <a:srgbClr val="1E2A37"/>
                </a:solidFill>
                <a:latin typeface="Helvetica"/>
                <a:ea typeface="Helvetica"/>
                <a:cs typeface="Helvetica"/>
              </a:defRPr>
            </a:pPr>
            <a:r>
              <a:rPr lang="en-US" b="1"/>
              <a:t>The Capacity Margin </a:t>
            </a:r>
            <a:r>
              <a:rPr lang="en-US"/>
              <a:t>for a given geographical zone for a given point in time is the difference between the available capacity and the demand.</a:t>
            </a:r>
            <a:endParaRPr/>
          </a:p>
          <a:p>
            <a:pPr algn="just" defTabSz="457200">
              <a:lnSpc>
                <a:spcPct val="150000"/>
              </a:lnSpc>
              <a:defRPr sz="2500">
                <a:solidFill>
                  <a:srgbClr val="1E2A37"/>
                </a:solidFill>
                <a:latin typeface="Helvetica"/>
                <a:ea typeface="Helvetica"/>
                <a:cs typeface="Helvetica"/>
              </a:defRPr>
            </a:pPr>
            <a:endParaRPr lang="en-US"/>
          </a:p>
        </p:txBody>
      </p:sp>
      <p:sp>
        <p:nvSpPr>
          <p:cNvPr id="164" name="HERE THE TITLE"/>
          <p:cNvSpPr txBox="1"/>
          <p:nvPr/>
        </p:nvSpPr>
        <p:spPr bwMode="auto">
          <a:xfrm>
            <a:off x="2667000" y="1212850"/>
            <a:ext cx="19190677" cy="1012970"/>
          </a:xfrm>
          <a:prstGeom prst="rect">
            <a:avLst/>
          </a:prstGeom>
          <a:ln w="12700">
            <a:miter lim="400000"/>
          </a:ln>
        </p:spPr>
        <p:txBody>
          <a:bodyPr wrap="square" lIns="50800" tIns="50800" rIns="50800" bIns="50800">
            <a:spAutoFit/>
          </a:bodyPr>
          <a:lstStyle>
            <a:lvl1pPr algn="l" defTabSz="457200">
              <a:lnSpc>
                <a:spcPct val="150000"/>
              </a:lnSpc>
              <a:defRPr sz="4500" b="1">
                <a:solidFill>
                  <a:srgbClr val="1E2A37"/>
                </a:solidFill>
                <a:latin typeface="Helvetica"/>
                <a:ea typeface="Helvetica"/>
                <a:cs typeface="Helvetica"/>
              </a:defRPr>
            </a:lvl1pPr>
          </a:lstStyle>
          <a:p>
            <a:pPr>
              <a:defRPr/>
            </a:pPr>
            <a:r>
              <a:rPr lang="en-GB"/>
              <a:t>Adequacy indicators and other results of adequacy assessment </a:t>
            </a:r>
            <a:endParaRPr/>
          </a:p>
        </p:txBody>
      </p:sp>
      <p:sp>
        <p:nvSpPr>
          <p:cNvPr id="2" name="Segnaposto numero diapositiva 1"/>
          <p:cNvSpPr>
            <a:spLocks noGrp="1"/>
          </p:cNvSpPr>
          <p:nvPr>
            <p:ph type="sldNum" sz="quarter" idx="2"/>
          </p:nvPr>
        </p:nvSpPr>
        <p:spPr bwMode="auto">
          <a:ln w="12700">
            <a:miter lim="400000"/>
          </a:ln>
        </p:spPr>
        <p:txBody>
          <a:bodyPr wrap="none" lIns="50800" tIns="50800" rIns="50800" bIns="50800" anchor="b">
            <a:spAutoFit/>
          </a:bodyPr>
          <a:lstStyle/>
          <a:p>
            <a:pPr>
              <a:buClr>
                <a:srgbClr val="000000"/>
              </a:buClr>
              <a:buSzPts val="900"/>
              <a:buFont typeface="Helvetica Neue"/>
            </a:pPr>
            <a:fld id="{86CB4B4D-7CA3-9044-876B-883B54F8677D}" type="slidenum">
              <a:rPr lang="it-IT" smtClean="0">
                <a:solidFill>
                  <a:prstClr val="black">
                    <a:tint val="75000"/>
                  </a:prstClr>
                </a:solidFill>
                <a:latin typeface="Helvetica Neue"/>
              </a:rPr>
              <a:pPr>
                <a:buClr>
                  <a:srgbClr val="000000"/>
                </a:buClr>
                <a:buSzPts val="900"/>
                <a:buFont typeface="Helvetica Neue"/>
              </a:pPr>
              <a:t>21</a:t>
            </a:fld>
            <a:endParaRPr lang="it-IT" dirty="0">
              <a:solidFill>
                <a:prstClr val="black">
                  <a:tint val="75000"/>
                </a:prstClr>
              </a:solidFill>
              <a:latin typeface="Helvetica Neue"/>
            </a:endParaRPr>
          </a:p>
        </p:txBody>
      </p:sp>
      <p:sp>
        <p:nvSpPr>
          <p:cNvPr id="9"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bwMode="auto">
          <a:xfrm>
            <a:off x="2667000" y="3142441"/>
            <a:ext cx="8592047" cy="9841733"/>
          </a:xfrm>
          <a:prstGeom prst="rect">
            <a:avLst/>
          </a:prstGeom>
          <a:ln w="12700">
            <a:miter lim="400000"/>
          </a:ln>
        </p:spPr>
        <p:txBody>
          <a:bodyPr lIns="50800" tIns="50800" rIns="50800" bIns="50800">
            <a:spAutoFit/>
          </a:bodyPr>
          <a:lstStyle/>
          <a:p>
            <a:pPr algn="just" defTabSz="457200">
              <a:lnSpc>
                <a:spcPct val="150000"/>
              </a:lnSpc>
              <a:defRPr sz="2500">
                <a:solidFill>
                  <a:srgbClr val="1E2A37"/>
                </a:solidFill>
                <a:latin typeface="Helvetica"/>
                <a:ea typeface="Helvetica"/>
                <a:cs typeface="Helvetica"/>
              </a:defRPr>
            </a:pPr>
            <a:r>
              <a:rPr lang="en-US" b="1" dirty="0"/>
              <a:t>Loss of Load Expectation (LOLE)</a:t>
            </a:r>
            <a:r>
              <a:rPr lang="en-US" dirty="0"/>
              <a:t> in a given geographical zone for a given period (year, season) is the </a:t>
            </a:r>
            <a:r>
              <a:rPr lang="en-US" b="1" dirty="0"/>
              <a:t>expected</a:t>
            </a:r>
            <a:r>
              <a:rPr lang="en-US" dirty="0"/>
              <a:t> number of hours when there is a lack of resources to cover the demand needs, within a sufficient transmission grid operational security limit.</a:t>
            </a:r>
            <a:endParaRPr dirty="0"/>
          </a:p>
          <a:p>
            <a:pPr algn="just" defTabSz="457200">
              <a:lnSpc>
                <a:spcPct val="150000"/>
              </a:lnSpc>
              <a:defRPr sz="2500">
                <a:solidFill>
                  <a:srgbClr val="1E2A37"/>
                </a:solidFill>
                <a:latin typeface="Helvetica"/>
                <a:ea typeface="Helvetica"/>
                <a:cs typeface="Helvetica"/>
              </a:defRPr>
            </a:pPr>
            <a:endParaRPr lang="en-US" dirty="0"/>
          </a:p>
          <a:p>
            <a:pPr algn="just" defTabSz="457200">
              <a:lnSpc>
                <a:spcPct val="150000"/>
              </a:lnSpc>
              <a:defRPr sz="2500">
                <a:solidFill>
                  <a:srgbClr val="1E2A37"/>
                </a:solidFill>
                <a:latin typeface="Helvetica"/>
                <a:ea typeface="Helvetica"/>
                <a:cs typeface="Helvetica"/>
              </a:defRPr>
            </a:pPr>
            <a:r>
              <a:rPr lang="en-US" b="1" dirty="0"/>
              <a:t>Expected Energy Not Served (EENS)</a:t>
            </a:r>
            <a:r>
              <a:rPr lang="en-US" dirty="0"/>
              <a:t> in a given geographical zone for a given period (year, season) is the </a:t>
            </a:r>
            <a:r>
              <a:rPr lang="en-US" b="1" dirty="0"/>
              <a:t>expected</a:t>
            </a:r>
            <a:r>
              <a:rPr lang="en-US" dirty="0"/>
              <a:t> value of energy not to be supplied due to lack of resources while complying with transmission grid operational security limit.</a:t>
            </a:r>
            <a:endParaRPr dirty="0"/>
          </a:p>
          <a:p>
            <a:pPr algn="just" defTabSz="457200">
              <a:lnSpc>
                <a:spcPct val="150000"/>
              </a:lnSpc>
              <a:defRPr sz="2500">
                <a:solidFill>
                  <a:srgbClr val="1E2A37"/>
                </a:solidFill>
                <a:latin typeface="Helvetica"/>
                <a:ea typeface="Helvetica"/>
                <a:cs typeface="Helvetica"/>
              </a:defRPr>
            </a:pPr>
            <a:endParaRPr lang="en-US" dirty="0"/>
          </a:p>
          <a:p>
            <a:pPr algn="just" defTabSz="457200">
              <a:lnSpc>
                <a:spcPct val="150000"/>
              </a:lnSpc>
              <a:defRPr sz="2500">
                <a:solidFill>
                  <a:srgbClr val="1E2A37"/>
                </a:solidFill>
                <a:latin typeface="Helvetica"/>
                <a:ea typeface="Helvetica"/>
                <a:cs typeface="Helvetica"/>
              </a:defRPr>
            </a:pPr>
            <a:r>
              <a:rPr lang="en-US" b="1" dirty="0"/>
              <a:t>Relative EENS:</a:t>
            </a:r>
            <a:r>
              <a:rPr lang="en-US" dirty="0"/>
              <a:t> is a more suitable indicator to compare adequacy across geographical scope as it represents the percentage of annual (seasonal) demand which is expected to be not supplied.</a:t>
            </a:r>
            <a:endParaRPr dirty="0"/>
          </a:p>
          <a:p>
            <a:pPr algn="just" defTabSz="457200">
              <a:lnSpc>
                <a:spcPct val="150000"/>
              </a:lnSpc>
              <a:defRPr sz="2500">
                <a:solidFill>
                  <a:srgbClr val="1E2A37"/>
                </a:solidFill>
                <a:latin typeface="Helvetica"/>
                <a:ea typeface="Helvetica"/>
                <a:cs typeface="Helvetica"/>
              </a:defRPr>
            </a:pPr>
            <a:endParaRPr lang="en-US" dirty="0"/>
          </a:p>
        </p:txBody>
      </p:sp>
      <p:pic>
        <p:nvPicPr>
          <p:cNvPr id="10" name="Picture 9"/>
          <p:cNvPicPr/>
          <p:nvPr/>
        </p:nvPicPr>
        <p:blipFill>
          <a:blip r:embed="rId2"/>
          <a:stretch/>
        </p:blipFill>
        <p:spPr bwMode="auto">
          <a:xfrm>
            <a:off x="14221015" y="8002649"/>
            <a:ext cx="7636662" cy="395770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DD7C3F3-BF61-AA43-62DF-51AC16199A25}"/>
              </a:ext>
            </a:extLst>
          </p:cNvPr>
          <p:cNvSpPr txBox="1"/>
          <p:nvPr/>
        </p:nvSpPr>
        <p:spPr>
          <a:xfrm>
            <a:off x="3485072" y="623183"/>
            <a:ext cx="16856015"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a:pPr>
            <a:r>
              <a:rPr lang="en-GB" sz="4800" b="1" dirty="0">
                <a:solidFill>
                  <a:srgbClr val="2B2E68"/>
                </a:solidFill>
              </a:rPr>
              <a:t>Winter Outlook 2022/2023 Adequacy assessment – Main indicators overview – interconnected operation</a:t>
            </a:r>
            <a:endParaRPr lang="en-US" sz="8000" b="1" dirty="0">
              <a:solidFill>
                <a:srgbClr val="2B2E68"/>
              </a:solidFill>
            </a:endParaRPr>
          </a:p>
        </p:txBody>
      </p:sp>
      <p:pic>
        <p:nvPicPr>
          <p:cNvPr id="15" name="Picture 14">
            <a:extLst>
              <a:ext uri="{FF2B5EF4-FFF2-40B4-BE49-F238E27FC236}">
                <a16:creationId xmlns:a16="http://schemas.microsoft.com/office/drawing/2014/main" id="{D887E162-B38E-806E-9568-70B9ED0E9A3B}"/>
              </a:ext>
            </a:extLst>
          </p:cNvPr>
          <p:cNvPicPr>
            <a:picLocks noChangeAspect="1"/>
          </p:cNvPicPr>
          <p:nvPr/>
        </p:nvPicPr>
        <p:blipFill>
          <a:blip r:embed="rId2"/>
          <a:stretch>
            <a:fillRect/>
          </a:stretch>
        </p:blipFill>
        <p:spPr>
          <a:xfrm>
            <a:off x="2678488" y="3047724"/>
            <a:ext cx="19493825" cy="8490205"/>
          </a:xfrm>
          <a:prstGeom prst="rect">
            <a:avLst/>
          </a:prstGeom>
        </p:spPr>
      </p:pic>
    </p:spTree>
    <p:extLst>
      <p:ext uri="{BB962C8B-B14F-4D97-AF65-F5344CB8AC3E}">
        <p14:creationId xmlns:p14="http://schemas.microsoft.com/office/powerpoint/2010/main" val="17860136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936559" y="13051666"/>
            <a:ext cx="445635" cy="471924"/>
          </a:xfrm>
          <a:ln w="12700">
            <a:miter lim="400000"/>
          </a:ln>
        </p:spPr>
        <p:txBody>
          <a:bodyPr wrap="none" lIns="50800" tIns="50800" rIns="50800" bIns="50800" anchor="b">
            <a:spAutoFit/>
          </a:bodyPr>
          <a:lstStyle/>
          <a:p>
            <a:pPr>
              <a:buClr>
                <a:srgbClr val="000000"/>
              </a:buClr>
              <a:buSzPts val="900"/>
              <a:buFont typeface="Helvetica Neue"/>
            </a:pPr>
            <a:fld id="{FECF06D6-BC7C-4A45-A832-982D66FD7CC5}" type="slidenum">
              <a:rPr lang="en-US">
                <a:solidFill>
                  <a:prstClr val="black">
                    <a:tint val="75000"/>
                  </a:prstClr>
                </a:solidFill>
                <a:latin typeface="Helvetica Neue"/>
              </a:rPr>
              <a:pPr>
                <a:buClr>
                  <a:srgbClr val="000000"/>
                </a:buClr>
                <a:buSzPts val="900"/>
                <a:buFont typeface="Helvetica Neue"/>
              </a:pPr>
              <a:t>23</a:t>
            </a:fld>
            <a:endParaRPr lang="en-US" dirty="0">
              <a:solidFill>
                <a:prstClr val="black">
                  <a:tint val="75000"/>
                </a:prstClr>
              </a:solidFill>
              <a:latin typeface="Helvetica Neue"/>
            </a:endParaRPr>
          </a:p>
        </p:txBody>
      </p:sp>
      <p:sp>
        <p:nvSpPr>
          <p:cNvPr id="16" name="CasellaDiTesto 15">
            <a:extLst>
              <a:ext uri="{FF2B5EF4-FFF2-40B4-BE49-F238E27FC236}">
                <a16:creationId xmlns:a16="http://schemas.microsoft.com/office/drawing/2014/main" id="{FE7D2367-A8E8-109A-67D7-FB1F76370120}"/>
              </a:ext>
            </a:extLst>
          </p:cNvPr>
          <p:cNvSpPr txBox="1"/>
          <p:nvPr/>
        </p:nvSpPr>
        <p:spPr>
          <a:xfrm>
            <a:off x="3331641" y="141273"/>
            <a:ext cx="17775213" cy="2125775"/>
          </a:xfrm>
          <a:prstGeom prst="rect">
            <a:avLst/>
          </a:prstGeom>
          <a:noFill/>
        </p:spPr>
        <p:txBody>
          <a:bodyPr wrap="square">
            <a:spAutoFit/>
          </a:bodyPr>
          <a:lstStyle/>
          <a:p>
            <a:pPr algn="just">
              <a:lnSpc>
                <a:spcPct val="115000"/>
              </a:lnSpc>
              <a:spcAft>
                <a:spcPts val="1199"/>
              </a:spcAft>
              <a:defRPr/>
            </a:pPr>
            <a:r>
              <a:rPr lang="en-US" sz="6000" b="1" dirty="0">
                <a:solidFill>
                  <a:srgbClr val="2B2E68"/>
                </a:solidFill>
                <a:latin typeface="Helvetica Neue"/>
                <a:ea typeface="Helvetica Neue"/>
                <a:cs typeface="Helvetica Neue"/>
              </a:rPr>
              <a:t>Creating an Interconnected Electricity Exchange Zone (IEEZ)</a:t>
            </a:r>
            <a:r>
              <a:rPr lang="en-US" sz="6000" b="1" dirty="0">
                <a:solidFill>
                  <a:srgbClr val="2B2E68"/>
                </a:solidFill>
                <a:latin typeface="Arial"/>
                <a:ea typeface="Helvetica Neue"/>
                <a:cs typeface="Arial"/>
              </a:rPr>
              <a:t> - </a:t>
            </a:r>
            <a:r>
              <a:rPr lang="en-US" sz="5614" b="1" kern="1200" dirty="0">
                <a:solidFill>
                  <a:srgbClr val="2B2E68"/>
                </a:solidFill>
                <a:latin typeface="Helvetica" panose="020B0604020202020204" pitchFamily="34" charset="0"/>
                <a:ea typeface="+mj-ea"/>
                <a:cs typeface="Helvetica" panose="020B0604020202020204" pitchFamily="34" charset="0"/>
              </a:rPr>
              <a:t>Launching pilot projects</a:t>
            </a:r>
            <a:endParaRPr lang="fr-FR" sz="5600" b="1" dirty="0">
              <a:solidFill>
                <a:srgbClr val="2B2E68"/>
              </a:solidFill>
              <a:latin typeface="Helvetica" panose="020B0604020202020204" pitchFamily="34" charset="0"/>
              <a:cs typeface="Helvetica" panose="020B0604020202020204" pitchFamily="34" charset="0"/>
            </a:endParaRPr>
          </a:p>
        </p:txBody>
      </p:sp>
      <p:sp>
        <p:nvSpPr>
          <p:cNvPr id="164" name="Lorem ipsum dolor sit amet, consectetur adipiscing elit, sed do eiusmod tempor incididunt ut labore et dolore magna aliqua. Ut enim ad minim veniam, quis nostrud exercitation ullamco laboris nisi ut aliquip ex ea commodo consequat. Duis aute irure dolor ">
            <a:extLst>
              <a:ext uri="{FF2B5EF4-FFF2-40B4-BE49-F238E27FC236}">
                <a16:creationId xmlns:a16="http://schemas.microsoft.com/office/drawing/2014/main" id="{C452E176-6922-4DCE-F618-7402190F419D}"/>
              </a:ext>
            </a:extLst>
          </p:cNvPr>
          <p:cNvSpPr txBox="1"/>
          <p:nvPr/>
        </p:nvSpPr>
        <p:spPr bwMode="auto">
          <a:xfrm>
            <a:off x="659709" y="2313663"/>
            <a:ext cx="12677854" cy="7546803"/>
          </a:xfrm>
          <a:prstGeom prst="rect">
            <a:avLst/>
          </a:prstGeom>
          <a:ln w="12700">
            <a:miter lim="400000"/>
          </a:ln>
        </p:spPr>
        <p:txBody>
          <a:bodyPr wrap="square" lIns="50797" tIns="50797" rIns="50797" bIns="50797">
            <a:spAutoFit/>
          </a:bodyPr>
          <a:lstStyle/>
          <a:p>
            <a:pPr marL="479614" indent="-479614" algn="l" defTabSz="2438200">
              <a:lnSpc>
                <a:spcPct val="130000"/>
              </a:lnSpc>
              <a:spcBef>
                <a:spcPts val="1199"/>
              </a:spcBef>
              <a:buFont typeface="Arial"/>
              <a:buChar char="•"/>
              <a:defRPr/>
            </a:pPr>
            <a:r>
              <a:rPr lang="en-US" sz="4010" dirty="0">
                <a:solidFill>
                  <a:srgbClr val="002060"/>
                </a:solidFill>
                <a:latin typeface="Helvetica" panose="020B0604020202020204" pitchFamily="34" charset="0"/>
                <a:cs typeface="Helvetica" panose="020B0604020202020204" pitchFamily="34" charset="0"/>
              </a:rPr>
              <a:t>Roadmaps set up by Med-TSO with the final goal to promote the efficient operation of interconnected electrical systems, through the use of trading web platforms</a:t>
            </a:r>
          </a:p>
          <a:p>
            <a:pPr marL="479614" indent="-479614" algn="l" defTabSz="2438200">
              <a:lnSpc>
                <a:spcPct val="130000"/>
              </a:lnSpc>
              <a:spcBef>
                <a:spcPts val="1199"/>
              </a:spcBef>
              <a:buFont typeface="Arial"/>
              <a:buChar char="•"/>
              <a:defRPr/>
            </a:pPr>
            <a:r>
              <a:rPr lang="en-US" sz="4010" dirty="0">
                <a:solidFill>
                  <a:srgbClr val="002060"/>
                </a:solidFill>
                <a:latin typeface="Helvetica" panose="020B0604020202020204" pitchFamily="34" charset="0"/>
                <a:cs typeface="Helvetica" panose="020B0604020202020204" pitchFamily="34" charset="0"/>
              </a:rPr>
              <a:t>Implement a coherent and harmonized set of technical rules for the management of existing interconnections</a:t>
            </a:r>
          </a:p>
          <a:p>
            <a:pPr marL="479614" indent="-479614" algn="l" defTabSz="2438200">
              <a:lnSpc>
                <a:spcPct val="130000"/>
              </a:lnSpc>
              <a:spcBef>
                <a:spcPts val="1199"/>
              </a:spcBef>
              <a:buFont typeface="Arial"/>
              <a:buChar char="•"/>
              <a:defRPr/>
            </a:pPr>
            <a:r>
              <a:rPr lang="en-US" sz="4010" dirty="0">
                <a:solidFill>
                  <a:srgbClr val="002060"/>
                </a:solidFill>
                <a:latin typeface="Helvetica" panose="020B0604020202020204" pitchFamily="34" charset="0"/>
                <a:cs typeface="Helvetica" panose="020B0604020202020204" pitchFamily="34" charset="0"/>
              </a:rPr>
              <a:t>Start the preparation of coordinated national plans for the development of HV networks</a:t>
            </a:r>
          </a:p>
        </p:txBody>
      </p:sp>
      <p:grpSp>
        <p:nvGrpSpPr>
          <p:cNvPr id="317" name="Gruppo 316">
            <a:extLst>
              <a:ext uri="{FF2B5EF4-FFF2-40B4-BE49-F238E27FC236}">
                <a16:creationId xmlns:a16="http://schemas.microsoft.com/office/drawing/2014/main" id="{540377B2-7661-40A6-15C7-BA86E07909C6}"/>
              </a:ext>
            </a:extLst>
          </p:cNvPr>
          <p:cNvGrpSpPr/>
          <p:nvPr/>
        </p:nvGrpSpPr>
        <p:grpSpPr>
          <a:xfrm>
            <a:off x="14068971" y="2998038"/>
            <a:ext cx="10747374" cy="7246666"/>
            <a:chOff x="6693904" y="1808087"/>
            <a:chExt cx="5360004" cy="3614107"/>
          </a:xfrm>
        </p:grpSpPr>
        <p:sp>
          <p:nvSpPr>
            <p:cNvPr id="18" name="Rectangle 213">
              <a:extLst>
                <a:ext uri="{FF2B5EF4-FFF2-40B4-BE49-F238E27FC236}">
                  <a16:creationId xmlns:a16="http://schemas.microsoft.com/office/drawing/2014/main" id="{FF3B8F0E-65F6-E1A2-5AB6-14C3CCFCB1EF}"/>
                </a:ext>
              </a:extLst>
            </p:cNvPr>
            <p:cNvSpPr>
              <a:spLocks noChangeArrowheads="1"/>
            </p:cNvSpPr>
            <p:nvPr/>
          </p:nvSpPr>
          <p:spPr bwMode="auto">
            <a:xfrm rot="352989">
              <a:off x="10894707" y="4676648"/>
              <a:ext cx="654040" cy="1841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defTabSz="1828697" fontAlgn="base" hangingPunct="1">
                <a:spcBef>
                  <a:spcPct val="0"/>
                </a:spcBef>
                <a:spcAft>
                  <a:spcPct val="0"/>
                </a:spcAft>
                <a:defRPr/>
              </a:pPr>
              <a:r>
                <a:rPr lang="en-US" altLang="en-US" b="1" kern="1200" dirty="0">
                  <a:solidFill>
                    <a:srgbClr val="FF0000"/>
                  </a:solidFill>
                  <a:latin typeface="Calibri" pitchFamily="34" charset="0"/>
                  <a:ea typeface="ＭＳ Ｐゴシック" panose="020B0600070205080204" pitchFamily="34" charset="-128"/>
                </a:rPr>
                <a:t>ZONE 2</a:t>
              </a:r>
              <a:endParaRPr lang="en-US" altLang="en-US" b="1" kern="1200" dirty="0">
                <a:solidFill>
                  <a:srgbClr val="FF0000"/>
                </a:solidFill>
                <a:ea typeface="ＭＳ Ｐゴシック" panose="020B0600070205080204" pitchFamily="34" charset="-128"/>
              </a:endParaRPr>
            </a:p>
          </p:txBody>
        </p:sp>
        <p:sp>
          <p:nvSpPr>
            <p:cNvPr id="8" name="Rettangolo 7">
              <a:extLst>
                <a:ext uri="{FF2B5EF4-FFF2-40B4-BE49-F238E27FC236}">
                  <a16:creationId xmlns:a16="http://schemas.microsoft.com/office/drawing/2014/main" id="{92CDAC97-F781-E6F2-07D2-5E1DC9C01755}"/>
                </a:ext>
              </a:extLst>
            </p:cNvPr>
            <p:cNvSpPr/>
            <p:nvPr/>
          </p:nvSpPr>
          <p:spPr>
            <a:xfrm>
              <a:off x="6693904" y="4148508"/>
              <a:ext cx="4422988" cy="467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12"/>
            </a:p>
          </p:txBody>
        </p:sp>
        <p:sp>
          <p:nvSpPr>
            <p:cNvPr id="19" name="Rettangolo 18">
              <a:extLst>
                <a:ext uri="{FF2B5EF4-FFF2-40B4-BE49-F238E27FC236}">
                  <a16:creationId xmlns:a16="http://schemas.microsoft.com/office/drawing/2014/main" id="{F14CE329-33CA-2403-AFDC-BAC33B0470D5}"/>
                </a:ext>
              </a:extLst>
            </p:cNvPr>
            <p:cNvSpPr/>
            <p:nvPr/>
          </p:nvSpPr>
          <p:spPr>
            <a:xfrm>
              <a:off x="6701210" y="4586657"/>
              <a:ext cx="4721078" cy="549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12"/>
            </a:p>
          </p:txBody>
        </p:sp>
        <p:grpSp>
          <p:nvGrpSpPr>
            <p:cNvPr id="21" name="Gruppo 20">
              <a:extLst>
                <a:ext uri="{FF2B5EF4-FFF2-40B4-BE49-F238E27FC236}">
                  <a16:creationId xmlns:a16="http://schemas.microsoft.com/office/drawing/2014/main" id="{2ED1D1D5-F05E-FAFD-1A8E-7EF2AF8C2B00}"/>
                </a:ext>
              </a:extLst>
            </p:cNvPr>
            <p:cNvGrpSpPr/>
            <p:nvPr/>
          </p:nvGrpSpPr>
          <p:grpSpPr>
            <a:xfrm>
              <a:off x="6751344" y="1808087"/>
              <a:ext cx="4797798" cy="3461119"/>
              <a:chOff x="704237" y="2264751"/>
              <a:chExt cx="5049114" cy="4069281"/>
            </a:xfrm>
          </p:grpSpPr>
          <p:grpSp>
            <p:nvGrpSpPr>
              <p:cNvPr id="157" name="Group 1271">
                <a:extLst>
                  <a:ext uri="{FF2B5EF4-FFF2-40B4-BE49-F238E27FC236}">
                    <a16:creationId xmlns:a16="http://schemas.microsoft.com/office/drawing/2014/main" id="{E5B14139-6D64-B616-1803-DE507698F47F}"/>
                  </a:ext>
                </a:extLst>
              </p:cNvPr>
              <p:cNvGrpSpPr/>
              <p:nvPr/>
            </p:nvGrpSpPr>
            <p:grpSpPr>
              <a:xfrm>
                <a:off x="3004072" y="2827406"/>
                <a:ext cx="522545" cy="521487"/>
                <a:chOff x="3598317" y="2032606"/>
                <a:chExt cx="674508" cy="570291"/>
              </a:xfrm>
              <a:solidFill>
                <a:schemeClr val="accent5">
                  <a:lumMod val="60000"/>
                  <a:lumOff val="40000"/>
                </a:schemeClr>
              </a:solidFill>
            </p:grpSpPr>
            <p:sp>
              <p:nvSpPr>
                <p:cNvPr id="304" name="Freeform 44">
                  <a:extLst>
                    <a:ext uri="{FF2B5EF4-FFF2-40B4-BE49-F238E27FC236}">
                      <a16:creationId xmlns:a16="http://schemas.microsoft.com/office/drawing/2014/main" id="{B6568597-24A6-EF89-34D2-49F1A64A852B}"/>
                    </a:ext>
                  </a:extLst>
                </p:cNvPr>
                <p:cNvSpPr>
                  <a:spLocks/>
                </p:cNvSpPr>
                <p:nvPr/>
              </p:nvSpPr>
              <p:spPr bwMode="auto">
                <a:xfrm>
                  <a:off x="3987454" y="2514954"/>
                  <a:ext cx="150939" cy="87943"/>
                </a:xfrm>
                <a:custGeom>
                  <a:avLst/>
                  <a:gdLst>
                    <a:gd name="T0" fmla="*/ 25 w 64"/>
                    <a:gd name="T1" fmla="*/ 10 h 33"/>
                    <a:gd name="T2" fmla="*/ 64 w 64"/>
                    <a:gd name="T3" fmla="*/ 33 h 33"/>
                    <a:gd name="T4" fmla="*/ 37 w 64"/>
                    <a:gd name="T5" fmla="*/ 18 h 33"/>
                    <a:gd name="T6" fmla="*/ 19 w 64"/>
                    <a:gd name="T7" fmla="*/ 12 h 33"/>
                    <a:gd name="T8" fmla="*/ 0 w 64"/>
                    <a:gd name="T9" fmla="*/ 6 h 33"/>
                    <a:gd name="T10" fmla="*/ 29 w 64"/>
                    <a:gd name="T11" fmla="*/ 13 h 33"/>
                    <a:gd name="T12" fmla="*/ 25 w 64"/>
                    <a:gd name="T13" fmla="*/ 10 h 33"/>
                  </a:gdLst>
                  <a:ahLst/>
                  <a:cxnLst>
                    <a:cxn ang="0">
                      <a:pos x="T0" y="T1"/>
                    </a:cxn>
                    <a:cxn ang="0">
                      <a:pos x="T2" y="T3"/>
                    </a:cxn>
                    <a:cxn ang="0">
                      <a:pos x="T4" y="T5"/>
                    </a:cxn>
                    <a:cxn ang="0">
                      <a:pos x="T6" y="T7"/>
                    </a:cxn>
                    <a:cxn ang="0">
                      <a:pos x="T8" y="T9"/>
                    </a:cxn>
                    <a:cxn ang="0">
                      <a:pos x="T10" y="T11"/>
                    </a:cxn>
                    <a:cxn ang="0">
                      <a:pos x="T12" y="T13"/>
                    </a:cxn>
                  </a:cxnLst>
                  <a:rect l="0" t="0" r="r" b="b"/>
                  <a:pathLst>
                    <a:path w="64" h="33">
                      <a:moveTo>
                        <a:pt x="25" y="10"/>
                      </a:moveTo>
                      <a:cubicBezTo>
                        <a:pt x="33" y="6"/>
                        <a:pt x="63" y="25"/>
                        <a:pt x="64" y="33"/>
                      </a:cubicBezTo>
                      <a:cubicBezTo>
                        <a:pt x="56" y="32"/>
                        <a:pt x="43" y="22"/>
                        <a:pt x="37" y="18"/>
                      </a:cubicBezTo>
                      <a:cubicBezTo>
                        <a:pt x="32" y="13"/>
                        <a:pt x="25" y="14"/>
                        <a:pt x="19" y="12"/>
                      </a:cubicBezTo>
                      <a:cubicBezTo>
                        <a:pt x="13" y="10"/>
                        <a:pt x="7" y="5"/>
                        <a:pt x="0" y="6"/>
                      </a:cubicBezTo>
                      <a:cubicBezTo>
                        <a:pt x="8" y="0"/>
                        <a:pt x="23" y="9"/>
                        <a:pt x="29" y="13"/>
                      </a:cubicBezTo>
                      <a:cubicBezTo>
                        <a:pt x="28" y="12"/>
                        <a:pt x="27" y="12"/>
                        <a:pt x="25" y="10"/>
                      </a:cubicBezTo>
                    </a:path>
                  </a:pathLst>
                </a:custGeom>
                <a:grpFill/>
                <a:ln w="6350" cap="flat">
                  <a:solidFill>
                    <a:schemeClr val="bg1"/>
                  </a:solidFill>
                  <a:prstDash val="solid"/>
                  <a:miter lim="800000"/>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305" name="Freeform 69">
                  <a:extLst>
                    <a:ext uri="{FF2B5EF4-FFF2-40B4-BE49-F238E27FC236}">
                      <a16:creationId xmlns:a16="http://schemas.microsoft.com/office/drawing/2014/main" id="{B7927659-8982-5D81-54BD-A060E16CC8B3}"/>
                    </a:ext>
                  </a:extLst>
                </p:cNvPr>
                <p:cNvSpPr>
                  <a:spLocks/>
                </p:cNvSpPr>
                <p:nvPr/>
              </p:nvSpPr>
              <p:spPr bwMode="auto">
                <a:xfrm>
                  <a:off x="3914344" y="2474979"/>
                  <a:ext cx="47168" cy="18655"/>
                </a:xfrm>
                <a:custGeom>
                  <a:avLst/>
                  <a:gdLst>
                    <a:gd name="T0" fmla="*/ 31 w 52"/>
                    <a:gd name="T1" fmla="*/ 18 h 18"/>
                    <a:gd name="T2" fmla="*/ 0 w 52"/>
                    <a:gd name="T3" fmla="*/ 0 h 18"/>
                    <a:gd name="T4" fmla="*/ 52 w 52"/>
                    <a:gd name="T5" fmla="*/ 7 h 18"/>
                    <a:gd name="T6" fmla="*/ 31 w 52"/>
                    <a:gd name="T7" fmla="*/ 18 h 18"/>
                  </a:gdLst>
                  <a:ahLst/>
                  <a:cxnLst>
                    <a:cxn ang="0">
                      <a:pos x="T0" y="T1"/>
                    </a:cxn>
                    <a:cxn ang="0">
                      <a:pos x="T2" y="T3"/>
                    </a:cxn>
                    <a:cxn ang="0">
                      <a:pos x="T4" y="T5"/>
                    </a:cxn>
                    <a:cxn ang="0">
                      <a:pos x="T6" y="T7"/>
                    </a:cxn>
                  </a:cxnLst>
                  <a:rect l="0" t="0" r="r" b="b"/>
                  <a:pathLst>
                    <a:path w="52" h="18">
                      <a:moveTo>
                        <a:pt x="31" y="18"/>
                      </a:moveTo>
                      <a:cubicBezTo>
                        <a:pt x="18" y="18"/>
                        <a:pt x="2" y="15"/>
                        <a:pt x="0" y="0"/>
                      </a:cubicBezTo>
                      <a:cubicBezTo>
                        <a:pt x="18" y="0"/>
                        <a:pt x="35" y="2"/>
                        <a:pt x="52" y="7"/>
                      </a:cubicBezTo>
                      <a:cubicBezTo>
                        <a:pt x="46" y="13"/>
                        <a:pt x="40" y="17"/>
                        <a:pt x="31" y="18"/>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306" name="Group 1270">
                  <a:extLst>
                    <a:ext uri="{FF2B5EF4-FFF2-40B4-BE49-F238E27FC236}">
                      <a16:creationId xmlns:a16="http://schemas.microsoft.com/office/drawing/2014/main" id="{49CA1B9A-A5D0-6600-5D18-A0FA8A95E3D6}"/>
                    </a:ext>
                  </a:extLst>
                </p:cNvPr>
                <p:cNvGrpSpPr/>
                <p:nvPr/>
              </p:nvGrpSpPr>
              <p:grpSpPr>
                <a:xfrm>
                  <a:off x="3598317" y="2032606"/>
                  <a:ext cx="674508" cy="570291"/>
                  <a:chOff x="3598317" y="2032606"/>
                  <a:chExt cx="674508" cy="570291"/>
                </a:xfrm>
                <a:grpFill/>
              </p:grpSpPr>
              <p:sp>
                <p:nvSpPr>
                  <p:cNvPr id="307" name="Freeform 41">
                    <a:extLst>
                      <a:ext uri="{FF2B5EF4-FFF2-40B4-BE49-F238E27FC236}">
                        <a16:creationId xmlns:a16="http://schemas.microsoft.com/office/drawing/2014/main" id="{8B2671E3-46E0-6952-811F-6F6FC71641DD}"/>
                      </a:ext>
                    </a:extLst>
                  </p:cNvPr>
                  <p:cNvSpPr>
                    <a:spLocks/>
                  </p:cNvSpPr>
                  <p:nvPr/>
                </p:nvSpPr>
                <p:spPr bwMode="auto">
                  <a:xfrm>
                    <a:off x="3598317" y="2032606"/>
                    <a:ext cx="646206" cy="514327"/>
                  </a:xfrm>
                  <a:custGeom>
                    <a:avLst/>
                    <a:gdLst>
                      <a:gd name="T0" fmla="*/ 12 w 731"/>
                      <a:gd name="T1" fmla="*/ 158 h 516"/>
                      <a:gd name="T2" fmla="*/ 38 w 731"/>
                      <a:gd name="T3" fmla="*/ 163 h 516"/>
                      <a:gd name="T4" fmla="*/ 66 w 731"/>
                      <a:gd name="T5" fmla="*/ 153 h 516"/>
                      <a:gd name="T6" fmla="*/ 132 w 731"/>
                      <a:gd name="T7" fmla="*/ 132 h 516"/>
                      <a:gd name="T8" fmla="*/ 200 w 731"/>
                      <a:gd name="T9" fmla="*/ 158 h 516"/>
                      <a:gd name="T10" fmla="*/ 232 w 731"/>
                      <a:gd name="T11" fmla="*/ 135 h 516"/>
                      <a:gd name="T12" fmla="*/ 214 w 731"/>
                      <a:gd name="T13" fmla="*/ 127 h 516"/>
                      <a:gd name="T14" fmla="*/ 270 w 731"/>
                      <a:gd name="T15" fmla="*/ 107 h 516"/>
                      <a:gd name="T16" fmla="*/ 261 w 731"/>
                      <a:gd name="T17" fmla="*/ 66 h 516"/>
                      <a:gd name="T18" fmla="*/ 302 w 731"/>
                      <a:gd name="T19" fmla="*/ 48 h 516"/>
                      <a:gd name="T20" fmla="*/ 327 w 731"/>
                      <a:gd name="T21" fmla="*/ 32 h 516"/>
                      <a:gd name="T22" fmla="*/ 344 w 731"/>
                      <a:gd name="T23" fmla="*/ 36 h 516"/>
                      <a:gd name="T24" fmla="*/ 408 w 731"/>
                      <a:gd name="T25" fmla="*/ 37 h 516"/>
                      <a:gd name="T26" fmla="*/ 447 w 731"/>
                      <a:gd name="T27" fmla="*/ 69 h 516"/>
                      <a:gd name="T28" fmla="*/ 501 w 731"/>
                      <a:gd name="T29" fmla="*/ 96 h 516"/>
                      <a:gd name="T30" fmla="*/ 553 w 731"/>
                      <a:gd name="T31" fmla="*/ 116 h 516"/>
                      <a:gd name="T32" fmla="*/ 634 w 731"/>
                      <a:gd name="T33" fmla="*/ 104 h 516"/>
                      <a:gd name="T34" fmla="*/ 665 w 731"/>
                      <a:gd name="T35" fmla="*/ 119 h 516"/>
                      <a:gd name="T36" fmla="*/ 684 w 731"/>
                      <a:gd name="T37" fmla="*/ 151 h 516"/>
                      <a:gd name="T38" fmla="*/ 724 w 731"/>
                      <a:gd name="T39" fmla="*/ 198 h 516"/>
                      <a:gd name="T40" fmla="*/ 681 w 731"/>
                      <a:gd name="T41" fmla="*/ 205 h 516"/>
                      <a:gd name="T42" fmla="*/ 651 w 731"/>
                      <a:gd name="T43" fmla="*/ 238 h 516"/>
                      <a:gd name="T44" fmla="*/ 647 w 731"/>
                      <a:gd name="T45" fmla="*/ 223 h 516"/>
                      <a:gd name="T46" fmla="*/ 624 w 731"/>
                      <a:gd name="T47" fmla="*/ 215 h 516"/>
                      <a:gd name="T48" fmla="*/ 576 w 731"/>
                      <a:gd name="T49" fmla="*/ 210 h 516"/>
                      <a:gd name="T50" fmla="*/ 538 w 731"/>
                      <a:gd name="T51" fmla="*/ 211 h 516"/>
                      <a:gd name="T52" fmla="*/ 505 w 731"/>
                      <a:gd name="T53" fmla="*/ 207 h 516"/>
                      <a:gd name="T54" fmla="*/ 459 w 731"/>
                      <a:gd name="T55" fmla="*/ 201 h 516"/>
                      <a:gd name="T56" fmla="*/ 420 w 731"/>
                      <a:gd name="T57" fmla="*/ 189 h 516"/>
                      <a:gd name="T58" fmla="*/ 394 w 731"/>
                      <a:gd name="T59" fmla="*/ 194 h 516"/>
                      <a:gd name="T60" fmla="*/ 364 w 731"/>
                      <a:gd name="T61" fmla="*/ 203 h 516"/>
                      <a:gd name="T62" fmla="*/ 303 w 731"/>
                      <a:gd name="T63" fmla="*/ 195 h 516"/>
                      <a:gd name="T64" fmla="*/ 278 w 731"/>
                      <a:gd name="T65" fmla="*/ 243 h 516"/>
                      <a:gd name="T66" fmla="*/ 292 w 731"/>
                      <a:gd name="T67" fmla="*/ 260 h 516"/>
                      <a:gd name="T68" fmla="*/ 321 w 731"/>
                      <a:gd name="T69" fmla="*/ 306 h 516"/>
                      <a:gd name="T70" fmla="*/ 352 w 731"/>
                      <a:gd name="T71" fmla="*/ 348 h 516"/>
                      <a:gd name="T72" fmla="*/ 423 w 731"/>
                      <a:gd name="T73" fmla="*/ 423 h 516"/>
                      <a:gd name="T74" fmla="*/ 492 w 731"/>
                      <a:gd name="T75" fmla="*/ 478 h 516"/>
                      <a:gd name="T76" fmla="*/ 479 w 731"/>
                      <a:gd name="T77" fmla="*/ 489 h 516"/>
                      <a:gd name="T78" fmla="*/ 325 w 731"/>
                      <a:gd name="T79" fmla="*/ 426 h 516"/>
                      <a:gd name="T80" fmla="*/ 298 w 731"/>
                      <a:gd name="T81" fmla="*/ 416 h 516"/>
                      <a:gd name="T82" fmla="*/ 275 w 731"/>
                      <a:gd name="T83" fmla="*/ 392 h 516"/>
                      <a:gd name="T84" fmla="*/ 198 w 731"/>
                      <a:gd name="T85" fmla="*/ 322 h 516"/>
                      <a:gd name="T86" fmla="*/ 249 w 731"/>
                      <a:gd name="T87" fmla="*/ 325 h 516"/>
                      <a:gd name="T88" fmla="*/ 183 w 731"/>
                      <a:gd name="T89" fmla="*/ 276 h 516"/>
                      <a:gd name="T90" fmla="*/ 167 w 731"/>
                      <a:gd name="T91" fmla="*/ 215 h 516"/>
                      <a:gd name="T92" fmla="*/ 110 w 731"/>
                      <a:gd name="T93" fmla="*/ 178 h 516"/>
                      <a:gd name="T94" fmla="*/ 83 w 731"/>
                      <a:gd name="T95" fmla="*/ 223 h 516"/>
                      <a:gd name="T96" fmla="*/ 69 w 731"/>
                      <a:gd name="T97" fmla="*/ 218 h 516"/>
                      <a:gd name="T98" fmla="*/ 51 w 731"/>
                      <a:gd name="T99" fmla="*/ 255 h 516"/>
                      <a:gd name="T100" fmla="*/ 28 w 731"/>
                      <a:gd name="T101" fmla="*/ 205 h 516"/>
                      <a:gd name="T102" fmla="*/ 0 w 731"/>
                      <a:gd name="T103" fmla="*/ 157 h 516"/>
                      <a:gd name="T104" fmla="*/ 12 w 731"/>
                      <a:gd name="T105" fmla="*/ 15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1" h="516">
                        <a:moveTo>
                          <a:pt x="12" y="158"/>
                        </a:moveTo>
                        <a:cubicBezTo>
                          <a:pt x="21" y="160"/>
                          <a:pt x="29" y="162"/>
                          <a:pt x="38" y="163"/>
                        </a:cubicBezTo>
                        <a:cubicBezTo>
                          <a:pt x="50" y="165"/>
                          <a:pt x="60" y="152"/>
                          <a:pt x="66" y="153"/>
                        </a:cubicBezTo>
                        <a:cubicBezTo>
                          <a:pt x="92" y="157"/>
                          <a:pt x="119" y="161"/>
                          <a:pt x="132" y="132"/>
                        </a:cubicBezTo>
                        <a:cubicBezTo>
                          <a:pt x="155" y="153"/>
                          <a:pt x="174" y="146"/>
                          <a:pt x="200" y="158"/>
                        </a:cubicBezTo>
                        <a:cubicBezTo>
                          <a:pt x="233" y="173"/>
                          <a:pt x="214" y="138"/>
                          <a:pt x="232" y="135"/>
                        </a:cubicBezTo>
                        <a:cubicBezTo>
                          <a:pt x="225" y="133"/>
                          <a:pt x="220" y="128"/>
                          <a:pt x="214" y="127"/>
                        </a:cubicBezTo>
                        <a:cubicBezTo>
                          <a:pt x="229" y="115"/>
                          <a:pt x="251" y="109"/>
                          <a:pt x="270" y="107"/>
                        </a:cubicBezTo>
                        <a:cubicBezTo>
                          <a:pt x="269" y="104"/>
                          <a:pt x="261" y="67"/>
                          <a:pt x="261" y="66"/>
                        </a:cubicBezTo>
                        <a:cubicBezTo>
                          <a:pt x="265" y="57"/>
                          <a:pt x="293" y="50"/>
                          <a:pt x="302" y="48"/>
                        </a:cubicBezTo>
                        <a:cubicBezTo>
                          <a:pt x="317" y="45"/>
                          <a:pt x="315" y="39"/>
                          <a:pt x="327" y="32"/>
                        </a:cubicBezTo>
                        <a:cubicBezTo>
                          <a:pt x="327" y="32"/>
                          <a:pt x="341" y="36"/>
                          <a:pt x="344" y="36"/>
                        </a:cubicBezTo>
                        <a:cubicBezTo>
                          <a:pt x="311" y="0"/>
                          <a:pt x="402" y="34"/>
                          <a:pt x="408" y="37"/>
                        </a:cubicBezTo>
                        <a:cubicBezTo>
                          <a:pt x="418" y="41"/>
                          <a:pt x="440" y="61"/>
                          <a:pt x="447" y="69"/>
                        </a:cubicBezTo>
                        <a:cubicBezTo>
                          <a:pt x="466" y="88"/>
                          <a:pt x="476" y="87"/>
                          <a:pt x="501" y="96"/>
                        </a:cubicBezTo>
                        <a:cubicBezTo>
                          <a:pt x="520" y="102"/>
                          <a:pt x="527" y="114"/>
                          <a:pt x="553" y="116"/>
                        </a:cubicBezTo>
                        <a:cubicBezTo>
                          <a:pt x="583" y="119"/>
                          <a:pt x="609" y="125"/>
                          <a:pt x="634" y="104"/>
                        </a:cubicBezTo>
                        <a:cubicBezTo>
                          <a:pt x="646" y="95"/>
                          <a:pt x="661" y="108"/>
                          <a:pt x="665" y="119"/>
                        </a:cubicBezTo>
                        <a:cubicBezTo>
                          <a:pt x="670" y="134"/>
                          <a:pt x="657" y="150"/>
                          <a:pt x="684" y="151"/>
                        </a:cubicBezTo>
                        <a:cubicBezTo>
                          <a:pt x="642" y="176"/>
                          <a:pt x="731" y="191"/>
                          <a:pt x="724" y="198"/>
                        </a:cubicBezTo>
                        <a:cubicBezTo>
                          <a:pt x="720" y="203"/>
                          <a:pt x="689" y="202"/>
                          <a:pt x="681" y="205"/>
                        </a:cubicBezTo>
                        <a:cubicBezTo>
                          <a:pt x="693" y="224"/>
                          <a:pt x="677" y="256"/>
                          <a:pt x="651" y="238"/>
                        </a:cubicBezTo>
                        <a:cubicBezTo>
                          <a:pt x="646" y="234"/>
                          <a:pt x="644" y="229"/>
                          <a:pt x="647" y="223"/>
                        </a:cubicBezTo>
                        <a:cubicBezTo>
                          <a:pt x="639" y="220"/>
                          <a:pt x="632" y="218"/>
                          <a:pt x="624" y="215"/>
                        </a:cubicBezTo>
                        <a:cubicBezTo>
                          <a:pt x="607" y="209"/>
                          <a:pt x="594" y="209"/>
                          <a:pt x="576" y="210"/>
                        </a:cubicBezTo>
                        <a:cubicBezTo>
                          <a:pt x="558" y="211"/>
                          <a:pt x="557" y="202"/>
                          <a:pt x="538" y="211"/>
                        </a:cubicBezTo>
                        <a:cubicBezTo>
                          <a:pt x="525" y="218"/>
                          <a:pt x="517" y="210"/>
                          <a:pt x="505" y="207"/>
                        </a:cubicBezTo>
                        <a:cubicBezTo>
                          <a:pt x="490" y="204"/>
                          <a:pt x="474" y="205"/>
                          <a:pt x="459" y="201"/>
                        </a:cubicBezTo>
                        <a:cubicBezTo>
                          <a:pt x="446" y="198"/>
                          <a:pt x="434" y="190"/>
                          <a:pt x="420" y="189"/>
                        </a:cubicBezTo>
                        <a:cubicBezTo>
                          <a:pt x="400" y="189"/>
                          <a:pt x="427" y="199"/>
                          <a:pt x="394" y="194"/>
                        </a:cubicBezTo>
                        <a:cubicBezTo>
                          <a:pt x="370" y="190"/>
                          <a:pt x="377" y="193"/>
                          <a:pt x="364" y="203"/>
                        </a:cubicBezTo>
                        <a:cubicBezTo>
                          <a:pt x="332" y="226"/>
                          <a:pt x="332" y="215"/>
                          <a:pt x="303" y="195"/>
                        </a:cubicBezTo>
                        <a:cubicBezTo>
                          <a:pt x="262" y="167"/>
                          <a:pt x="261" y="228"/>
                          <a:pt x="278" y="243"/>
                        </a:cubicBezTo>
                        <a:cubicBezTo>
                          <a:pt x="286" y="250"/>
                          <a:pt x="279" y="257"/>
                          <a:pt x="292" y="260"/>
                        </a:cubicBezTo>
                        <a:cubicBezTo>
                          <a:pt x="307" y="262"/>
                          <a:pt x="321" y="294"/>
                          <a:pt x="321" y="306"/>
                        </a:cubicBezTo>
                        <a:cubicBezTo>
                          <a:pt x="322" y="325"/>
                          <a:pt x="316" y="338"/>
                          <a:pt x="352" y="348"/>
                        </a:cubicBezTo>
                        <a:cubicBezTo>
                          <a:pt x="389" y="358"/>
                          <a:pt x="393" y="402"/>
                          <a:pt x="423" y="423"/>
                        </a:cubicBezTo>
                        <a:cubicBezTo>
                          <a:pt x="447" y="440"/>
                          <a:pt x="466" y="466"/>
                          <a:pt x="492" y="478"/>
                        </a:cubicBezTo>
                        <a:cubicBezTo>
                          <a:pt x="520" y="491"/>
                          <a:pt x="507" y="516"/>
                          <a:pt x="479" y="489"/>
                        </a:cubicBezTo>
                        <a:cubicBezTo>
                          <a:pt x="447" y="458"/>
                          <a:pt x="375" y="409"/>
                          <a:pt x="325" y="426"/>
                        </a:cubicBezTo>
                        <a:cubicBezTo>
                          <a:pt x="312" y="430"/>
                          <a:pt x="306" y="426"/>
                          <a:pt x="298" y="416"/>
                        </a:cubicBezTo>
                        <a:cubicBezTo>
                          <a:pt x="288" y="404"/>
                          <a:pt x="294" y="400"/>
                          <a:pt x="275" y="392"/>
                        </a:cubicBezTo>
                        <a:cubicBezTo>
                          <a:pt x="247" y="379"/>
                          <a:pt x="209" y="350"/>
                          <a:pt x="198" y="322"/>
                        </a:cubicBezTo>
                        <a:cubicBezTo>
                          <a:pt x="216" y="320"/>
                          <a:pt x="232" y="322"/>
                          <a:pt x="249" y="325"/>
                        </a:cubicBezTo>
                        <a:cubicBezTo>
                          <a:pt x="227" y="310"/>
                          <a:pt x="199" y="298"/>
                          <a:pt x="183" y="276"/>
                        </a:cubicBezTo>
                        <a:cubicBezTo>
                          <a:pt x="170" y="257"/>
                          <a:pt x="180" y="233"/>
                          <a:pt x="167" y="215"/>
                        </a:cubicBezTo>
                        <a:cubicBezTo>
                          <a:pt x="156" y="198"/>
                          <a:pt x="131" y="183"/>
                          <a:pt x="110" y="178"/>
                        </a:cubicBezTo>
                        <a:cubicBezTo>
                          <a:pt x="95" y="174"/>
                          <a:pt x="80" y="213"/>
                          <a:pt x="83" y="223"/>
                        </a:cubicBezTo>
                        <a:cubicBezTo>
                          <a:pt x="76" y="221"/>
                          <a:pt x="74" y="223"/>
                          <a:pt x="69" y="218"/>
                        </a:cubicBezTo>
                        <a:cubicBezTo>
                          <a:pt x="66" y="231"/>
                          <a:pt x="63" y="245"/>
                          <a:pt x="51" y="255"/>
                        </a:cubicBezTo>
                        <a:cubicBezTo>
                          <a:pt x="42" y="248"/>
                          <a:pt x="13" y="215"/>
                          <a:pt x="28" y="205"/>
                        </a:cubicBezTo>
                        <a:cubicBezTo>
                          <a:pt x="11" y="208"/>
                          <a:pt x="4" y="168"/>
                          <a:pt x="0" y="157"/>
                        </a:cubicBezTo>
                        <a:cubicBezTo>
                          <a:pt x="4" y="157"/>
                          <a:pt x="8" y="157"/>
                          <a:pt x="12" y="158"/>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308" name="Freeform 43">
                    <a:extLst>
                      <a:ext uri="{FF2B5EF4-FFF2-40B4-BE49-F238E27FC236}">
                        <a16:creationId xmlns:a16="http://schemas.microsoft.com/office/drawing/2014/main" id="{33B35892-E394-83FB-EEF4-833EE941DD99}"/>
                      </a:ext>
                    </a:extLst>
                  </p:cNvPr>
                  <p:cNvSpPr>
                    <a:spLocks/>
                  </p:cNvSpPr>
                  <p:nvPr/>
                </p:nvSpPr>
                <p:spPr bwMode="auto">
                  <a:xfrm>
                    <a:off x="3987454" y="2514954"/>
                    <a:ext cx="150939" cy="87943"/>
                  </a:xfrm>
                  <a:custGeom>
                    <a:avLst/>
                    <a:gdLst>
                      <a:gd name="T0" fmla="*/ 68 w 170"/>
                      <a:gd name="T1" fmla="*/ 27 h 86"/>
                      <a:gd name="T2" fmla="*/ 170 w 170"/>
                      <a:gd name="T3" fmla="*/ 86 h 86"/>
                      <a:gd name="T4" fmla="*/ 100 w 170"/>
                      <a:gd name="T5" fmla="*/ 46 h 86"/>
                      <a:gd name="T6" fmla="*/ 52 w 170"/>
                      <a:gd name="T7" fmla="*/ 32 h 86"/>
                      <a:gd name="T8" fmla="*/ 0 w 170"/>
                      <a:gd name="T9" fmla="*/ 15 h 86"/>
                      <a:gd name="T10" fmla="*/ 77 w 170"/>
                      <a:gd name="T11" fmla="*/ 34 h 86"/>
                      <a:gd name="T12" fmla="*/ 68 w 170"/>
                      <a:gd name="T13" fmla="*/ 27 h 86"/>
                    </a:gdLst>
                    <a:ahLst/>
                    <a:cxnLst>
                      <a:cxn ang="0">
                        <a:pos x="T0" y="T1"/>
                      </a:cxn>
                      <a:cxn ang="0">
                        <a:pos x="T2" y="T3"/>
                      </a:cxn>
                      <a:cxn ang="0">
                        <a:pos x="T4" y="T5"/>
                      </a:cxn>
                      <a:cxn ang="0">
                        <a:pos x="T6" y="T7"/>
                      </a:cxn>
                      <a:cxn ang="0">
                        <a:pos x="T8" y="T9"/>
                      </a:cxn>
                      <a:cxn ang="0">
                        <a:pos x="T10" y="T11"/>
                      </a:cxn>
                      <a:cxn ang="0">
                        <a:pos x="T12" y="T13"/>
                      </a:cxn>
                    </a:cxnLst>
                    <a:rect l="0" t="0" r="r" b="b"/>
                    <a:pathLst>
                      <a:path w="170" h="86">
                        <a:moveTo>
                          <a:pt x="68" y="27"/>
                        </a:moveTo>
                        <a:cubicBezTo>
                          <a:pt x="87" y="14"/>
                          <a:pt x="169" y="67"/>
                          <a:pt x="170" y="86"/>
                        </a:cubicBezTo>
                        <a:cubicBezTo>
                          <a:pt x="150" y="84"/>
                          <a:pt x="115" y="57"/>
                          <a:pt x="100" y="46"/>
                        </a:cubicBezTo>
                        <a:cubicBezTo>
                          <a:pt x="86" y="35"/>
                          <a:pt x="68" y="37"/>
                          <a:pt x="52" y="32"/>
                        </a:cubicBezTo>
                        <a:cubicBezTo>
                          <a:pt x="34" y="27"/>
                          <a:pt x="20" y="12"/>
                          <a:pt x="0" y="15"/>
                        </a:cubicBezTo>
                        <a:cubicBezTo>
                          <a:pt x="21" y="0"/>
                          <a:pt x="61" y="23"/>
                          <a:pt x="77" y="34"/>
                        </a:cubicBezTo>
                        <a:cubicBezTo>
                          <a:pt x="74" y="32"/>
                          <a:pt x="71" y="30"/>
                          <a:pt x="68" y="27"/>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309" name="Freeform 49">
                    <a:extLst>
                      <a:ext uri="{FF2B5EF4-FFF2-40B4-BE49-F238E27FC236}">
                        <a16:creationId xmlns:a16="http://schemas.microsoft.com/office/drawing/2014/main" id="{42AB629E-F5E3-7F91-F5DD-A1CCC5276A67}"/>
                      </a:ext>
                    </a:extLst>
                  </p:cNvPr>
                  <p:cNvSpPr>
                    <a:spLocks/>
                  </p:cNvSpPr>
                  <p:nvPr/>
                </p:nvSpPr>
                <p:spPr bwMode="auto">
                  <a:xfrm>
                    <a:off x="3692653" y="2224479"/>
                    <a:ext cx="47168" cy="37309"/>
                  </a:xfrm>
                  <a:custGeom>
                    <a:avLst/>
                    <a:gdLst>
                      <a:gd name="T0" fmla="*/ 31 w 52"/>
                      <a:gd name="T1" fmla="*/ 31 h 38"/>
                      <a:gd name="T2" fmla="*/ 19 w 52"/>
                      <a:gd name="T3" fmla="*/ 4 h 38"/>
                      <a:gd name="T4" fmla="*/ 52 w 52"/>
                      <a:gd name="T5" fmla="*/ 31 h 38"/>
                      <a:gd name="T6" fmla="*/ 31 w 52"/>
                      <a:gd name="T7" fmla="*/ 31 h 38"/>
                    </a:gdLst>
                    <a:ahLst/>
                    <a:cxnLst>
                      <a:cxn ang="0">
                        <a:pos x="T0" y="T1"/>
                      </a:cxn>
                      <a:cxn ang="0">
                        <a:pos x="T2" y="T3"/>
                      </a:cxn>
                      <a:cxn ang="0">
                        <a:pos x="T4" y="T5"/>
                      </a:cxn>
                      <a:cxn ang="0">
                        <a:pos x="T6" y="T7"/>
                      </a:cxn>
                    </a:cxnLst>
                    <a:rect l="0" t="0" r="r" b="b"/>
                    <a:pathLst>
                      <a:path w="52" h="38">
                        <a:moveTo>
                          <a:pt x="31" y="31"/>
                        </a:moveTo>
                        <a:cubicBezTo>
                          <a:pt x="20" y="30"/>
                          <a:pt x="0" y="9"/>
                          <a:pt x="19" y="4"/>
                        </a:cubicBezTo>
                        <a:cubicBezTo>
                          <a:pt x="33" y="0"/>
                          <a:pt x="42" y="27"/>
                          <a:pt x="52" y="31"/>
                        </a:cubicBezTo>
                        <a:cubicBezTo>
                          <a:pt x="45" y="38"/>
                          <a:pt x="38" y="38"/>
                          <a:pt x="31" y="31"/>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310" name="Freeform 71">
                    <a:extLst>
                      <a:ext uri="{FF2B5EF4-FFF2-40B4-BE49-F238E27FC236}">
                        <a16:creationId xmlns:a16="http://schemas.microsoft.com/office/drawing/2014/main" id="{298F54F9-7A5C-74DE-EC2C-F282639EB91E}"/>
                      </a:ext>
                    </a:extLst>
                  </p:cNvPr>
                  <p:cNvSpPr>
                    <a:spLocks/>
                  </p:cNvSpPr>
                  <p:nvPr/>
                </p:nvSpPr>
                <p:spPr bwMode="auto">
                  <a:xfrm>
                    <a:off x="3937928" y="2525613"/>
                    <a:ext cx="58961" cy="15989"/>
                  </a:xfrm>
                  <a:custGeom>
                    <a:avLst/>
                    <a:gdLst>
                      <a:gd name="T0" fmla="*/ 27 w 66"/>
                      <a:gd name="T1" fmla="*/ 16 h 16"/>
                      <a:gd name="T2" fmla="*/ 0 w 66"/>
                      <a:gd name="T3" fmla="*/ 13 h 16"/>
                      <a:gd name="T4" fmla="*/ 66 w 66"/>
                      <a:gd name="T5" fmla="*/ 12 h 16"/>
                      <a:gd name="T6" fmla="*/ 27 w 66"/>
                      <a:gd name="T7" fmla="*/ 16 h 16"/>
                    </a:gdLst>
                    <a:ahLst/>
                    <a:cxnLst>
                      <a:cxn ang="0">
                        <a:pos x="T0" y="T1"/>
                      </a:cxn>
                      <a:cxn ang="0">
                        <a:pos x="T2" y="T3"/>
                      </a:cxn>
                      <a:cxn ang="0">
                        <a:pos x="T4" y="T5"/>
                      </a:cxn>
                      <a:cxn ang="0">
                        <a:pos x="T6" y="T7"/>
                      </a:cxn>
                    </a:cxnLst>
                    <a:rect l="0" t="0" r="r" b="b"/>
                    <a:pathLst>
                      <a:path w="66" h="16">
                        <a:moveTo>
                          <a:pt x="27" y="16"/>
                        </a:moveTo>
                        <a:cubicBezTo>
                          <a:pt x="18" y="14"/>
                          <a:pt x="9" y="13"/>
                          <a:pt x="0" y="13"/>
                        </a:cubicBezTo>
                        <a:cubicBezTo>
                          <a:pt x="16" y="0"/>
                          <a:pt x="50" y="2"/>
                          <a:pt x="66" y="12"/>
                        </a:cubicBezTo>
                        <a:cubicBezTo>
                          <a:pt x="53" y="15"/>
                          <a:pt x="39" y="9"/>
                          <a:pt x="27" y="16"/>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311" name="Freeform 73">
                    <a:extLst>
                      <a:ext uri="{FF2B5EF4-FFF2-40B4-BE49-F238E27FC236}">
                        <a16:creationId xmlns:a16="http://schemas.microsoft.com/office/drawing/2014/main" id="{8C8BFC48-09F2-B45A-6BA8-661FE81FF4EC}"/>
                      </a:ext>
                    </a:extLst>
                  </p:cNvPr>
                  <p:cNvSpPr>
                    <a:spLocks/>
                  </p:cNvSpPr>
                  <p:nvPr/>
                </p:nvSpPr>
                <p:spPr bwMode="auto">
                  <a:xfrm>
                    <a:off x="3914344" y="2493635"/>
                    <a:ext cx="80186" cy="18655"/>
                  </a:xfrm>
                  <a:custGeom>
                    <a:avLst/>
                    <a:gdLst>
                      <a:gd name="T0" fmla="*/ 78 w 91"/>
                      <a:gd name="T1" fmla="*/ 17 h 18"/>
                      <a:gd name="T2" fmla="*/ 0 w 91"/>
                      <a:gd name="T3" fmla="*/ 9 h 18"/>
                      <a:gd name="T4" fmla="*/ 91 w 91"/>
                      <a:gd name="T5" fmla="*/ 14 h 18"/>
                      <a:gd name="T6" fmla="*/ 78 w 91"/>
                      <a:gd name="T7" fmla="*/ 17 h 18"/>
                    </a:gdLst>
                    <a:ahLst/>
                    <a:cxnLst>
                      <a:cxn ang="0">
                        <a:pos x="T0" y="T1"/>
                      </a:cxn>
                      <a:cxn ang="0">
                        <a:pos x="T2" y="T3"/>
                      </a:cxn>
                      <a:cxn ang="0">
                        <a:pos x="T4" y="T5"/>
                      </a:cxn>
                      <a:cxn ang="0">
                        <a:pos x="T6" y="T7"/>
                      </a:cxn>
                    </a:cxnLst>
                    <a:rect l="0" t="0" r="r" b="b"/>
                    <a:pathLst>
                      <a:path w="91" h="18">
                        <a:moveTo>
                          <a:pt x="78" y="17"/>
                        </a:moveTo>
                        <a:cubicBezTo>
                          <a:pt x="52" y="18"/>
                          <a:pt x="25" y="16"/>
                          <a:pt x="0" y="9"/>
                        </a:cubicBezTo>
                        <a:cubicBezTo>
                          <a:pt x="30" y="0"/>
                          <a:pt x="60" y="15"/>
                          <a:pt x="91" y="14"/>
                        </a:cubicBezTo>
                        <a:lnTo>
                          <a:pt x="78" y="17"/>
                        </a:lnTo>
                        <a:close/>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312" name="Freeform 87">
                    <a:extLst>
                      <a:ext uri="{FF2B5EF4-FFF2-40B4-BE49-F238E27FC236}">
                        <a16:creationId xmlns:a16="http://schemas.microsoft.com/office/drawing/2014/main" id="{FE5BE0C8-BAEB-AB04-0812-47385194477A}"/>
                      </a:ext>
                    </a:extLst>
                  </p:cNvPr>
                  <p:cNvSpPr>
                    <a:spLocks/>
                  </p:cNvSpPr>
                  <p:nvPr/>
                </p:nvSpPr>
                <p:spPr bwMode="auto">
                  <a:xfrm>
                    <a:off x="3831801" y="2208489"/>
                    <a:ext cx="441024" cy="381082"/>
                  </a:xfrm>
                  <a:custGeom>
                    <a:avLst/>
                    <a:gdLst>
                      <a:gd name="T0" fmla="*/ 4 w 498"/>
                      <a:gd name="T1" fmla="*/ 37 h 382"/>
                      <a:gd name="T2" fmla="*/ 54 w 498"/>
                      <a:gd name="T3" fmla="*/ 38 h 382"/>
                      <a:gd name="T4" fmla="*/ 91 w 498"/>
                      <a:gd name="T5" fmla="*/ 24 h 382"/>
                      <a:gd name="T6" fmla="*/ 136 w 498"/>
                      <a:gd name="T7" fmla="*/ 21 h 382"/>
                      <a:gd name="T8" fmla="*/ 225 w 498"/>
                      <a:gd name="T9" fmla="*/ 31 h 382"/>
                      <a:gd name="T10" fmla="*/ 265 w 498"/>
                      <a:gd name="T11" fmla="*/ 36 h 382"/>
                      <a:gd name="T12" fmla="*/ 298 w 498"/>
                      <a:gd name="T13" fmla="*/ 35 h 382"/>
                      <a:gd name="T14" fmla="*/ 361 w 498"/>
                      <a:gd name="T15" fmla="*/ 43 h 382"/>
                      <a:gd name="T16" fmla="*/ 389 w 498"/>
                      <a:gd name="T17" fmla="*/ 65 h 382"/>
                      <a:gd name="T18" fmla="*/ 435 w 498"/>
                      <a:gd name="T19" fmla="*/ 58 h 382"/>
                      <a:gd name="T20" fmla="*/ 427 w 498"/>
                      <a:gd name="T21" fmla="*/ 101 h 382"/>
                      <a:gd name="T22" fmla="*/ 454 w 498"/>
                      <a:gd name="T23" fmla="*/ 163 h 382"/>
                      <a:gd name="T24" fmla="*/ 433 w 498"/>
                      <a:gd name="T25" fmla="*/ 187 h 382"/>
                      <a:gd name="T26" fmla="*/ 462 w 498"/>
                      <a:gd name="T27" fmla="*/ 234 h 382"/>
                      <a:gd name="T28" fmla="*/ 390 w 498"/>
                      <a:gd name="T29" fmla="*/ 249 h 382"/>
                      <a:gd name="T30" fmla="*/ 399 w 498"/>
                      <a:gd name="T31" fmla="*/ 285 h 382"/>
                      <a:gd name="T32" fmla="*/ 355 w 498"/>
                      <a:gd name="T33" fmla="*/ 317 h 382"/>
                      <a:gd name="T34" fmla="*/ 335 w 498"/>
                      <a:gd name="T35" fmla="*/ 379 h 382"/>
                      <a:gd name="T36" fmla="*/ 268 w 498"/>
                      <a:gd name="T37" fmla="*/ 347 h 382"/>
                      <a:gd name="T38" fmla="*/ 248 w 498"/>
                      <a:gd name="T39" fmla="*/ 331 h 382"/>
                      <a:gd name="T40" fmla="*/ 225 w 498"/>
                      <a:gd name="T41" fmla="*/ 327 h 382"/>
                      <a:gd name="T42" fmla="*/ 192 w 498"/>
                      <a:gd name="T43" fmla="*/ 273 h 382"/>
                      <a:gd name="T44" fmla="*/ 115 w 498"/>
                      <a:gd name="T45" fmla="*/ 200 h 382"/>
                      <a:gd name="T46" fmla="*/ 70 w 498"/>
                      <a:gd name="T47" fmla="*/ 165 h 382"/>
                      <a:gd name="T48" fmla="*/ 50 w 498"/>
                      <a:gd name="T49" fmla="*/ 106 h 382"/>
                      <a:gd name="T50" fmla="*/ 8 w 498"/>
                      <a:gd name="T51" fmla="*/ 80 h 382"/>
                      <a:gd name="T52" fmla="*/ 4 w 498"/>
                      <a:gd name="T53" fmla="*/ 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382">
                        <a:moveTo>
                          <a:pt x="4" y="37"/>
                        </a:moveTo>
                        <a:cubicBezTo>
                          <a:pt x="4" y="0"/>
                          <a:pt x="38" y="26"/>
                          <a:pt x="54" y="38"/>
                        </a:cubicBezTo>
                        <a:cubicBezTo>
                          <a:pt x="71" y="51"/>
                          <a:pt x="84" y="40"/>
                          <a:pt x="91" y="24"/>
                        </a:cubicBezTo>
                        <a:cubicBezTo>
                          <a:pt x="98" y="8"/>
                          <a:pt x="124" y="19"/>
                          <a:pt x="136" y="21"/>
                        </a:cubicBezTo>
                        <a:cubicBezTo>
                          <a:pt x="139" y="6"/>
                          <a:pt x="209" y="31"/>
                          <a:pt x="225" y="31"/>
                        </a:cubicBezTo>
                        <a:cubicBezTo>
                          <a:pt x="236" y="31"/>
                          <a:pt x="255" y="41"/>
                          <a:pt x="265" y="36"/>
                        </a:cubicBezTo>
                        <a:cubicBezTo>
                          <a:pt x="286" y="23"/>
                          <a:pt x="280" y="38"/>
                          <a:pt x="298" y="35"/>
                        </a:cubicBezTo>
                        <a:cubicBezTo>
                          <a:pt x="321" y="30"/>
                          <a:pt x="340" y="35"/>
                          <a:pt x="361" y="43"/>
                        </a:cubicBezTo>
                        <a:cubicBezTo>
                          <a:pt x="378" y="49"/>
                          <a:pt x="366" y="64"/>
                          <a:pt x="389" y="65"/>
                        </a:cubicBezTo>
                        <a:cubicBezTo>
                          <a:pt x="403" y="66"/>
                          <a:pt x="423" y="53"/>
                          <a:pt x="435" y="58"/>
                        </a:cubicBezTo>
                        <a:cubicBezTo>
                          <a:pt x="454" y="67"/>
                          <a:pt x="436" y="91"/>
                          <a:pt x="427" y="101"/>
                        </a:cubicBezTo>
                        <a:cubicBezTo>
                          <a:pt x="399" y="134"/>
                          <a:pt x="428" y="145"/>
                          <a:pt x="454" y="163"/>
                        </a:cubicBezTo>
                        <a:cubicBezTo>
                          <a:pt x="498" y="194"/>
                          <a:pt x="440" y="179"/>
                          <a:pt x="433" y="187"/>
                        </a:cubicBezTo>
                        <a:cubicBezTo>
                          <a:pt x="432" y="189"/>
                          <a:pt x="462" y="225"/>
                          <a:pt x="462" y="234"/>
                        </a:cubicBezTo>
                        <a:cubicBezTo>
                          <a:pt x="461" y="242"/>
                          <a:pt x="400" y="252"/>
                          <a:pt x="390" y="249"/>
                        </a:cubicBezTo>
                        <a:cubicBezTo>
                          <a:pt x="387" y="263"/>
                          <a:pt x="407" y="269"/>
                          <a:pt x="399" y="285"/>
                        </a:cubicBezTo>
                        <a:cubicBezTo>
                          <a:pt x="390" y="255"/>
                          <a:pt x="342" y="293"/>
                          <a:pt x="355" y="317"/>
                        </a:cubicBezTo>
                        <a:cubicBezTo>
                          <a:pt x="305" y="307"/>
                          <a:pt x="360" y="382"/>
                          <a:pt x="335" y="379"/>
                        </a:cubicBezTo>
                        <a:cubicBezTo>
                          <a:pt x="316" y="377"/>
                          <a:pt x="283" y="358"/>
                          <a:pt x="268" y="347"/>
                        </a:cubicBezTo>
                        <a:cubicBezTo>
                          <a:pt x="261" y="341"/>
                          <a:pt x="259" y="333"/>
                          <a:pt x="248" y="331"/>
                        </a:cubicBezTo>
                        <a:cubicBezTo>
                          <a:pt x="237" y="329"/>
                          <a:pt x="233" y="339"/>
                          <a:pt x="225" y="327"/>
                        </a:cubicBezTo>
                        <a:cubicBezTo>
                          <a:pt x="259" y="327"/>
                          <a:pt x="198" y="279"/>
                          <a:pt x="192" y="273"/>
                        </a:cubicBezTo>
                        <a:cubicBezTo>
                          <a:pt x="163" y="239"/>
                          <a:pt x="141" y="228"/>
                          <a:pt x="115" y="200"/>
                        </a:cubicBezTo>
                        <a:cubicBezTo>
                          <a:pt x="102" y="186"/>
                          <a:pt x="84" y="178"/>
                          <a:pt x="70" y="165"/>
                        </a:cubicBezTo>
                        <a:cubicBezTo>
                          <a:pt x="53" y="149"/>
                          <a:pt x="65" y="124"/>
                          <a:pt x="50" y="106"/>
                        </a:cubicBezTo>
                        <a:cubicBezTo>
                          <a:pt x="38" y="93"/>
                          <a:pt x="22" y="90"/>
                          <a:pt x="8" y="80"/>
                        </a:cubicBezTo>
                        <a:cubicBezTo>
                          <a:pt x="0" y="76"/>
                          <a:pt x="5" y="47"/>
                          <a:pt x="4" y="37"/>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grpSp>
          <p:sp>
            <p:nvSpPr>
              <p:cNvPr id="158" name="Freeform 89">
                <a:extLst>
                  <a:ext uri="{FF2B5EF4-FFF2-40B4-BE49-F238E27FC236}">
                    <a16:creationId xmlns:a16="http://schemas.microsoft.com/office/drawing/2014/main" id="{98B59630-38D7-E07D-E5A8-4282207361BF}"/>
                  </a:ext>
                </a:extLst>
              </p:cNvPr>
              <p:cNvSpPr>
                <a:spLocks/>
              </p:cNvSpPr>
              <p:nvPr/>
            </p:nvSpPr>
            <p:spPr bwMode="auto">
              <a:xfrm>
                <a:off x="3398720" y="3214866"/>
                <a:ext cx="169918" cy="207132"/>
              </a:xfrm>
              <a:custGeom>
                <a:avLst/>
                <a:gdLst>
                  <a:gd name="T0" fmla="*/ 31 w 249"/>
                  <a:gd name="T1" fmla="*/ 130 h 226"/>
                  <a:gd name="T2" fmla="*/ 52 w 249"/>
                  <a:gd name="T3" fmla="*/ 68 h 226"/>
                  <a:gd name="T4" fmla="*/ 96 w 249"/>
                  <a:gd name="T5" fmla="*/ 36 h 226"/>
                  <a:gd name="T6" fmla="*/ 87 w 249"/>
                  <a:gd name="T7" fmla="*/ 0 h 226"/>
                  <a:gd name="T8" fmla="*/ 130 w 249"/>
                  <a:gd name="T9" fmla="*/ 32 h 226"/>
                  <a:gd name="T10" fmla="*/ 189 w 249"/>
                  <a:gd name="T11" fmla="*/ 73 h 226"/>
                  <a:gd name="T12" fmla="*/ 239 w 249"/>
                  <a:gd name="T13" fmla="*/ 86 h 226"/>
                  <a:gd name="T14" fmla="*/ 219 w 249"/>
                  <a:gd name="T15" fmla="*/ 103 h 226"/>
                  <a:gd name="T16" fmla="*/ 224 w 249"/>
                  <a:gd name="T17" fmla="*/ 135 h 226"/>
                  <a:gd name="T18" fmla="*/ 191 w 249"/>
                  <a:gd name="T19" fmla="*/ 134 h 226"/>
                  <a:gd name="T20" fmla="*/ 172 w 249"/>
                  <a:gd name="T21" fmla="*/ 126 h 226"/>
                  <a:gd name="T22" fmla="*/ 143 w 249"/>
                  <a:gd name="T23" fmla="*/ 226 h 226"/>
                  <a:gd name="T24" fmla="*/ 89 w 249"/>
                  <a:gd name="T25" fmla="*/ 179 h 226"/>
                  <a:gd name="T26" fmla="*/ 44 w 249"/>
                  <a:gd name="T27" fmla="*/ 147 h 226"/>
                  <a:gd name="T28" fmla="*/ 68 w 249"/>
                  <a:gd name="T29" fmla="*/ 150 h 226"/>
                  <a:gd name="T30" fmla="*/ 31 w 249"/>
                  <a:gd name="T31" fmla="*/ 13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226">
                    <a:moveTo>
                      <a:pt x="31" y="130"/>
                    </a:moveTo>
                    <a:cubicBezTo>
                      <a:pt x="64" y="125"/>
                      <a:pt x="0" y="58"/>
                      <a:pt x="52" y="68"/>
                    </a:cubicBezTo>
                    <a:cubicBezTo>
                      <a:pt x="39" y="44"/>
                      <a:pt x="87" y="6"/>
                      <a:pt x="96" y="36"/>
                    </a:cubicBezTo>
                    <a:cubicBezTo>
                      <a:pt x="104" y="20"/>
                      <a:pt x="84" y="14"/>
                      <a:pt x="87" y="0"/>
                    </a:cubicBezTo>
                    <a:cubicBezTo>
                      <a:pt x="108" y="6"/>
                      <a:pt x="113" y="18"/>
                      <a:pt x="130" y="32"/>
                    </a:cubicBezTo>
                    <a:cubicBezTo>
                      <a:pt x="154" y="51"/>
                      <a:pt x="161" y="60"/>
                      <a:pt x="189" y="73"/>
                    </a:cubicBezTo>
                    <a:cubicBezTo>
                      <a:pt x="200" y="78"/>
                      <a:pt x="233" y="75"/>
                      <a:pt x="239" y="86"/>
                    </a:cubicBezTo>
                    <a:cubicBezTo>
                      <a:pt x="249" y="103"/>
                      <a:pt x="222" y="101"/>
                      <a:pt x="219" y="103"/>
                    </a:cubicBezTo>
                    <a:cubicBezTo>
                      <a:pt x="210" y="110"/>
                      <a:pt x="241" y="127"/>
                      <a:pt x="224" y="135"/>
                    </a:cubicBezTo>
                    <a:cubicBezTo>
                      <a:pt x="213" y="140"/>
                      <a:pt x="200" y="146"/>
                      <a:pt x="191" y="134"/>
                    </a:cubicBezTo>
                    <a:cubicBezTo>
                      <a:pt x="186" y="128"/>
                      <a:pt x="184" y="114"/>
                      <a:pt x="172" y="126"/>
                    </a:cubicBezTo>
                    <a:cubicBezTo>
                      <a:pt x="142" y="155"/>
                      <a:pt x="131" y="188"/>
                      <a:pt x="143" y="226"/>
                    </a:cubicBezTo>
                    <a:cubicBezTo>
                      <a:pt x="122" y="215"/>
                      <a:pt x="102" y="196"/>
                      <a:pt x="89" y="179"/>
                    </a:cubicBezTo>
                    <a:cubicBezTo>
                      <a:pt x="85" y="173"/>
                      <a:pt x="51" y="147"/>
                      <a:pt x="44" y="147"/>
                    </a:cubicBezTo>
                    <a:cubicBezTo>
                      <a:pt x="57" y="142"/>
                      <a:pt x="54" y="143"/>
                      <a:pt x="68" y="150"/>
                    </a:cubicBezTo>
                    <a:cubicBezTo>
                      <a:pt x="70" y="130"/>
                      <a:pt x="23" y="163"/>
                      <a:pt x="31" y="130"/>
                    </a:cubicBezTo>
                  </a:path>
                </a:pathLst>
              </a:custGeom>
              <a:solidFill>
                <a:schemeClr val="accent5">
                  <a:lumMod val="60000"/>
                  <a:lumOff val="40000"/>
                </a:schemeClr>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65" name="Freeform 193">
                <a:extLst>
                  <a:ext uri="{FF2B5EF4-FFF2-40B4-BE49-F238E27FC236}">
                    <a16:creationId xmlns:a16="http://schemas.microsoft.com/office/drawing/2014/main" id="{EE2A7E83-816F-F3D2-5719-E990948E89F9}"/>
                  </a:ext>
                </a:extLst>
              </p:cNvPr>
              <p:cNvSpPr>
                <a:spLocks/>
              </p:cNvSpPr>
              <p:nvPr/>
            </p:nvSpPr>
            <p:spPr bwMode="auto">
              <a:xfrm>
                <a:off x="2994936" y="2788416"/>
                <a:ext cx="268581" cy="197386"/>
              </a:xfrm>
              <a:custGeom>
                <a:avLst/>
                <a:gdLst>
                  <a:gd name="T0" fmla="*/ 13 w 392"/>
                  <a:gd name="T1" fmla="*/ 121 h 216"/>
                  <a:gd name="T2" fmla="*/ 34 w 392"/>
                  <a:gd name="T3" fmla="*/ 105 h 216"/>
                  <a:gd name="T4" fmla="*/ 0 w 392"/>
                  <a:gd name="T5" fmla="*/ 91 h 216"/>
                  <a:gd name="T6" fmla="*/ 49 w 392"/>
                  <a:gd name="T7" fmla="*/ 56 h 216"/>
                  <a:gd name="T8" fmla="*/ 147 w 392"/>
                  <a:gd name="T9" fmla="*/ 74 h 216"/>
                  <a:gd name="T10" fmla="*/ 220 w 392"/>
                  <a:gd name="T11" fmla="*/ 40 h 216"/>
                  <a:gd name="T12" fmla="*/ 272 w 392"/>
                  <a:gd name="T13" fmla="*/ 40 h 216"/>
                  <a:gd name="T14" fmla="*/ 323 w 392"/>
                  <a:gd name="T15" fmla="*/ 40 h 216"/>
                  <a:gd name="T16" fmla="*/ 351 w 392"/>
                  <a:gd name="T17" fmla="*/ 13 h 216"/>
                  <a:gd name="T18" fmla="*/ 392 w 392"/>
                  <a:gd name="T19" fmla="*/ 65 h 216"/>
                  <a:gd name="T20" fmla="*/ 356 w 392"/>
                  <a:gd name="T21" fmla="*/ 78 h 216"/>
                  <a:gd name="T22" fmla="*/ 327 w 392"/>
                  <a:gd name="T23" fmla="*/ 83 h 216"/>
                  <a:gd name="T24" fmla="*/ 277 w 392"/>
                  <a:gd name="T25" fmla="*/ 105 h 216"/>
                  <a:gd name="T26" fmla="*/ 282 w 392"/>
                  <a:gd name="T27" fmla="*/ 141 h 216"/>
                  <a:gd name="T28" fmla="*/ 226 w 392"/>
                  <a:gd name="T29" fmla="*/ 169 h 216"/>
                  <a:gd name="T30" fmla="*/ 244 w 392"/>
                  <a:gd name="T31" fmla="*/ 177 h 216"/>
                  <a:gd name="T32" fmla="*/ 218 w 392"/>
                  <a:gd name="T33" fmla="*/ 203 h 216"/>
                  <a:gd name="T34" fmla="*/ 144 w 392"/>
                  <a:gd name="T35" fmla="*/ 174 h 216"/>
                  <a:gd name="T36" fmla="*/ 85 w 392"/>
                  <a:gd name="T37" fmla="*/ 198 h 216"/>
                  <a:gd name="T38" fmla="*/ 69 w 392"/>
                  <a:gd name="T39" fmla="*/ 201 h 216"/>
                  <a:gd name="T40" fmla="*/ 24 w 392"/>
                  <a:gd name="T41" fmla="*/ 200 h 216"/>
                  <a:gd name="T42" fmla="*/ 56 w 392"/>
                  <a:gd name="T43" fmla="*/ 169 h 216"/>
                  <a:gd name="T44" fmla="*/ 29 w 392"/>
                  <a:gd name="T45" fmla="*/ 138 h 216"/>
                  <a:gd name="T46" fmla="*/ 13 w 392"/>
                  <a:gd name="T47" fmla="*/ 1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2" h="216">
                    <a:moveTo>
                      <a:pt x="13" y="121"/>
                    </a:moveTo>
                    <a:cubicBezTo>
                      <a:pt x="20" y="117"/>
                      <a:pt x="27" y="112"/>
                      <a:pt x="34" y="105"/>
                    </a:cubicBezTo>
                    <a:cubicBezTo>
                      <a:pt x="21" y="103"/>
                      <a:pt x="11" y="97"/>
                      <a:pt x="0" y="91"/>
                    </a:cubicBezTo>
                    <a:cubicBezTo>
                      <a:pt x="28" y="65"/>
                      <a:pt x="15" y="49"/>
                      <a:pt x="49" y="56"/>
                    </a:cubicBezTo>
                    <a:cubicBezTo>
                      <a:pt x="61" y="59"/>
                      <a:pt x="136" y="83"/>
                      <a:pt x="147" y="74"/>
                    </a:cubicBezTo>
                    <a:cubicBezTo>
                      <a:pt x="169" y="57"/>
                      <a:pt x="189" y="38"/>
                      <a:pt x="220" y="40"/>
                    </a:cubicBezTo>
                    <a:cubicBezTo>
                      <a:pt x="237" y="41"/>
                      <a:pt x="256" y="48"/>
                      <a:pt x="272" y="40"/>
                    </a:cubicBezTo>
                    <a:cubicBezTo>
                      <a:pt x="288" y="31"/>
                      <a:pt x="307" y="31"/>
                      <a:pt x="323" y="40"/>
                    </a:cubicBezTo>
                    <a:cubicBezTo>
                      <a:pt x="310" y="24"/>
                      <a:pt x="332" y="0"/>
                      <a:pt x="351" y="13"/>
                    </a:cubicBezTo>
                    <a:cubicBezTo>
                      <a:pt x="365" y="24"/>
                      <a:pt x="382" y="51"/>
                      <a:pt x="392" y="65"/>
                    </a:cubicBezTo>
                    <a:cubicBezTo>
                      <a:pt x="378" y="63"/>
                      <a:pt x="331" y="51"/>
                      <a:pt x="356" y="78"/>
                    </a:cubicBezTo>
                    <a:cubicBezTo>
                      <a:pt x="341" y="77"/>
                      <a:pt x="334" y="69"/>
                      <a:pt x="327" y="83"/>
                    </a:cubicBezTo>
                    <a:cubicBezTo>
                      <a:pt x="323" y="92"/>
                      <a:pt x="287" y="99"/>
                      <a:pt x="277" y="105"/>
                    </a:cubicBezTo>
                    <a:cubicBezTo>
                      <a:pt x="268" y="109"/>
                      <a:pt x="283" y="131"/>
                      <a:pt x="282" y="141"/>
                    </a:cubicBezTo>
                    <a:cubicBezTo>
                      <a:pt x="280" y="155"/>
                      <a:pt x="242" y="157"/>
                      <a:pt x="226" y="169"/>
                    </a:cubicBezTo>
                    <a:cubicBezTo>
                      <a:pt x="232" y="170"/>
                      <a:pt x="237" y="175"/>
                      <a:pt x="244" y="177"/>
                    </a:cubicBezTo>
                    <a:cubicBezTo>
                      <a:pt x="232" y="179"/>
                      <a:pt x="240" y="216"/>
                      <a:pt x="218" y="203"/>
                    </a:cubicBezTo>
                    <a:cubicBezTo>
                      <a:pt x="193" y="188"/>
                      <a:pt x="168" y="195"/>
                      <a:pt x="144" y="174"/>
                    </a:cubicBezTo>
                    <a:cubicBezTo>
                      <a:pt x="136" y="192"/>
                      <a:pt x="107" y="207"/>
                      <a:pt x="85" y="198"/>
                    </a:cubicBezTo>
                    <a:cubicBezTo>
                      <a:pt x="76" y="195"/>
                      <a:pt x="77" y="195"/>
                      <a:pt x="69" y="201"/>
                    </a:cubicBezTo>
                    <a:cubicBezTo>
                      <a:pt x="58" y="210"/>
                      <a:pt x="36" y="202"/>
                      <a:pt x="24" y="200"/>
                    </a:cubicBezTo>
                    <a:cubicBezTo>
                      <a:pt x="38" y="189"/>
                      <a:pt x="66" y="185"/>
                      <a:pt x="56" y="169"/>
                    </a:cubicBezTo>
                    <a:cubicBezTo>
                      <a:pt x="48" y="156"/>
                      <a:pt x="10" y="159"/>
                      <a:pt x="29" y="138"/>
                    </a:cubicBezTo>
                    <a:cubicBezTo>
                      <a:pt x="20" y="136"/>
                      <a:pt x="14" y="130"/>
                      <a:pt x="13" y="121"/>
                    </a:cubicBezTo>
                  </a:path>
                </a:pathLst>
              </a:custGeom>
              <a:solidFill>
                <a:schemeClr val="accent5">
                  <a:lumMod val="60000"/>
                  <a:lumOff val="40000"/>
                </a:schemeClr>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67" name="Freeform 79">
                <a:extLst>
                  <a:ext uri="{FF2B5EF4-FFF2-40B4-BE49-F238E27FC236}">
                    <a16:creationId xmlns:a16="http://schemas.microsoft.com/office/drawing/2014/main" id="{ED5F288D-E243-29AF-C536-8CFC4AF2E237}"/>
                  </a:ext>
                </a:extLst>
              </p:cNvPr>
              <p:cNvSpPr>
                <a:spLocks/>
              </p:cNvSpPr>
              <p:nvPr/>
            </p:nvSpPr>
            <p:spPr bwMode="auto">
              <a:xfrm>
                <a:off x="4851246" y="3975162"/>
                <a:ext cx="573702" cy="670134"/>
              </a:xfrm>
              <a:custGeom>
                <a:avLst/>
                <a:gdLst>
                  <a:gd name="T0" fmla="*/ 8 w 837"/>
                  <a:gd name="T1" fmla="*/ 579 h 732"/>
                  <a:gd name="T2" fmla="*/ 61 w 837"/>
                  <a:gd name="T3" fmla="*/ 537 h 732"/>
                  <a:gd name="T4" fmla="*/ 100 w 837"/>
                  <a:gd name="T5" fmla="*/ 502 h 732"/>
                  <a:gd name="T6" fmla="*/ 126 w 837"/>
                  <a:gd name="T7" fmla="*/ 453 h 732"/>
                  <a:gd name="T8" fmla="*/ 105 w 837"/>
                  <a:gd name="T9" fmla="*/ 410 h 732"/>
                  <a:gd name="T10" fmla="*/ 87 w 837"/>
                  <a:gd name="T11" fmla="*/ 389 h 732"/>
                  <a:gd name="T12" fmla="*/ 40 w 837"/>
                  <a:gd name="T13" fmla="*/ 351 h 732"/>
                  <a:gd name="T14" fmla="*/ 40 w 837"/>
                  <a:gd name="T15" fmla="*/ 278 h 732"/>
                  <a:gd name="T16" fmla="*/ 30 w 837"/>
                  <a:gd name="T17" fmla="*/ 221 h 732"/>
                  <a:gd name="T18" fmla="*/ 69 w 837"/>
                  <a:gd name="T19" fmla="*/ 225 h 732"/>
                  <a:gd name="T20" fmla="*/ 94 w 837"/>
                  <a:gd name="T21" fmla="*/ 208 h 732"/>
                  <a:gd name="T22" fmla="*/ 102 w 837"/>
                  <a:gd name="T23" fmla="*/ 170 h 732"/>
                  <a:gd name="T24" fmla="*/ 138 w 837"/>
                  <a:gd name="T25" fmla="*/ 169 h 732"/>
                  <a:gd name="T26" fmla="*/ 124 w 837"/>
                  <a:gd name="T27" fmla="*/ 123 h 732"/>
                  <a:gd name="T28" fmla="*/ 138 w 837"/>
                  <a:gd name="T29" fmla="*/ 89 h 732"/>
                  <a:gd name="T30" fmla="*/ 168 w 837"/>
                  <a:gd name="T31" fmla="*/ 100 h 732"/>
                  <a:gd name="T32" fmla="*/ 204 w 837"/>
                  <a:gd name="T33" fmla="*/ 112 h 732"/>
                  <a:gd name="T34" fmla="*/ 266 w 837"/>
                  <a:gd name="T35" fmla="*/ 97 h 732"/>
                  <a:gd name="T36" fmla="*/ 346 w 837"/>
                  <a:gd name="T37" fmla="*/ 80 h 732"/>
                  <a:gd name="T38" fmla="*/ 390 w 837"/>
                  <a:gd name="T39" fmla="*/ 102 h 732"/>
                  <a:gd name="T40" fmla="*/ 467 w 837"/>
                  <a:gd name="T41" fmla="*/ 107 h 732"/>
                  <a:gd name="T42" fmla="*/ 615 w 837"/>
                  <a:gd name="T43" fmla="*/ 56 h 732"/>
                  <a:gd name="T44" fmla="*/ 768 w 837"/>
                  <a:gd name="T45" fmla="*/ 46 h 732"/>
                  <a:gd name="T46" fmla="*/ 832 w 837"/>
                  <a:gd name="T47" fmla="*/ 54 h 732"/>
                  <a:gd name="T48" fmla="*/ 781 w 837"/>
                  <a:gd name="T49" fmla="*/ 104 h 732"/>
                  <a:gd name="T50" fmla="*/ 720 w 837"/>
                  <a:gd name="T51" fmla="*/ 130 h 732"/>
                  <a:gd name="T52" fmla="*/ 713 w 837"/>
                  <a:gd name="T53" fmla="*/ 235 h 732"/>
                  <a:gd name="T54" fmla="*/ 696 w 837"/>
                  <a:gd name="T55" fmla="*/ 291 h 732"/>
                  <a:gd name="T56" fmla="*/ 689 w 837"/>
                  <a:gd name="T57" fmla="*/ 369 h 732"/>
                  <a:gd name="T58" fmla="*/ 577 w 837"/>
                  <a:gd name="T59" fmla="*/ 460 h 732"/>
                  <a:gd name="T60" fmla="*/ 410 w 837"/>
                  <a:gd name="T61" fmla="*/ 559 h 732"/>
                  <a:gd name="T62" fmla="*/ 254 w 837"/>
                  <a:gd name="T63" fmla="*/ 650 h 732"/>
                  <a:gd name="T64" fmla="*/ 104 w 837"/>
                  <a:gd name="T65" fmla="*/ 700 h 732"/>
                  <a:gd name="T66" fmla="*/ 59 w 837"/>
                  <a:gd name="T67" fmla="*/ 668 h 732"/>
                  <a:gd name="T68" fmla="*/ 12 w 837"/>
                  <a:gd name="T69" fmla="*/ 660 h 732"/>
                  <a:gd name="T70" fmla="*/ 8 w 837"/>
                  <a:gd name="T71" fmla="*/ 57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7" h="732">
                    <a:moveTo>
                      <a:pt x="8" y="579"/>
                    </a:moveTo>
                    <a:cubicBezTo>
                      <a:pt x="27" y="570"/>
                      <a:pt x="43" y="540"/>
                      <a:pt x="61" y="537"/>
                    </a:cubicBezTo>
                    <a:cubicBezTo>
                      <a:pt x="34" y="511"/>
                      <a:pt x="77" y="495"/>
                      <a:pt x="100" y="502"/>
                    </a:cubicBezTo>
                    <a:cubicBezTo>
                      <a:pt x="81" y="478"/>
                      <a:pt x="120" y="477"/>
                      <a:pt x="126" y="453"/>
                    </a:cubicBezTo>
                    <a:cubicBezTo>
                      <a:pt x="129" y="439"/>
                      <a:pt x="120" y="412"/>
                      <a:pt x="105" y="410"/>
                    </a:cubicBezTo>
                    <a:cubicBezTo>
                      <a:pt x="87" y="407"/>
                      <a:pt x="111" y="376"/>
                      <a:pt x="87" y="389"/>
                    </a:cubicBezTo>
                    <a:cubicBezTo>
                      <a:pt x="53" y="406"/>
                      <a:pt x="42" y="375"/>
                      <a:pt x="40" y="351"/>
                    </a:cubicBezTo>
                    <a:cubicBezTo>
                      <a:pt x="38" y="331"/>
                      <a:pt x="58" y="293"/>
                      <a:pt x="40" y="278"/>
                    </a:cubicBezTo>
                    <a:cubicBezTo>
                      <a:pt x="25" y="266"/>
                      <a:pt x="29" y="239"/>
                      <a:pt x="30" y="221"/>
                    </a:cubicBezTo>
                    <a:cubicBezTo>
                      <a:pt x="31" y="208"/>
                      <a:pt x="65" y="223"/>
                      <a:pt x="69" y="225"/>
                    </a:cubicBezTo>
                    <a:cubicBezTo>
                      <a:pt x="73" y="227"/>
                      <a:pt x="88" y="212"/>
                      <a:pt x="94" y="208"/>
                    </a:cubicBezTo>
                    <a:cubicBezTo>
                      <a:pt x="108" y="198"/>
                      <a:pt x="98" y="182"/>
                      <a:pt x="102" y="170"/>
                    </a:cubicBezTo>
                    <a:cubicBezTo>
                      <a:pt x="113" y="173"/>
                      <a:pt x="126" y="170"/>
                      <a:pt x="138" y="169"/>
                    </a:cubicBezTo>
                    <a:cubicBezTo>
                      <a:pt x="131" y="151"/>
                      <a:pt x="120" y="146"/>
                      <a:pt x="124" y="123"/>
                    </a:cubicBezTo>
                    <a:cubicBezTo>
                      <a:pt x="126" y="115"/>
                      <a:pt x="125" y="92"/>
                      <a:pt x="138" y="89"/>
                    </a:cubicBezTo>
                    <a:cubicBezTo>
                      <a:pt x="147" y="87"/>
                      <a:pt x="161" y="97"/>
                      <a:pt x="168" y="100"/>
                    </a:cubicBezTo>
                    <a:cubicBezTo>
                      <a:pt x="186" y="110"/>
                      <a:pt x="183" y="115"/>
                      <a:pt x="204" y="112"/>
                    </a:cubicBezTo>
                    <a:cubicBezTo>
                      <a:pt x="229" y="108"/>
                      <a:pt x="242" y="107"/>
                      <a:pt x="266" y="97"/>
                    </a:cubicBezTo>
                    <a:cubicBezTo>
                      <a:pt x="291" y="88"/>
                      <a:pt x="319" y="76"/>
                      <a:pt x="346" y="80"/>
                    </a:cubicBezTo>
                    <a:cubicBezTo>
                      <a:pt x="365" y="83"/>
                      <a:pt x="374" y="95"/>
                      <a:pt x="390" y="102"/>
                    </a:cubicBezTo>
                    <a:cubicBezTo>
                      <a:pt x="408" y="110"/>
                      <a:pt x="446" y="111"/>
                      <a:pt x="467" y="107"/>
                    </a:cubicBezTo>
                    <a:cubicBezTo>
                      <a:pt x="521" y="97"/>
                      <a:pt x="564" y="77"/>
                      <a:pt x="615" y="56"/>
                    </a:cubicBezTo>
                    <a:cubicBezTo>
                      <a:pt x="665" y="36"/>
                      <a:pt x="714" y="62"/>
                      <a:pt x="768" y="46"/>
                    </a:cubicBezTo>
                    <a:cubicBezTo>
                      <a:pt x="795" y="38"/>
                      <a:pt x="837" y="0"/>
                      <a:pt x="832" y="54"/>
                    </a:cubicBezTo>
                    <a:cubicBezTo>
                      <a:pt x="831" y="67"/>
                      <a:pt x="793" y="94"/>
                      <a:pt x="781" y="104"/>
                    </a:cubicBezTo>
                    <a:cubicBezTo>
                      <a:pt x="761" y="120"/>
                      <a:pt x="741" y="119"/>
                      <a:pt x="720" y="130"/>
                    </a:cubicBezTo>
                    <a:cubicBezTo>
                      <a:pt x="673" y="155"/>
                      <a:pt x="713" y="207"/>
                      <a:pt x="713" y="235"/>
                    </a:cubicBezTo>
                    <a:cubicBezTo>
                      <a:pt x="713" y="252"/>
                      <a:pt x="699" y="273"/>
                      <a:pt x="696" y="291"/>
                    </a:cubicBezTo>
                    <a:cubicBezTo>
                      <a:pt x="691" y="317"/>
                      <a:pt x="696" y="344"/>
                      <a:pt x="689" y="369"/>
                    </a:cubicBezTo>
                    <a:cubicBezTo>
                      <a:pt x="675" y="422"/>
                      <a:pt x="624" y="435"/>
                      <a:pt x="577" y="460"/>
                    </a:cubicBezTo>
                    <a:cubicBezTo>
                      <a:pt x="518" y="492"/>
                      <a:pt x="467" y="513"/>
                      <a:pt x="410" y="559"/>
                    </a:cubicBezTo>
                    <a:cubicBezTo>
                      <a:pt x="363" y="596"/>
                      <a:pt x="305" y="619"/>
                      <a:pt x="254" y="650"/>
                    </a:cubicBezTo>
                    <a:cubicBezTo>
                      <a:pt x="214" y="674"/>
                      <a:pt x="150" y="732"/>
                      <a:pt x="104" y="700"/>
                    </a:cubicBezTo>
                    <a:cubicBezTo>
                      <a:pt x="88" y="689"/>
                      <a:pt x="72" y="684"/>
                      <a:pt x="59" y="668"/>
                    </a:cubicBezTo>
                    <a:cubicBezTo>
                      <a:pt x="40" y="646"/>
                      <a:pt x="31" y="667"/>
                      <a:pt x="12" y="660"/>
                    </a:cubicBezTo>
                    <a:cubicBezTo>
                      <a:pt x="0" y="657"/>
                      <a:pt x="24" y="587"/>
                      <a:pt x="8" y="579"/>
                    </a:cubicBezTo>
                  </a:path>
                </a:pathLst>
              </a:custGeom>
              <a:solidFill>
                <a:schemeClr val="bg1">
                  <a:lumMod val="65000"/>
                </a:schemeClr>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168" name="Group 1278">
                <a:extLst>
                  <a:ext uri="{FF2B5EF4-FFF2-40B4-BE49-F238E27FC236}">
                    <a16:creationId xmlns:a16="http://schemas.microsoft.com/office/drawing/2014/main" id="{1C9614FB-5E49-8B0A-1E1D-612320918BD3}"/>
                  </a:ext>
                </a:extLst>
              </p:cNvPr>
              <p:cNvGrpSpPr/>
              <p:nvPr/>
            </p:nvGrpSpPr>
            <p:grpSpPr>
              <a:xfrm>
                <a:off x="2501625" y="3987346"/>
                <a:ext cx="345318" cy="901634"/>
                <a:chOff x="2949752" y="3301099"/>
                <a:chExt cx="445741" cy="986014"/>
              </a:xfrm>
              <a:solidFill>
                <a:srgbClr val="92D050"/>
              </a:solidFill>
            </p:grpSpPr>
            <p:sp>
              <p:nvSpPr>
                <p:cNvPr id="302" name="Freeform 81">
                  <a:extLst>
                    <a:ext uri="{FF2B5EF4-FFF2-40B4-BE49-F238E27FC236}">
                      <a16:creationId xmlns:a16="http://schemas.microsoft.com/office/drawing/2014/main" id="{871D3779-EABE-C669-ED3E-8E6F087E5895}"/>
                    </a:ext>
                  </a:extLst>
                </p:cNvPr>
                <p:cNvSpPr>
                  <a:spLocks/>
                </p:cNvSpPr>
                <p:nvPr/>
              </p:nvSpPr>
              <p:spPr bwMode="auto">
                <a:xfrm>
                  <a:off x="2949752" y="3301099"/>
                  <a:ext cx="445741" cy="986014"/>
                </a:xfrm>
                <a:custGeom>
                  <a:avLst/>
                  <a:gdLst>
                    <a:gd name="T0" fmla="*/ 2 w 504"/>
                    <a:gd name="T1" fmla="*/ 457 h 986"/>
                    <a:gd name="T2" fmla="*/ 29 w 504"/>
                    <a:gd name="T3" fmla="*/ 431 h 986"/>
                    <a:gd name="T4" fmla="*/ 64 w 504"/>
                    <a:gd name="T5" fmla="*/ 396 h 986"/>
                    <a:gd name="T6" fmla="*/ 95 w 504"/>
                    <a:gd name="T7" fmla="*/ 350 h 986"/>
                    <a:gd name="T8" fmla="*/ 111 w 504"/>
                    <a:gd name="T9" fmla="*/ 290 h 986"/>
                    <a:gd name="T10" fmla="*/ 104 w 504"/>
                    <a:gd name="T11" fmla="*/ 255 h 986"/>
                    <a:gd name="T12" fmla="*/ 94 w 504"/>
                    <a:gd name="T13" fmla="*/ 196 h 986"/>
                    <a:gd name="T14" fmla="*/ 84 w 504"/>
                    <a:gd name="T15" fmla="*/ 119 h 986"/>
                    <a:gd name="T16" fmla="*/ 133 w 504"/>
                    <a:gd name="T17" fmla="*/ 77 h 986"/>
                    <a:gd name="T18" fmla="*/ 145 w 504"/>
                    <a:gd name="T19" fmla="*/ 56 h 986"/>
                    <a:gd name="T20" fmla="*/ 171 w 504"/>
                    <a:gd name="T21" fmla="*/ 47 h 986"/>
                    <a:gd name="T22" fmla="*/ 237 w 504"/>
                    <a:gd name="T23" fmla="*/ 12 h 986"/>
                    <a:gd name="T24" fmla="*/ 280 w 504"/>
                    <a:gd name="T25" fmla="*/ 5 h 986"/>
                    <a:gd name="T26" fmla="*/ 282 w 504"/>
                    <a:gd name="T27" fmla="*/ 29 h 986"/>
                    <a:gd name="T28" fmla="*/ 290 w 504"/>
                    <a:gd name="T29" fmla="*/ 13 h 986"/>
                    <a:gd name="T30" fmla="*/ 331 w 504"/>
                    <a:gd name="T31" fmla="*/ 35 h 986"/>
                    <a:gd name="T32" fmla="*/ 335 w 504"/>
                    <a:gd name="T33" fmla="*/ 54 h 986"/>
                    <a:gd name="T34" fmla="*/ 337 w 504"/>
                    <a:gd name="T35" fmla="*/ 79 h 986"/>
                    <a:gd name="T36" fmla="*/ 359 w 504"/>
                    <a:gd name="T37" fmla="*/ 86 h 986"/>
                    <a:gd name="T38" fmla="*/ 397 w 504"/>
                    <a:gd name="T39" fmla="*/ 60 h 986"/>
                    <a:gd name="T40" fmla="*/ 425 w 504"/>
                    <a:gd name="T41" fmla="*/ 44 h 986"/>
                    <a:gd name="T42" fmla="*/ 432 w 504"/>
                    <a:gd name="T43" fmla="*/ 81 h 986"/>
                    <a:gd name="T44" fmla="*/ 362 w 504"/>
                    <a:gd name="T45" fmla="*/ 161 h 986"/>
                    <a:gd name="T46" fmla="*/ 396 w 504"/>
                    <a:gd name="T47" fmla="*/ 221 h 986"/>
                    <a:gd name="T48" fmla="*/ 435 w 504"/>
                    <a:gd name="T49" fmla="*/ 273 h 986"/>
                    <a:gd name="T50" fmla="*/ 376 w 504"/>
                    <a:gd name="T51" fmla="*/ 389 h 986"/>
                    <a:gd name="T52" fmla="*/ 322 w 504"/>
                    <a:gd name="T53" fmla="*/ 481 h 986"/>
                    <a:gd name="T54" fmla="*/ 353 w 504"/>
                    <a:gd name="T55" fmla="*/ 509 h 986"/>
                    <a:gd name="T56" fmla="*/ 387 w 504"/>
                    <a:gd name="T57" fmla="*/ 508 h 986"/>
                    <a:gd name="T58" fmla="*/ 397 w 504"/>
                    <a:gd name="T59" fmla="*/ 534 h 986"/>
                    <a:gd name="T60" fmla="*/ 432 w 504"/>
                    <a:gd name="T61" fmla="*/ 517 h 986"/>
                    <a:gd name="T62" fmla="*/ 440 w 504"/>
                    <a:gd name="T63" fmla="*/ 541 h 986"/>
                    <a:gd name="T64" fmla="*/ 445 w 504"/>
                    <a:gd name="T65" fmla="*/ 566 h 986"/>
                    <a:gd name="T66" fmla="*/ 490 w 504"/>
                    <a:gd name="T67" fmla="*/ 578 h 986"/>
                    <a:gd name="T68" fmla="*/ 487 w 504"/>
                    <a:gd name="T69" fmla="*/ 645 h 986"/>
                    <a:gd name="T70" fmla="*/ 477 w 504"/>
                    <a:gd name="T71" fmla="*/ 694 h 986"/>
                    <a:gd name="T72" fmla="*/ 409 w 504"/>
                    <a:gd name="T73" fmla="*/ 732 h 986"/>
                    <a:gd name="T74" fmla="*/ 386 w 504"/>
                    <a:gd name="T75" fmla="*/ 746 h 986"/>
                    <a:gd name="T76" fmla="*/ 369 w 504"/>
                    <a:gd name="T77" fmla="*/ 774 h 986"/>
                    <a:gd name="T78" fmla="*/ 326 w 504"/>
                    <a:gd name="T79" fmla="*/ 835 h 986"/>
                    <a:gd name="T80" fmla="*/ 328 w 504"/>
                    <a:gd name="T81" fmla="*/ 921 h 986"/>
                    <a:gd name="T82" fmla="*/ 249 w 504"/>
                    <a:gd name="T83" fmla="*/ 986 h 986"/>
                    <a:gd name="T84" fmla="*/ 210 w 504"/>
                    <a:gd name="T85" fmla="*/ 815 h 986"/>
                    <a:gd name="T86" fmla="*/ 140 w 504"/>
                    <a:gd name="T87" fmla="*/ 694 h 986"/>
                    <a:gd name="T88" fmla="*/ 100 w 504"/>
                    <a:gd name="T89" fmla="*/ 641 h 986"/>
                    <a:gd name="T90" fmla="*/ 61 w 504"/>
                    <a:gd name="T91" fmla="*/ 586 h 986"/>
                    <a:gd name="T92" fmla="*/ 30 w 504"/>
                    <a:gd name="T93" fmla="*/ 566 h 986"/>
                    <a:gd name="T94" fmla="*/ 20 w 504"/>
                    <a:gd name="T95" fmla="*/ 529 h 986"/>
                    <a:gd name="T96" fmla="*/ 2 w 504"/>
                    <a:gd name="T97" fmla="*/ 45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4" h="986">
                      <a:moveTo>
                        <a:pt x="2" y="457"/>
                      </a:moveTo>
                      <a:cubicBezTo>
                        <a:pt x="5" y="443"/>
                        <a:pt x="18" y="438"/>
                        <a:pt x="29" y="431"/>
                      </a:cubicBezTo>
                      <a:cubicBezTo>
                        <a:pt x="45" y="419"/>
                        <a:pt x="43" y="404"/>
                        <a:pt x="64" y="396"/>
                      </a:cubicBezTo>
                      <a:cubicBezTo>
                        <a:pt x="84" y="388"/>
                        <a:pt x="91" y="368"/>
                        <a:pt x="95" y="350"/>
                      </a:cubicBezTo>
                      <a:cubicBezTo>
                        <a:pt x="98" y="336"/>
                        <a:pt x="117" y="304"/>
                        <a:pt x="111" y="290"/>
                      </a:cubicBezTo>
                      <a:cubicBezTo>
                        <a:pt x="106" y="276"/>
                        <a:pt x="99" y="278"/>
                        <a:pt x="104" y="255"/>
                      </a:cubicBezTo>
                      <a:cubicBezTo>
                        <a:pt x="110" y="235"/>
                        <a:pt x="91" y="217"/>
                        <a:pt x="94" y="196"/>
                      </a:cubicBezTo>
                      <a:cubicBezTo>
                        <a:pt x="97" y="172"/>
                        <a:pt x="124" y="127"/>
                        <a:pt x="84" y="119"/>
                      </a:cubicBezTo>
                      <a:cubicBezTo>
                        <a:pt x="98" y="104"/>
                        <a:pt x="122" y="96"/>
                        <a:pt x="133" y="77"/>
                      </a:cubicBezTo>
                      <a:cubicBezTo>
                        <a:pt x="137" y="70"/>
                        <a:pt x="134" y="58"/>
                        <a:pt x="145" y="56"/>
                      </a:cubicBezTo>
                      <a:cubicBezTo>
                        <a:pt x="156" y="53"/>
                        <a:pt x="163" y="56"/>
                        <a:pt x="171" y="47"/>
                      </a:cubicBezTo>
                      <a:cubicBezTo>
                        <a:pt x="190" y="28"/>
                        <a:pt x="210" y="20"/>
                        <a:pt x="237" y="12"/>
                      </a:cubicBezTo>
                      <a:cubicBezTo>
                        <a:pt x="250" y="9"/>
                        <a:pt x="267" y="0"/>
                        <a:pt x="280" y="5"/>
                      </a:cubicBezTo>
                      <a:cubicBezTo>
                        <a:pt x="296" y="11"/>
                        <a:pt x="280" y="18"/>
                        <a:pt x="282" y="29"/>
                      </a:cubicBezTo>
                      <a:cubicBezTo>
                        <a:pt x="295" y="29"/>
                        <a:pt x="298" y="23"/>
                        <a:pt x="290" y="13"/>
                      </a:cubicBezTo>
                      <a:cubicBezTo>
                        <a:pt x="315" y="18"/>
                        <a:pt x="322" y="15"/>
                        <a:pt x="331" y="35"/>
                      </a:cubicBezTo>
                      <a:cubicBezTo>
                        <a:pt x="336" y="44"/>
                        <a:pt x="322" y="45"/>
                        <a:pt x="335" y="54"/>
                      </a:cubicBezTo>
                      <a:cubicBezTo>
                        <a:pt x="345" y="60"/>
                        <a:pt x="347" y="72"/>
                        <a:pt x="337" y="79"/>
                      </a:cubicBezTo>
                      <a:cubicBezTo>
                        <a:pt x="338" y="78"/>
                        <a:pt x="348" y="90"/>
                        <a:pt x="359" y="86"/>
                      </a:cubicBezTo>
                      <a:cubicBezTo>
                        <a:pt x="373" y="80"/>
                        <a:pt x="385" y="69"/>
                        <a:pt x="397" y="60"/>
                      </a:cubicBezTo>
                      <a:cubicBezTo>
                        <a:pt x="402" y="56"/>
                        <a:pt x="417" y="40"/>
                        <a:pt x="425" y="44"/>
                      </a:cubicBezTo>
                      <a:cubicBezTo>
                        <a:pt x="442" y="51"/>
                        <a:pt x="440" y="67"/>
                        <a:pt x="432" y="81"/>
                      </a:cubicBezTo>
                      <a:cubicBezTo>
                        <a:pt x="417" y="107"/>
                        <a:pt x="364" y="132"/>
                        <a:pt x="362" y="161"/>
                      </a:cubicBezTo>
                      <a:cubicBezTo>
                        <a:pt x="361" y="184"/>
                        <a:pt x="375" y="210"/>
                        <a:pt x="396" y="221"/>
                      </a:cubicBezTo>
                      <a:cubicBezTo>
                        <a:pt x="428" y="237"/>
                        <a:pt x="427" y="238"/>
                        <a:pt x="435" y="273"/>
                      </a:cubicBezTo>
                      <a:cubicBezTo>
                        <a:pt x="444" y="317"/>
                        <a:pt x="412" y="362"/>
                        <a:pt x="376" y="389"/>
                      </a:cubicBezTo>
                      <a:cubicBezTo>
                        <a:pt x="341" y="415"/>
                        <a:pt x="287" y="430"/>
                        <a:pt x="322" y="481"/>
                      </a:cubicBezTo>
                      <a:cubicBezTo>
                        <a:pt x="329" y="493"/>
                        <a:pt x="340" y="503"/>
                        <a:pt x="353" y="509"/>
                      </a:cubicBezTo>
                      <a:cubicBezTo>
                        <a:pt x="367" y="515"/>
                        <a:pt x="373" y="507"/>
                        <a:pt x="387" y="508"/>
                      </a:cubicBezTo>
                      <a:cubicBezTo>
                        <a:pt x="391" y="509"/>
                        <a:pt x="394" y="530"/>
                        <a:pt x="397" y="534"/>
                      </a:cubicBezTo>
                      <a:cubicBezTo>
                        <a:pt x="403" y="544"/>
                        <a:pt x="422" y="513"/>
                        <a:pt x="432" y="517"/>
                      </a:cubicBezTo>
                      <a:cubicBezTo>
                        <a:pt x="445" y="521"/>
                        <a:pt x="436" y="532"/>
                        <a:pt x="440" y="541"/>
                      </a:cubicBezTo>
                      <a:cubicBezTo>
                        <a:pt x="446" y="553"/>
                        <a:pt x="466" y="564"/>
                        <a:pt x="445" y="566"/>
                      </a:cubicBezTo>
                      <a:cubicBezTo>
                        <a:pt x="456" y="577"/>
                        <a:pt x="480" y="565"/>
                        <a:pt x="490" y="578"/>
                      </a:cubicBezTo>
                      <a:cubicBezTo>
                        <a:pt x="498" y="588"/>
                        <a:pt x="484" y="630"/>
                        <a:pt x="487" y="645"/>
                      </a:cubicBezTo>
                      <a:cubicBezTo>
                        <a:pt x="491" y="668"/>
                        <a:pt x="504" y="679"/>
                        <a:pt x="477" y="694"/>
                      </a:cubicBezTo>
                      <a:cubicBezTo>
                        <a:pt x="455" y="706"/>
                        <a:pt x="422" y="710"/>
                        <a:pt x="409" y="732"/>
                      </a:cubicBezTo>
                      <a:cubicBezTo>
                        <a:pt x="404" y="739"/>
                        <a:pt x="393" y="741"/>
                        <a:pt x="386" y="746"/>
                      </a:cubicBezTo>
                      <a:cubicBezTo>
                        <a:pt x="377" y="753"/>
                        <a:pt x="380" y="766"/>
                        <a:pt x="369" y="774"/>
                      </a:cubicBezTo>
                      <a:cubicBezTo>
                        <a:pt x="345" y="790"/>
                        <a:pt x="317" y="799"/>
                        <a:pt x="326" y="835"/>
                      </a:cubicBezTo>
                      <a:cubicBezTo>
                        <a:pt x="334" y="866"/>
                        <a:pt x="347" y="890"/>
                        <a:pt x="328" y="921"/>
                      </a:cubicBezTo>
                      <a:cubicBezTo>
                        <a:pt x="306" y="956"/>
                        <a:pt x="287" y="969"/>
                        <a:pt x="249" y="986"/>
                      </a:cubicBezTo>
                      <a:cubicBezTo>
                        <a:pt x="240" y="928"/>
                        <a:pt x="223" y="872"/>
                        <a:pt x="210" y="815"/>
                      </a:cubicBezTo>
                      <a:cubicBezTo>
                        <a:pt x="198" y="759"/>
                        <a:pt x="193" y="726"/>
                        <a:pt x="140" y="694"/>
                      </a:cubicBezTo>
                      <a:cubicBezTo>
                        <a:pt x="117" y="679"/>
                        <a:pt x="106" y="667"/>
                        <a:pt x="100" y="641"/>
                      </a:cubicBezTo>
                      <a:cubicBezTo>
                        <a:pt x="94" y="618"/>
                        <a:pt x="83" y="598"/>
                        <a:pt x="61" y="586"/>
                      </a:cubicBezTo>
                      <a:cubicBezTo>
                        <a:pt x="51" y="580"/>
                        <a:pt x="37" y="577"/>
                        <a:pt x="30" y="566"/>
                      </a:cubicBezTo>
                      <a:cubicBezTo>
                        <a:pt x="22" y="555"/>
                        <a:pt x="27" y="541"/>
                        <a:pt x="20" y="529"/>
                      </a:cubicBezTo>
                      <a:cubicBezTo>
                        <a:pt x="6" y="506"/>
                        <a:pt x="0" y="483"/>
                        <a:pt x="2" y="457"/>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303" name="Freeform 83">
                  <a:extLst>
                    <a:ext uri="{FF2B5EF4-FFF2-40B4-BE49-F238E27FC236}">
                      <a16:creationId xmlns:a16="http://schemas.microsoft.com/office/drawing/2014/main" id="{2ECA0566-E548-A89C-F5E2-EAAD2EFDA1E9}"/>
                    </a:ext>
                  </a:extLst>
                </p:cNvPr>
                <p:cNvSpPr>
                  <a:spLocks/>
                </p:cNvSpPr>
                <p:nvPr/>
              </p:nvSpPr>
              <p:spPr bwMode="auto">
                <a:xfrm>
                  <a:off x="3289364" y="3780781"/>
                  <a:ext cx="54244" cy="34645"/>
                </a:xfrm>
                <a:custGeom>
                  <a:avLst/>
                  <a:gdLst>
                    <a:gd name="T0" fmla="*/ 26 w 61"/>
                    <a:gd name="T1" fmla="*/ 34 h 34"/>
                    <a:gd name="T2" fmla="*/ 9 w 61"/>
                    <a:gd name="T3" fmla="*/ 24 h 34"/>
                    <a:gd name="T4" fmla="*/ 26 w 61"/>
                    <a:gd name="T5" fmla="*/ 0 h 34"/>
                    <a:gd name="T6" fmla="*/ 26 w 61"/>
                    <a:gd name="T7" fmla="*/ 34 h 34"/>
                  </a:gdLst>
                  <a:ahLst/>
                  <a:cxnLst>
                    <a:cxn ang="0">
                      <a:pos x="T0" y="T1"/>
                    </a:cxn>
                    <a:cxn ang="0">
                      <a:pos x="T2" y="T3"/>
                    </a:cxn>
                    <a:cxn ang="0">
                      <a:pos x="T4" y="T5"/>
                    </a:cxn>
                    <a:cxn ang="0">
                      <a:pos x="T6" y="T7"/>
                    </a:cxn>
                  </a:cxnLst>
                  <a:rect l="0" t="0" r="r" b="b"/>
                  <a:pathLst>
                    <a:path w="61" h="34">
                      <a:moveTo>
                        <a:pt x="26" y="34"/>
                      </a:moveTo>
                      <a:cubicBezTo>
                        <a:pt x="24" y="19"/>
                        <a:pt x="13" y="32"/>
                        <a:pt x="9" y="24"/>
                      </a:cubicBezTo>
                      <a:cubicBezTo>
                        <a:pt x="0" y="6"/>
                        <a:pt x="9" y="0"/>
                        <a:pt x="26" y="0"/>
                      </a:cubicBezTo>
                      <a:cubicBezTo>
                        <a:pt x="61" y="1"/>
                        <a:pt x="39" y="21"/>
                        <a:pt x="26" y="34"/>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sp>
            <p:nvSpPr>
              <p:cNvPr id="169" name="Freeform 115">
                <a:extLst>
                  <a:ext uri="{FF2B5EF4-FFF2-40B4-BE49-F238E27FC236}">
                    <a16:creationId xmlns:a16="http://schemas.microsoft.com/office/drawing/2014/main" id="{31A9087D-9282-6B55-8C13-647C88CAC4AC}"/>
                  </a:ext>
                </a:extLst>
              </p:cNvPr>
              <p:cNvSpPr>
                <a:spLocks/>
              </p:cNvSpPr>
              <p:nvPr/>
            </p:nvSpPr>
            <p:spPr bwMode="auto">
              <a:xfrm>
                <a:off x="767730" y="4167673"/>
                <a:ext cx="1028644" cy="1057592"/>
              </a:xfrm>
              <a:custGeom>
                <a:avLst/>
                <a:gdLst>
                  <a:gd name="T0" fmla="*/ 0 w 1501"/>
                  <a:gd name="T1" fmla="*/ 1145 h 1156"/>
                  <a:gd name="T2" fmla="*/ 29 w 1501"/>
                  <a:gd name="T3" fmla="*/ 1108 h 1156"/>
                  <a:gd name="T4" fmla="*/ 101 w 1501"/>
                  <a:gd name="T5" fmla="*/ 1093 h 1156"/>
                  <a:gd name="T6" fmla="*/ 223 w 1501"/>
                  <a:gd name="T7" fmla="*/ 1039 h 1156"/>
                  <a:gd name="T8" fmla="*/ 322 w 1501"/>
                  <a:gd name="T9" fmla="*/ 955 h 1156"/>
                  <a:gd name="T10" fmla="*/ 403 w 1501"/>
                  <a:gd name="T11" fmla="*/ 858 h 1156"/>
                  <a:gd name="T12" fmla="*/ 422 w 1501"/>
                  <a:gd name="T13" fmla="*/ 746 h 1156"/>
                  <a:gd name="T14" fmla="*/ 406 w 1501"/>
                  <a:gd name="T15" fmla="*/ 719 h 1156"/>
                  <a:gd name="T16" fmla="*/ 412 w 1501"/>
                  <a:gd name="T17" fmla="*/ 664 h 1156"/>
                  <a:gd name="T18" fmla="*/ 461 w 1501"/>
                  <a:gd name="T19" fmla="*/ 548 h 1156"/>
                  <a:gd name="T20" fmla="*/ 479 w 1501"/>
                  <a:gd name="T21" fmla="*/ 476 h 1156"/>
                  <a:gd name="T22" fmla="*/ 513 w 1501"/>
                  <a:gd name="T23" fmla="*/ 430 h 1156"/>
                  <a:gd name="T24" fmla="*/ 605 w 1501"/>
                  <a:gd name="T25" fmla="*/ 352 h 1156"/>
                  <a:gd name="T26" fmla="*/ 732 w 1501"/>
                  <a:gd name="T27" fmla="*/ 297 h 1156"/>
                  <a:gd name="T28" fmla="*/ 871 w 1501"/>
                  <a:gd name="T29" fmla="*/ 65 h 1156"/>
                  <a:gd name="T30" fmla="*/ 895 w 1501"/>
                  <a:gd name="T31" fmla="*/ 20 h 1156"/>
                  <a:gd name="T32" fmla="*/ 939 w 1501"/>
                  <a:gd name="T33" fmla="*/ 9 h 1156"/>
                  <a:gd name="T34" fmla="*/ 965 w 1501"/>
                  <a:gd name="T35" fmla="*/ 32 h 1156"/>
                  <a:gd name="T36" fmla="*/ 1009 w 1501"/>
                  <a:gd name="T37" fmla="*/ 82 h 1156"/>
                  <a:gd name="T38" fmla="*/ 1136 w 1501"/>
                  <a:gd name="T39" fmla="*/ 97 h 1156"/>
                  <a:gd name="T40" fmla="*/ 1249 w 1501"/>
                  <a:gd name="T41" fmla="*/ 71 h 1156"/>
                  <a:gd name="T42" fmla="*/ 1257 w 1501"/>
                  <a:gd name="T43" fmla="*/ 100 h 1156"/>
                  <a:gd name="T44" fmla="*/ 1262 w 1501"/>
                  <a:gd name="T45" fmla="*/ 99 h 1156"/>
                  <a:gd name="T46" fmla="*/ 1309 w 1501"/>
                  <a:gd name="T47" fmla="*/ 112 h 1156"/>
                  <a:gd name="T48" fmla="*/ 1349 w 1501"/>
                  <a:gd name="T49" fmla="*/ 130 h 1156"/>
                  <a:gd name="T50" fmla="*/ 1389 w 1501"/>
                  <a:gd name="T51" fmla="*/ 160 h 1156"/>
                  <a:gd name="T52" fmla="*/ 1406 w 1501"/>
                  <a:gd name="T53" fmla="*/ 200 h 1156"/>
                  <a:gd name="T54" fmla="*/ 1401 w 1501"/>
                  <a:gd name="T55" fmla="*/ 240 h 1156"/>
                  <a:gd name="T56" fmla="*/ 1403 w 1501"/>
                  <a:gd name="T57" fmla="*/ 298 h 1156"/>
                  <a:gd name="T58" fmla="*/ 1413 w 1501"/>
                  <a:gd name="T59" fmla="*/ 341 h 1156"/>
                  <a:gd name="T60" fmla="*/ 1425 w 1501"/>
                  <a:gd name="T61" fmla="*/ 398 h 1156"/>
                  <a:gd name="T62" fmla="*/ 1434 w 1501"/>
                  <a:gd name="T63" fmla="*/ 430 h 1156"/>
                  <a:gd name="T64" fmla="*/ 1474 w 1501"/>
                  <a:gd name="T65" fmla="*/ 463 h 1156"/>
                  <a:gd name="T66" fmla="*/ 1466 w 1501"/>
                  <a:gd name="T67" fmla="*/ 531 h 1156"/>
                  <a:gd name="T68" fmla="*/ 1249 w 1501"/>
                  <a:gd name="T69" fmla="*/ 548 h 1156"/>
                  <a:gd name="T70" fmla="*/ 1176 w 1501"/>
                  <a:gd name="T71" fmla="*/ 586 h 1156"/>
                  <a:gd name="T72" fmla="*/ 1156 w 1501"/>
                  <a:gd name="T73" fmla="*/ 626 h 1156"/>
                  <a:gd name="T74" fmla="*/ 1170 w 1501"/>
                  <a:gd name="T75" fmla="*/ 682 h 1156"/>
                  <a:gd name="T76" fmla="*/ 1116 w 1501"/>
                  <a:gd name="T77" fmla="*/ 701 h 1156"/>
                  <a:gd name="T78" fmla="*/ 1064 w 1501"/>
                  <a:gd name="T79" fmla="*/ 736 h 1156"/>
                  <a:gd name="T80" fmla="*/ 1020 w 1501"/>
                  <a:gd name="T81" fmla="*/ 747 h 1156"/>
                  <a:gd name="T82" fmla="*/ 967 w 1501"/>
                  <a:gd name="T83" fmla="*/ 811 h 1156"/>
                  <a:gd name="T84" fmla="*/ 873 w 1501"/>
                  <a:gd name="T85" fmla="*/ 845 h 1156"/>
                  <a:gd name="T86" fmla="*/ 814 w 1501"/>
                  <a:gd name="T87" fmla="*/ 864 h 1156"/>
                  <a:gd name="T88" fmla="*/ 750 w 1501"/>
                  <a:gd name="T89" fmla="*/ 873 h 1156"/>
                  <a:gd name="T90" fmla="*/ 713 w 1501"/>
                  <a:gd name="T91" fmla="*/ 894 h 1156"/>
                  <a:gd name="T92" fmla="*/ 676 w 1501"/>
                  <a:gd name="T93" fmla="*/ 908 h 1156"/>
                  <a:gd name="T94" fmla="*/ 639 w 1501"/>
                  <a:gd name="T95" fmla="*/ 940 h 1156"/>
                  <a:gd name="T96" fmla="*/ 596 w 1501"/>
                  <a:gd name="T97" fmla="*/ 968 h 1156"/>
                  <a:gd name="T98" fmla="*/ 551 w 1501"/>
                  <a:gd name="T99" fmla="*/ 1029 h 1156"/>
                  <a:gd name="T100" fmla="*/ 551 w 1501"/>
                  <a:gd name="T101" fmla="*/ 1141 h 1156"/>
                  <a:gd name="T102" fmla="*/ 0 w 1501"/>
                  <a:gd name="T103" fmla="*/ 114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1" h="1156">
                    <a:moveTo>
                      <a:pt x="0" y="1145"/>
                    </a:moveTo>
                    <a:cubicBezTo>
                      <a:pt x="6" y="1139"/>
                      <a:pt x="23" y="1110"/>
                      <a:pt x="29" y="1108"/>
                    </a:cubicBezTo>
                    <a:cubicBezTo>
                      <a:pt x="52" y="1099"/>
                      <a:pt x="77" y="1098"/>
                      <a:pt x="101" y="1093"/>
                    </a:cubicBezTo>
                    <a:cubicBezTo>
                      <a:pt x="146" y="1084"/>
                      <a:pt x="191" y="1070"/>
                      <a:pt x="223" y="1039"/>
                    </a:cubicBezTo>
                    <a:cubicBezTo>
                      <a:pt x="255" y="1008"/>
                      <a:pt x="288" y="984"/>
                      <a:pt x="322" y="955"/>
                    </a:cubicBezTo>
                    <a:cubicBezTo>
                      <a:pt x="354" y="928"/>
                      <a:pt x="377" y="891"/>
                      <a:pt x="403" y="858"/>
                    </a:cubicBezTo>
                    <a:cubicBezTo>
                      <a:pt x="420" y="835"/>
                      <a:pt x="458" y="771"/>
                      <a:pt x="422" y="746"/>
                    </a:cubicBezTo>
                    <a:cubicBezTo>
                      <a:pt x="408" y="736"/>
                      <a:pt x="398" y="736"/>
                      <a:pt x="406" y="719"/>
                    </a:cubicBezTo>
                    <a:cubicBezTo>
                      <a:pt x="414" y="701"/>
                      <a:pt x="412" y="684"/>
                      <a:pt x="412" y="664"/>
                    </a:cubicBezTo>
                    <a:cubicBezTo>
                      <a:pt x="411" y="611"/>
                      <a:pt x="429" y="588"/>
                      <a:pt x="461" y="548"/>
                    </a:cubicBezTo>
                    <a:cubicBezTo>
                      <a:pt x="479" y="525"/>
                      <a:pt x="472" y="502"/>
                      <a:pt x="479" y="476"/>
                    </a:cubicBezTo>
                    <a:cubicBezTo>
                      <a:pt x="484" y="458"/>
                      <a:pt x="499" y="443"/>
                      <a:pt x="513" y="430"/>
                    </a:cubicBezTo>
                    <a:cubicBezTo>
                      <a:pt x="543" y="403"/>
                      <a:pt x="566" y="369"/>
                      <a:pt x="605" y="352"/>
                    </a:cubicBezTo>
                    <a:cubicBezTo>
                      <a:pt x="647" y="333"/>
                      <a:pt x="692" y="319"/>
                      <a:pt x="732" y="297"/>
                    </a:cubicBezTo>
                    <a:cubicBezTo>
                      <a:pt x="811" y="252"/>
                      <a:pt x="844" y="145"/>
                      <a:pt x="871" y="65"/>
                    </a:cubicBezTo>
                    <a:cubicBezTo>
                      <a:pt x="874" y="58"/>
                      <a:pt x="882" y="18"/>
                      <a:pt x="895" y="20"/>
                    </a:cubicBezTo>
                    <a:cubicBezTo>
                      <a:pt x="911" y="21"/>
                      <a:pt x="926" y="15"/>
                      <a:pt x="939" y="9"/>
                    </a:cubicBezTo>
                    <a:cubicBezTo>
                      <a:pt x="955" y="0"/>
                      <a:pt x="959" y="21"/>
                      <a:pt x="965" y="32"/>
                    </a:cubicBezTo>
                    <a:cubicBezTo>
                      <a:pt x="975" y="54"/>
                      <a:pt x="988" y="68"/>
                      <a:pt x="1009" y="82"/>
                    </a:cubicBezTo>
                    <a:cubicBezTo>
                      <a:pt x="1053" y="110"/>
                      <a:pt x="1088" y="102"/>
                      <a:pt x="1136" y="97"/>
                    </a:cubicBezTo>
                    <a:cubicBezTo>
                      <a:pt x="1175" y="92"/>
                      <a:pt x="1227" y="115"/>
                      <a:pt x="1249" y="71"/>
                    </a:cubicBezTo>
                    <a:cubicBezTo>
                      <a:pt x="1250" y="85"/>
                      <a:pt x="1254" y="89"/>
                      <a:pt x="1257" y="100"/>
                    </a:cubicBezTo>
                    <a:cubicBezTo>
                      <a:pt x="1260" y="112"/>
                      <a:pt x="1283" y="117"/>
                      <a:pt x="1262" y="99"/>
                    </a:cubicBezTo>
                    <a:cubicBezTo>
                      <a:pt x="1273" y="113"/>
                      <a:pt x="1293" y="120"/>
                      <a:pt x="1309" y="112"/>
                    </a:cubicBezTo>
                    <a:cubicBezTo>
                      <a:pt x="1327" y="103"/>
                      <a:pt x="1338" y="120"/>
                      <a:pt x="1349" y="130"/>
                    </a:cubicBezTo>
                    <a:cubicBezTo>
                      <a:pt x="1361" y="140"/>
                      <a:pt x="1382" y="145"/>
                      <a:pt x="1389" y="160"/>
                    </a:cubicBezTo>
                    <a:cubicBezTo>
                      <a:pt x="1398" y="176"/>
                      <a:pt x="1381" y="191"/>
                      <a:pt x="1406" y="200"/>
                    </a:cubicBezTo>
                    <a:cubicBezTo>
                      <a:pt x="1393" y="210"/>
                      <a:pt x="1398" y="227"/>
                      <a:pt x="1401" y="240"/>
                    </a:cubicBezTo>
                    <a:cubicBezTo>
                      <a:pt x="1406" y="260"/>
                      <a:pt x="1400" y="278"/>
                      <a:pt x="1403" y="298"/>
                    </a:cubicBezTo>
                    <a:cubicBezTo>
                      <a:pt x="1406" y="314"/>
                      <a:pt x="1417" y="324"/>
                      <a:pt x="1413" y="341"/>
                    </a:cubicBezTo>
                    <a:cubicBezTo>
                      <a:pt x="1408" y="367"/>
                      <a:pt x="1412" y="376"/>
                      <a:pt x="1425" y="398"/>
                    </a:cubicBezTo>
                    <a:cubicBezTo>
                      <a:pt x="1432" y="410"/>
                      <a:pt x="1427" y="420"/>
                      <a:pt x="1434" y="430"/>
                    </a:cubicBezTo>
                    <a:cubicBezTo>
                      <a:pt x="1444" y="446"/>
                      <a:pt x="1459" y="452"/>
                      <a:pt x="1474" y="463"/>
                    </a:cubicBezTo>
                    <a:cubicBezTo>
                      <a:pt x="1501" y="483"/>
                      <a:pt x="1423" y="515"/>
                      <a:pt x="1466" y="531"/>
                    </a:cubicBezTo>
                    <a:cubicBezTo>
                      <a:pt x="1423" y="541"/>
                      <a:pt x="1269" y="491"/>
                      <a:pt x="1249" y="548"/>
                    </a:cubicBezTo>
                    <a:cubicBezTo>
                      <a:pt x="1238" y="577"/>
                      <a:pt x="1209" y="588"/>
                      <a:pt x="1176" y="586"/>
                    </a:cubicBezTo>
                    <a:cubicBezTo>
                      <a:pt x="1151" y="584"/>
                      <a:pt x="1122" y="617"/>
                      <a:pt x="1156" y="626"/>
                    </a:cubicBezTo>
                    <a:cubicBezTo>
                      <a:pt x="1129" y="651"/>
                      <a:pt x="1182" y="670"/>
                      <a:pt x="1170" y="682"/>
                    </a:cubicBezTo>
                    <a:cubicBezTo>
                      <a:pt x="1156" y="695"/>
                      <a:pt x="1131" y="690"/>
                      <a:pt x="1116" y="701"/>
                    </a:cubicBezTo>
                    <a:cubicBezTo>
                      <a:pt x="1100" y="712"/>
                      <a:pt x="1083" y="729"/>
                      <a:pt x="1064" y="736"/>
                    </a:cubicBezTo>
                    <a:cubicBezTo>
                      <a:pt x="1050" y="740"/>
                      <a:pt x="1034" y="740"/>
                      <a:pt x="1020" y="747"/>
                    </a:cubicBezTo>
                    <a:cubicBezTo>
                      <a:pt x="994" y="761"/>
                      <a:pt x="985" y="791"/>
                      <a:pt x="967" y="811"/>
                    </a:cubicBezTo>
                    <a:cubicBezTo>
                      <a:pt x="945" y="835"/>
                      <a:pt x="905" y="844"/>
                      <a:pt x="873" y="845"/>
                    </a:cubicBezTo>
                    <a:cubicBezTo>
                      <a:pt x="849" y="846"/>
                      <a:pt x="823" y="837"/>
                      <a:pt x="814" y="864"/>
                    </a:cubicBezTo>
                    <a:cubicBezTo>
                      <a:pt x="805" y="894"/>
                      <a:pt x="774" y="872"/>
                      <a:pt x="750" y="873"/>
                    </a:cubicBezTo>
                    <a:cubicBezTo>
                      <a:pt x="733" y="875"/>
                      <a:pt x="724" y="883"/>
                      <a:pt x="713" y="894"/>
                    </a:cubicBezTo>
                    <a:cubicBezTo>
                      <a:pt x="703" y="906"/>
                      <a:pt x="690" y="903"/>
                      <a:pt x="676" y="908"/>
                    </a:cubicBezTo>
                    <a:cubicBezTo>
                      <a:pt x="660" y="915"/>
                      <a:pt x="651" y="930"/>
                      <a:pt x="639" y="940"/>
                    </a:cubicBezTo>
                    <a:cubicBezTo>
                      <a:pt x="626" y="951"/>
                      <a:pt x="609" y="957"/>
                      <a:pt x="596" y="968"/>
                    </a:cubicBezTo>
                    <a:cubicBezTo>
                      <a:pt x="570" y="989"/>
                      <a:pt x="547" y="992"/>
                      <a:pt x="551" y="1029"/>
                    </a:cubicBezTo>
                    <a:cubicBezTo>
                      <a:pt x="556" y="1065"/>
                      <a:pt x="553" y="1105"/>
                      <a:pt x="551" y="1141"/>
                    </a:cubicBezTo>
                    <a:cubicBezTo>
                      <a:pt x="550" y="1156"/>
                      <a:pt x="51" y="1145"/>
                      <a:pt x="0" y="1145"/>
                    </a:cubicBezTo>
                  </a:path>
                </a:pathLst>
              </a:custGeom>
              <a:solidFill>
                <a:srgbClr val="92D050"/>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70" name="Freeform 9">
                <a:extLst>
                  <a:ext uri="{FF2B5EF4-FFF2-40B4-BE49-F238E27FC236}">
                    <a16:creationId xmlns:a16="http://schemas.microsoft.com/office/drawing/2014/main" id="{936CEDA6-BFDA-C36D-659B-3FE85A3C7FAF}"/>
                  </a:ext>
                </a:extLst>
              </p:cNvPr>
              <p:cNvSpPr>
                <a:spLocks/>
              </p:cNvSpPr>
              <p:nvPr/>
            </p:nvSpPr>
            <p:spPr bwMode="auto">
              <a:xfrm>
                <a:off x="1606358" y="2737243"/>
                <a:ext cx="12790" cy="14621"/>
              </a:xfrm>
              <a:custGeom>
                <a:avLst/>
                <a:gdLst>
                  <a:gd name="T0" fmla="*/ 21 w 21"/>
                  <a:gd name="T1" fmla="*/ 14 h 15"/>
                  <a:gd name="T2" fmla="*/ 0 w 21"/>
                  <a:gd name="T3" fmla="*/ 0 h 15"/>
                  <a:gd name="T4" fmla="*/ 21 w 21"/>
                  <a:gd name="T5" fmla="*/ 14 h 15"/>
                </a:gdLst>
                <a:ahLst/>
                <a:cxnLst>
                  <a:cxn ang="0">
                    <a:pos x="T0" y="T1"/>
                  </a:cxn>
                  <a:cxn ang="0">
                    <a:pos x="T2" y="T3"/>
                  </a:cxn>
                  <a:cxn ang="0">
                    <a:pos x="T4" y="T5"/>
                  </a:cxn>
                </a:cxnLst>
                <a:rect l="0" t="0" r="r" b="b"/>
                <a:pathLst>
                  <a:path w="21" h="15">
                    <a:moveTo>
                      <a:pt x="21" y="14"/>
                    </a:moveTo>
                    <a:cubicBezTo>
                      <a:pt x="14" y="8"/>
                      <a:pt x="7" y="4"/>
                      <a:pt x="0" y="0"/>
                    </a:cubicBezTo>
                    <a:cubicBezTo>
                      <a:pt x="2" y="9"/>
                      <a:pt x="10" y="15"/>
                      <a:pt x="21" y="14"/>
                    </a:cubicBezTo>
                  </a:path>
                </a:pathLst>
              </a:custGeom>
              <a:solidFill>
                <a:srgbClr val="31859B"/>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71" name="Freeform 10">
                <a:extLst>
                  <a:ext uri="{FF2B5EF4-FFF2-40B4-BE49-F238E27FC236}">
                    <a16:creationId xmlns:a16="http://schemas.microsoft.com/office/drawing/2014/main" id="{48C0ACD5-FAF1-FB0F-7A5A-96C9F3D61B97}"/>
                  </a:ext>
                </a:extLst>
              </p:cNvPr>
              <p:cNvSpPr>
                <a:spLocks/>
              </p:cNvSpPr>
              <p:nvPr/>
            </p:nvSpPr>
            <p:spPr bwMode="auto">
              <a:xfrm>
                <a:off x="1606358" y="2737243"/>
                <a:ext cx="12790" cy="14621"/>
              </a:xfrm>
              <a:custGeom>
                <a:avLst/>
                <a:gdLst>
                  <a:gd name="T0" fmla="*/ 7 w 7"/>
                  <a:gd name="T1" fmla="*/ 6 h 6"/>
                  <a:gd name="T2" fmla="*/ 0 w 7"/>
                  <a:gd name="T3" fmla="*/ 0 h 6"/>
                  <a:gd name="T4" fmla="*/ 7 w 7"/>
                  <a:gd name="T5" fmla="*/ 6 h 6"/>
                </a:gdLst>
                <a:ahLst/>
                <a:cxnLst>
                  <a:cxn ang="0">
                    <a:pos x="T0" y="T1"/>
                  </a:cxn>
                  <a:cxn ang="0">
                    <a:pos x="T2" y="T3"/>
                  </a:cxn>
                  <a:cxn ang="0">
                    <a:pos x="T4" y="T5"/>
                  </a:cxn>
                </a:cxnLst>
                <a:rect l="0" t="0" r="r" b="b"/>
                <a:pathLst>
                  <a:path w="7" h="6">
                    <a:moveTo>
                      <a:pt x="7" y="6"/>
                    </a:moveTo>
                    <a:cubicBezTo>
                      <a:pt x="5" y="3"/>
                      <a:pt x="2" y="2"/>
                      <a:pt x="0" y="0"/>
                    </a:cubicBezTo>
                    <a:cubicBezTo>
                      <a:pt x="0" y="4"/>
                      <a:pt x="3" y="6"/>
                      <a:pt x="7" y="6"/>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72" name="Freeform 11">
                <a:extLst>
                  <a:ext uri="{FF2B5EF4-FFF2-40B4-BE49-F238E27FC236}">
                    <a16:creationId xmlns:a16="http://schemas.microsoft.com/office/drawing/2014/main" id="{FB42A162-F178-E81A-118C-C0B8E5028A40}"/>
                  </a:ext>
                </a:extLst>
              </p:cNvPr>
              <p:cNvSpPr>
                <a:spLocks/>
              </p:cNvSpPr>
              <p:nvPr/>
            </p:nvSpPr>
            <p:spPr bwMode="auto">
              <a:xfrm>
                <a:off x="1688577" y="2788416"/>
                <a:ext cx="10962" cy="9748"/>
              </a:xfrm>
              <a:custGeom>
                <a:avLst/>
                <a:gdLst>
                  <a:gd name="T0" fmla="*/ 15 w 15"/>
                  <a:gd name="T1" fmla="*/ 10 h 10"/>
                  <a:gd name="T2" fmla="*/ 0 w 15"/>
                  <a:gd name="T3" fmla="*/ 2 h 10"/>
                  <a:gd name="T4" fmla="*/ 15 w 15"/>
                  <a:gd name="T5" fmla="*/ 10 h 10"/>
                </a:gdLst>
                <a:ahLst/>
                <a:cxnLst>
                  <a:cxn ang="0">
                    <a:pos x="T0" y="T1"/>
                  </a:cxn>
                  <a:cxn ang="0">
                    <a:pos x="T2" y="T3"/>
                  </a:cxn>
                  <a:cxn ang="0">
                    <a:pos x="T4" y="T5"/>
                  </a:cxn>
                </a:cxnLst>
                <a:rect l="0" t="0" r="r" b="b"/>
                <a:pathLst>
                  <a:path w="15" h="10">
                    <a:moveTo>
                      <a:pt x="15" y="10"/>
                    </a:moveTo>
                    <a:cubicBezTo>
                      <a:pt x="10" y="2"/>
                      <a:pt x="10" y="0"/>
                      <a:pt x="0" y="2"/>
                    </a:cubicBezTo>
                    <a:cubicBezTo>
                      <a:pt x="5" y="4"/>
                      <a:pt x="10" y="7"/>
                      <a:pt x="15" y="10"/>
                    </a:cubicBezTo>
                  </a:path>
                </a:pathLst>
              </a:custGeom>
              <a:solidFill>
                <a:srgbClr val="31859B"/>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73" name="Freeform 12">
                <a:extLst>
                  <a:ext uri="{FF2B5EF4-FFF2-40B4-BE49-F238E27FC236}">
                    <a16:creationId xmlns:a16="http://schemas.microsoft.com/office/drawing/2014/main" id="{759F30D4-7635-643D-E037-D36B96834450}"/>
                  </a:ext>
                </a:extLst>
              </p:cNvPr>
              <p:cNvSpPr>
                <a:spLocks/>
              </p:cNvSpPr>
              <p:nvPr/>
            </p:nvSpPr>
            <p:spPr bwMode="auto">
              <a:xfrm>
                <a:off x="1688577" y="2788416"/>
                <a:ext cx="10962" cy="9748"/>
              </a:xfrm>
              <a:custGeom>
                <a:avLst/>
                <a:gdLst>
                  <a:gd name="T0" fmla="*/ 6 w 6"/>
                  <a:gd name="T1" fmla="*/ 4 h 4"/>
                  <a:gd name="T2" fmla="*/ 0 w 6"/>
                  <a:gd name="T3" fmla="*/ 1 h 4"/>
                  <a:gd name="T4" fmla="*/ 6 w 6"/>
                  <a:gd name="T5" fmla="*/ 4 h 4"/>
                </a:gdLst>
                <a:ahLst/>
                <a:cxnLst>
                  <a:cxn ang="0">
                    <a:pos x="T0" y="T1"/>
                  </a:cxn>
                  <a:cxn ang="0">
                    <a:pos x="T2" y="T3"/>
                  </a:cxn>
                  <a:cxn ang="0">
                    <a:pos x="T4" y="T5"/>
                  </a:cxn>
                </a:cxnLst>
                <a:rect l="0" t="0" r="r" b="b"/>
                <a:pathLst>
                  <a:path w="6" h="4">
                    <a:moveTo>
                      <a:pt x="6" y="4"/>
                    </a:moveTo>
                    <a:cubicBezTo>
                      <a:pt x="4" y="1"/>
                      <a:pt x="4" y="0"/>
                      <a:pt x="0" y="1"/>
                    </a:cubicBezTo>
                    <a:cubicBezTo>
                      <a:pt x="2" y="2"/>
                      <a:pt x="4" y="3"/>
                      <a:pt x="6" y="4"/>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74" name="Freeform 13">
                <a:extLst>
                  <a:ext uri="{FF2B5EF4-FFF2-40B4-BE49-F238E27FC236}">
                    <a16:creationId xmlns:a16="http://schemas.microsoft.com/office/drawing/2014/main" id="{AF28C2B0-7EBE-6E23-FB92-CACA81A7B298}"/>
                  </a:ext>
                </a:extLst>
              </p:cNvPr>
              <p:cNvSpPr>
                <a:spLocks/>
              </p:cNvSpPr>
              <p:nvPr/>
            </p:nvSpPr>
            <p:spPr bwMode="auto">
              <a:xfrm>
                <a:off x="1752524" y="2883454"/>
                <a:ext cx="18271" cy="7312"/>
              </a:xfrm>
              <a:custGeom>
                <a:avLst/>
                <a:gdLst>
                  <a:gd name="T0" fmla="*/ 28 w 28"/>
                  <a:gd name="T1" fmla="*/ 9 h 9"/>
                  <a:gd name="T2" fmla="*/ 0 w 28"/>
                  <a:gd name="T3" fmla="*/ 3 h 9"/>
                  <a:gd name="T4" fmla="*/ 28 w 28"/>
                  <a:gd name="T5" fmla="*/ 9 h 9"/>
                </a:gdLst>
                <a:ahLst/>
                <a:cxnLst>
                  <a:cxn ang="0">
                    <a:pos x="T0" y="T1"/>
                  </a:cxn>
                  <a:cxn ang="0">
                    <a:pos x="T2" y="T3"/>
                  </a:cxn>
                  <a:cxn ang="0">
                    <a:pos x="T4" y="T5"/>
                  </a:cxn>
                </a:cxnLst>
                <a:rect l="0" t="0" r="r" b="b"/>
                <a:pathLst>
                  <a:path w="28" h="9">
                    <a:moveTo>
                      <a:pt x="28" y="9"/>
                    </a:moveTo>
                    <a:cubicBezTo>
                      <a:pt x="22" y="0"/>
                      <a:pt x="9" y="2"/>
                      <a:pt x="0" y="3"/>
                    </a:cubicBezTo>
                    <a:cubicBezTo>
                      <a:pt x="10" y="4"/>
                      <a:pt x="19" y="6"/>
                      <a:pt x="28" y="9"/>
                    </a:cubicBezTo>
                  </a:path>
                </a:pathLst>
              </a:custGeom>
              <a:solidFill>
                <a:srgbClr val="31859B"/>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75" name="Freeform 14">
                <a:extLst>
                  <a:ext uri="{FF2B5EF4-FFF2-40B4-BE49-F238E27FC236}">
                    <a16:creationId xmlns:a16="http://schemas.microsoft.com/office/drawing/2014/main" id="{5A28EAAA-E4F5-19E4-C7BD-4C6DBFB1F2C3}"/>
                  </a:ext>
                </a:extLst>
              </p:cNvPr>
              <p:cNvSpPr>
                <a:spLocks/>
              </p:cNvSpPr>
              <p:nvPr/>
            </p:nvSpPr>
            <p:spPr bwMode="auto">
              <a:xfrm>
                <a:off x="1752524" y="2883454"/>
                <a:ext cx="18271" cy="7312"/>
              </a:xfrm>
              <a:custGeom>
                <a:avLst/>
                <a:gdLst>
                  <a:gd name="T0" fmla="*/ 10 w 10"/>
                  <a:gd name="T1" fmla="*/ 3 h 3"/>
                  <a:gd name="T2" fmla="*/ 0 w 10"/>
                  <a:gd name="T3" fmla="*/ 1 h 3"/>
                  <a:gd name="T4" fmla="*/ 10 w 10"/>
                  <a:gd name="T5" fmla="*/ 3 h 3"/>
                </a:gdLst>
                <a:ahLst/>
                <a:cxnLst>
                  <a:cxn ang="0">
                    <a:pos x="T0" y="T1"/>
                  </a:cxn>
                  <a:cxn ang="0">
                    <a:pos x="T2" y="T3"/>
                  </a:cxn>
                  <a:cxn ang="0">
                    <a:pos x="T4" y="T5"/>
                  </a:cxn>
                </a:cxnLst>
                <a:rect l="0" t="0" r="r" b="b"/>
                <a:pathLst>
                  <a:path w="10" h="3">
                    <a:moveTo>
                      <a:pt x="10" y="3"/>
                    </a:moveTo>
                    <a:cubicBezTo>
                      <a:pt x="8" y="0"/>
                      <a:pt x="3" y="0"/>
                      <a:pt x="0" y="1"/>
                    </a:cubicBezTo>
                    <a:cubicBezTo>
                      <a:pt x="4" y="1"/>
                      <a:pt x="7" y="2"/>
                      <a:pt x="10" y="3"/>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76" name="Freeform 15">
                <a:extLst>
                  <a:ext uri="{FF2B5EF4-FFF2-40B4-BE49-F238E27FC236}">
                    <a16:creationId xmlns:a16="http://schemas.microsoft.com/office/drawing/2014/main" id="{6893381F-F020-3FC6-E2E5-50C6BCD9294D}"/>
                  </a:ext>
                </a:extLst>
              </p:cNvPr>
              <p:cNvSpPr>
                <a:spLocks/>
              </p:cNvSpPr>
              <p:nvPr/>
            </p:nvSpPr>
            <p:spPr bwMode="auto">
              <a:xfrm>
                <a:off x="1763487" y="2905386"/>
                <a:ext cx="18271" cy="29242"/>
              </a:xfrm>
              <a:custGeom>
                <a:avLst/>
                <a:gdLst>
                  <a:gd name="T0" fmla="*/ 20 w 28"/>
                  <a:gd name="T1" fmla="*/ 30 h 30"/>
                  <a:gd name="T2" fmla="*/ 0 w 28"/>
                  <a:gd name="T3" fmla="*/ 7 h 30"/>
                  <a:gd name="T4" fmla="*/ 20 w 28"/>
                  <a:gd name="T5" fmla="*/ 30 h 30"/>
                </a:gdLst>
                <a:ahLst/>
                <a:cxnLst>
                  <a:cxn ang="0">
                    <a:pos x="T0" y="T1"/>
                  </a:cxn>
                  <a:cxn ang="0">
                    <a:pos x="T2" y="T3"/>
                  </a:cxn>
                  <a:cxn ang="0">
                    <a:pos x="T4" y="T5"/>
                  </a:cxn>
                </a:cxnLst>
                <a:rect l="0" t="0" r="r" b="b"/>
                <a:pathLst>
                  <a:path w="28" h="30">
                    <a:moveTo>
                      <a:pt x="20" y="30"/>
                    </a:moveTo>
                    <a:cubicBezTo>
                      <a:pt x="28" y="19"/>
                      <a:pt x="17" y="0"/>
                      <a:pt x="0" y="7"/>
                    </a:cubicBezTo>
                    <a:cubicBezTo>
                      <a:pt x="9" y="14"/>
                      <a:pt x="15" y="21"/>
                      <a:pt x="20" y="30"/>
                    </a:cubicBezTo>
                  </a:path>
                </a:pathLst>
              </a:custGeom>
              <a:solidFill>
                <a:srgbClr val="31859B"/>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77" name="Freeform 16">
                <a:extLst>
                  <a:ext uri="{FF2B5EF4-FFF2-40B4-BE49-F238E27FC236}">
                    <a16:creationId xmlns:a16="http://schemas.microsoft.com/office/drawing/2014/main" id="{96559D55-B324-50F6-7708-23D62220E6C1}"/>
                  </a:ext>
                </a:extLst>
              </p:cNvPr>
              <p:cNvSpPr>
                <a:spLocks/>
              </p:cNvSpPr>
              <p:nvPr/>
            </p:nvSpPr>
            <p:spPr bwMode="auto">
              <a:xfrm>
                <a:off x="1763487" y="2905386"/>
                <a:ext cx="18271" cy="29242"/>
              </a:xfrm>
              <a:custGeom>
                <a:avLst/>
                <a:gdLst>
                  <a:gd name="T0" fmla="*/ 7 w 10"/>
                  <a:gd name="T1" fmla="*/ 12 h 12"/>
                  <a:gd name="T2" fmla="*/ 0 w 10"/>
                  <a:gd name="T3" fmla="*/ 3 h 12"/>
                  <a:gd name="T4" fmla="*/ 7 w 10"/>
                  <a:gd name="T5" fmla="*/ 12 h 12"/>
                </a:gdLst>
                <a:ahLst/>
                <a:cxnLst>
                  <a:cxn ang="0">
                    <a:pos x="T0" y="T1"/>
                  </a:cxn>
                  <a:cxn ang="0">
                    <a:pos x="T2" y="T3"/>
                  </a:cxn>
                  <a:cxn ang="0">
                    <a:pos x="T4" y="T5"/>
                  </a:cxn>
                </a:cxnLst>
                <a:rect l="0" t="0" r="r" b="b"/>
                <a:pathLst>
                  <a:path w="10" h="12">
                    <a:moveTo>
                      <a:pt x="7" y="12"/>
                    </a:moveTo>
                    <a:cubicBezTo>
                      <a:pt x="10" y="8"/>
                      <a:pt x="6" y="0"/>
                      <a:pt x="0" y="3"/>
                    </a:cubicBezTo>
                    <a:cubicBezTo>
                      <a:pt x="3" y="6"/>
                      <a:pt x="5" y="8"/>
                      <a:pt x="7" y="12"/>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178" name="Group 15">
                <a:extLst>
                  <a:ext uri="{FF2B5EF4-FFF2-40B4-BE49-F238E27FC236}">
                    <a16:creationId xmlns:a16="http://schemas.microsoft.com/office/drawing/2014/main" id="{FD314849-B6BB-C40C-DA30-1461D3E12650}"/>
                  </a:ext>
                </a:extLst>
              </p:cNvPr>
              <p:cNvGrpSpPr/>
              <p:nvPr/>
            </p:nvGrpSpPr>
            <p:grpSpPr>
              <a:xfrm>
                <a:off x="1471154" y="2276678"/>
                <a:ext cx="1215007" cy="1211115"/>
                <a:chOff x="1619606" y="1178878"/>
                <a:chExt cx="1568347" cy="1324457"/>
              </a:xfrm>
              <a:solidFill>
                <a:schemeClr val="accent5">
                  <a:lumMod val="60000"/>
                  <a:lumOff val="40000"/>
                </a:schemeClr>
              </a:solidFill>
            </p:grpSpPr>
            <p:sp>
              <p:nvSpPr>
                <p:cNvPr id="300" name="Freeform 17">
                  <a:extLst>
                    <a:ext uri="{FF2B5EF4-FFF2-40B4-BE49-F238E27FC236}">
                      <a16:creationId xmlns:a16="http://schemas.microsoft.com/office/drawing/2014/main" id="{5B5CB216-FE35-EDB1-7993-6B71805DD192}"/>
                    </a:ext>
                  </a:extLst>
                </p:cNvPr>
                <p:cNvSpPr>
                  <a:spLocks/>
                </p:cNvSpPr>
                <p:nvPr/>
              </p:nvSpPr>
              <p:spPr bwMode="auto">
                <a:xfrm>
                  <a:off x="1619606" y="1178878"/>
                  <a:ext cx="1415049" cy="1196542"/>
                </a:xfrm>
                <a:custGeom>
                  <a:avLst/>
                  <a:gdLst>
                    <a:gd name="T0" fmla="*/ 29 w 1600"/>
                    <a:gd name="T1" fmla="*/ 386 h 1197"/>
                    <a:gd name="T2" fmla="*/ 8 w 1600"/>
                    <a:gd name="T3" fmla="*/ 373 h 1197"/>
                    <a:gd name="T4" fmla="*/ 214 w 1600"/>
                    <a:gd name="T5" fmla="*/ 307 h 1197"/>
                    <a:gd name="T6" fmla="*/ 325 w 1600"/>
                    <a:gd name="T7" fmla="*/ 343 h 1197"/>
                    <a:gd name="T8" fmla="*/ 373 w 1600"/>
                    <a:gd name="T9" fmla="*/ 340 h 1197"/>
                    <a:gd name="T10" fmla="*/ 375 w 1600"/>
                    <a:gd name="T11" fmla="*/ 235 h 1197"/>
                    <a:gd name="T12" fmla="*/ 432 w 1600"/>
                    <a:gd name="T13" fmla="*/ 197 h 1197"/>
                    <a:gd name="T14" fmla="*/ 546 w 1600"/>
                    <a:gd name="T15" fmla="*/ 247 h 1197"/>
                    <a:gd name="T16" fmla="*/ 611 w 1600"/>
                    <a:gd name="T17" fmla="*/ 224 h 1197"/>
                    <a:gd name="T18" fmla="*/ 795 w 1600"/>
                    <a:gd name="T19" fmla="*/ 130 h 1197"/>
                    <a:gd name="T20" fmla="*/ 930 w 1600"/>
                    <a:gd name="T21" fmla="*/ 56 h 1197"/>
                    <a:gd name="T22" fmla="*/ 1045 w 1600"/>
                    <a:gd name="T23" fmla="*/ 112 h 1197"/>
                    <a:gd name="T24" fmla="*/ 1151 w 1600"/>
                    <a:gd name="T25" fmla="*/ 159 h 1197"/>
                    <a:gd name="T26" fmla="*/ 1264 w 1600"/>
                    <a:gd name="T27" fmla="*/ 220 h 1197"/>
                    <a:gd name="T28" fmla="*/ 1428 w 1600"/>
                    <a:gd name="T29" fmla="*/ 269 h 1197"/>
                    <a:gd name="T30" fmla="*/ 1455 w 1600"/>
                    <a:gd name="T31" fmla="*/ 270 h 1197"/>
                    <a:gd name="T32" fmla="*/ 1600 w 1600"/>
                    <a:gd name="T33" fmla="*/ 294 h 1197"/>
                    <a:gd name="T34" fmla="*/ 1518 w 1600"/>
                    <a:gd name="T35" fmla="*/ 446 h 1197"/>
                    <a:gd name="T36" fmla="*/ 1451 w 1600"/>
                    <a:gd name="T37" fmla="*/ 491 h 1197"/>
                    <a:gd name="T38" fmla="*/ 1387 w 1600"/>
                    <a:gd name="T39" fmla="*/ 570 h 1197"/>
                    <a:gd name="T40" fmla="*/ 1344 w 1600"/>
                    <a:gd name="T41" fmla="*/ 650 h 1197"/>
                    <a:gd name="T42" fmla="*/ 1416 w 1600"/>
                    <a:gd name="T43" fmla="*/ 636 h 1197"/>
                    <a:gd name="T44" fmla="*/ 1467 w 1600"/>
                    <a:gd name="T45" fmla="*/ 784 h 1197"/>
                    <a:gd name="T46" fmla="*/ 1434 w 1600"/>
                    <a:gd name="T47" fmla="*/ 911 h 1197"/>
                    <a:gd name="T48" fmla="*/ 1402 w 1600"/>
                    <a:gd name="T49" fmla="*/ 1062 h 1197"/>
                    <a:gd name="T50" fmla="*/ 1319 w 1600"/>
                    <a:gd name="T51" fmla="*/ 1087 h 1197"/>
                    <a:gd name="T52" fmla="*/ 1224 w 1600"/>
                    <a:gd name="T53" fmla="*/ 1046 h 1197"/>
                    <a:gd name="T54" fmla="*/ 1170 w 1600"/>
                    <a:gd name="T55" fmla="*/ 1026 h 1197"/>
                    <a:gd name="T56" fmla="*/ 1028 w 1600"/>
                    <a:gd name="T57" fmla="*/ 1058 h 1197"/>
                    <a:gd name="T58" fmla="*/ 966 w 1600"/>
                    <a:gd name="T59" fmla="*/ 1131 h 1197"/>
                    <a:gd name="T60" fmla="*/ 919 w 1600"/>
                    <a:gd name="T61" fmla="*/ 1191 h 1197"/>
                    <a:gd name="T62" fmla="*/ 804 w 1600"/>
                    <a:gd name="T63" fmla="*/ 1157 h 1197"/>
                    <a:gd name="T64" fmla="*/ 676 w 1600"/>
                    <a:gd name="T65" fmla="*/ 1147 h 1197"/>
                    <a:gd name="T66" fmla="*/ 544 w 1600"/>
                    <a:gd name="T67" fmla="*/ 1130 h 1197"/>
                    <a:gd name="T68" fmla="*/ 375 w 1600"/>
                    <a:gd name="T69" fmla="*/ 1056 h 1197"/>
                    <a:gd name="T70" fmla="*/ 441 w 1600"/>
                    <a:gd name="T71" fmla="*/ 880 h 1197"/>
                    <a:gd name="T72" fmla="*/ 511 w 1600"/>
                    <a:gd name="T73" fmla="*/ 821 h 1197"/>
                    <a:gd name="T74" fmla="*/ 473 w 1600"/>
                    <a:gd name="T75" fmla="*/ 750 h 1197"/>
                    <a:gd name="T76" fmla="*/ 458 w 1600"/>
                    <a:gd name="T77" fmla="*/ 651 h 1197"/>
                    <a:gd name="T78" fmla="*/ 324 w 1600"/>
                    <a:gd name="T79" fmla="*/ 542 h 1197"/>
                    <a:gd name="T80" fmla="*/ 315 w 1600"/>
                    <a:gd name="T81" fmla="*/ 524 h 1197"/>
                    <a:gd name="T82" fmla="*/ 239 w 1600"/>
                    <a:gd name="T83" fmla="*/ 485 h 1197"/>
                    <a:gd name="T84" fmla="*/ 210 w 1600"/>
                    <a:gd name="T85" fmla="*/ 458 h 1197"/>
                    <a:gd name="T86" fmla="*/ 16 w 1600"/>
                    <a:gd name="T87" fmla="*/ 418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0" h="1197">
                      <a:moveTo>
                        <a:pt x="16" y="418"/>
                      </a:moveTo>
                      <a:cubicBezTo>
                        <a:pt x="31" y="412"/>
                        <a:pt x="51" y="408"/>
                        <a:pt x="69" y="410"/>
                      </a:cubicBezTo>
                      <a:cubicBezTo>
                        <a:pt x="73" y="386"/>
                        <a:pt x="38" y="403"/>
                        <a:pt x="29" y="386"/>
                      </a:cubicBezTo>
                      <a:cubicBezTo>
                        <a:pt x="45" y="381"/>
                        <a:pt x="65" y="383"/>
                        <a:pt x="82" y="384"/>
                      </a:cubicBezTo>
                      <a:cubicBezTo>
                        <a:pt x="68" y="382"/>
                        <a:pt x="50" y="386"/>
                        <a:pt x="59" y="371"/>
                      </a:cubicBezTo>
                      <a:cubicBezTo>
                        <a:pt x="48" y="371"/>
                        <a:pt x="14" y="388"/>
                        <a:pt x="8" y="373"/>
                      </a:cubicBezTo>
                      <a:cubicBezTo>
                        <a:pt x="0" y="352"/>
                        <a:pt x="36" y="339"/>
                        <a:pt x="53" y="336"/>
                      </a:cubicBezTo>
                      <a:cubicBezTo>
                        <a:pt x="77" y="332"/>
                        <a:pt x="99" y="330"/>
                        <a:pt x="123" y="331"/>
                      </a:cubicBezTo>
                      <a:cubicBezTo>
                        <a:pt x="157" y="332"/>
                        <a:pt x="176" y="303"/>
                        <a:pt x="214" y="307"/>
                      </a:cubicBezTo>
                      <a:cubicBezTo>
                        <a:pt x="211" y="317"/>
                        <a:pt x="259" y="355"/>
                        <a:pt x="271" y="350"/>
                      </a:cubicBezTo>
                      <a:cubicBezTo>
                        <a:pt x="279" y="346"/>
                        <a:pt x="287" y="342"/>
                        <a:pt x="294" y="338"/>
                      </a:cubicBezTo>
                      <a:cubicBezTo>
                        <a:pt x="311" y="329"/>
                        <a:pt x="311" y="340"/>
                        <a:pt x="325" y="343"/>
                      </a:cubicBezTo>
                      <a:cubicBezTo>
                        <a:pt x="339" y="345"/>
                        <a:pt x="350" y="335"/>
                        <a:pt x="352" y="355"/>
                      </a:cubicBezTo>
                      <a:cubicBezTo>
                        <a:pt x="361" y="350"/>
                        <a:pt x="347" y="343"/>
                        <a:pt x="354" y="334"/>
                      </a:cubicBezTo>
                      <a:cubicBezTo>
                        <a:pt x="361" y="325"/>
                        <a:pt x="366" y="339"/>
                        <a:pt x="373" y="340"/>
                      </a:cubicBezTo>
                      <a:cubicBezTo>
                        <a:pt x="389" y="344"/>
                        <a:pt x="410" y="340"/>
                        <a:pt x="426" y="338"/>
                      </a:cubicBezTo>
                      <a:cubicBezTo>
                        <a:pt x="390" y="329"/>
                        <a:pt x="400" y="286"/>
                        <a:pt x="401" y="264"/>
                      </a:cubicBezTo>
                      <a:cubicBezTo>
                        <a:pt x="402" y="253"/>
                        <a:pt x="382" y="242"/>
                        <a:pt x="375" y="235"/>
                      </a:cubicBezTo>
                      <a:cubicBezTo>
                        <a:pt x="364" y="222"/>
                        <a:pt x="372" y="202"/>
                        <a:pt x="356" y="192"/>
                      </a:cubicBezTo>
                      <a:cubicBezTo>
                        <a:pt x="368" y="193"/>
                        <a:pt x="379" y="198"/>
                        <a:pt x="391" y="201"/>
                      </a:cubicBezTo>
                      <a:cubicBezTo>
                        <a:pt x="404" y="203"/>
                        <a:pt x="420" y="192"/>
                        <a:pt x="432" y="197"/>
                      </a:cubicBezTo>
                      <a:cubicBezTo>
                        <a:pt x="450" y="205"/>
                        <a:pt x="429" y="228"/>
                        <a:pt x="455" y="240"/>
                      </a:cubicBezTo>
                      <a:cubicBezTo>
                        <a:pt x="462" y="244"/>
                        <a:pt x="475" y="238"/>
                        <a:pt x="482" y="238"/>
                      </a:cubicBezTo>
                      <a:cubicBezTo>
                        <a:pt x="504" y="237"/>
                        <a:pt x="525" y="244"/>
                        <a:pt x="546" y="247"/>
                      </a:cubicBezTo>
                      <a:cubicBezTo>
                        <a:pt x="566" y="251"/>
                        <a:pt x="584" y="250"/>
                        <a:pt x="602" y="241"/>
                      </a:cubicBezTo>
                      <a:cubicBezTo>
                        <a:pt x="618" y="233"/>
                        <a:pt x="640" y="233"/>
                        <a:pt x="654" y="224"/>
                      </a:cubicBezTo>
                      <a:cubicBezTo>
                        <a:pt x="643" y="228"/>
                        <a:pt x="623" y="230"/>
                        <a:pt x="611" y="224"/>
                      </a:cubicBezTo>
                      <a:cubicBezTo>
                        <a:pt x="587" y="213"/>
                        <a:pt x="639" y="184"/>
                        <a:pt x="648" y="180"/>
                      </a:cubicBezTo>
                      <a:cubicBezTo>
                        <a:pt x="676" y="169"/>
                        <a:pt x="708" y="170"/>
                        <a:pt x="737" y="160"/>
                      </a:cubicBezTo>
                      <a:cubicBezTo>
                        <a:pt x="753" y="155"/>
                        <a:pt x="774" y="121"/>
                        <a:pt x="795" y="130"/>
                      </a:cubicBezTo>
                      <a:cubicBezTo>
                        <a:pt x="776" y="120"/>
                        <a:pt x="784" y="49"/>
                        <a:pt x="798" y="36"/>
                      </a:cubicBezTo>
                      <a:cubicBezTo>
                        <a:pt x="813" y="23"/>
                        <a:pt x="888" y="0"/>
                        <a:pt x="909" y="14"/>
                      </a:cubicBezTo>
                      <a:cubicBezTo>
                        <a:pt x="919" y="21"/>
                        <a:pt x="901" y="49"/>
                        <a:pt x="930" y="56"/>
                      </a:cubicBezTo>
                      <a:cubicBezTo>
                        <a:pt x="961" y="62"/>
                        <a:pt x="954" y="56"/>
                        <a:pt x="975" y="62"/>
                      </a:cubicBezTo>
                      <a:cubicBezTo>
                        <a:pt x="996" y="67"/>
                        <a:pt x="990" y="80"/>
                        <a:pt x="1006" y="87"/>
                      </a:cubicBezTo>
                      <a:cubicBezTo>
                        <a:pt x="1026" y="95"/>
                        <a:pt x="1046" y="85"/>
                        <a:pt x="1045" y="112"/>
                      </a:cubicBezTo>
                      <a:cubicBezTo>
                        <a:pt x="1056" y="105"/>
                        <a:pt x="1077" y="107"/>
                        <a:pt x="1090" y="111"/>
                      </a:cubicBezTo>
                      <a:cubicBezTo>
                        <a:pt x="1114" y="118"/>
                        <a:pt x="1105" y="143"/>
                        <a:pt x="1101" y="158"/>
                      </a:cubicBezTo>
                      <a:cubicBezTo>
                        <a:pt x="1117" y="160"/>
                        <a:pt x="1135" y="165"/>
                        <a:pt x="1151" y="159"/>
                      </a:cubicBezTo>
                      <a:cubicBezTo>
                        <a:pt x="1166" y="154"/>
                        <a:pt x="1169" y="138"/>
                        <a:pt x="1185" y="133"/>
                      </a:cubicBezTo>
                      <a:cubicBezTo>
                        <a:pt x="1187" y="141"/>
                        <a:pt x="1184" y="180"/>
                        <a:pt x="1197" y="180"/>
                      </a:cubicBezTo>
                      <a:cubicBezTo>
                        <a:pt x="1217" y="181"/>
                        <a:pt x="1257" y="203"/>
                        <a:pt x="1264" y="220"/>
                      </a:cubicBezTo>
                      <a:cubicBezTo>
                        <a:pt x="1262" y="215"/>
                        <a:pt x="1339" y="226"/>
                        <a:pt x="1343" y="226"/>
                      </a:cubicBezTo>
                      <a:cubicBezTo>
                        <a:pt x="1361" y="227"/>
                        <a:pt x="1375" y="224"/>
                        <a:pt x="1390" y="238"/>
                      </a:cubicBezTo>
                      <a:cubicBezTo>
                        <a:pt x="1402" y="248"/>
                        <a:pt x="1411" y="265"/>
                        <a:pt x="1428" y="269"/>
                      </a:cubicBezTo>
                      <a:cubicBezTo>
                        <a:pt x="1432" y="267"/>
                        <a:pt x="1435" y="265"/>
                        <a:pt x="1437" y="262"/>
                      </a:cubicBezTo>
                      <a:cubicBezTo>
                        <a:pt x="1443" y="257"/>
                        <a:pt x="1446" y="263"/>
                        <a:pt x="1452" y="264"/>
                      </a:cubicBezTo>
                      <a:cubicBezTo>
                        <a:pt x="1455" y="265"/>
                        <a:pt x="1456" y="267"/>
                        <a:pt x="1455" y="270"/>
                      </a:cubicBezTo>
                      <a:cubicBezTo>
                        <a:pt x="1454" y="276"/>
                        <a:pt x="1471" y="273"/>
                        <a:pt x="1473" y="273"/>
                      </a:cubicBezTo>
                      <a:cubicBezTo>
                        <a:pt x="1492" y="275"/>
                        <a:pt x="1503" y="265"/>
                        <a:pt x="1520" y="276"/>
                      </a:cubicBezTo>
                      <a:cubicBezTo>
                        <a:pt x="1539" y="288"/>
                        <a:pt x="1577" y="291"/>
                        <a:pt x="1600" y="294"/>
                      </a:cubicBezTo>
                      <a:cubicBezTo>
                        <a:pt x="1572" y="316"/>
                        <a:pt x="1546" y="340"/>
                        <a:pt x="1538" y="372"/>
                      </a:cubicBezTo>
                      <a:cubicBezTo>
                        <a:pt x="1533" y="388"/>
                        <a:pt x="1523" y="403"/>
                        <a:pt x="1520" y="418"/>
                      </a:cubicBezTo>
                      <a:cubicBezTo>
                        <a:pt x="1519" y="429"/>
                        <a:pt x="1523" y="433"/>
                        <a:pt x="1518" y="446"/>
                      </a:cubicBezTo>
                      <a:cubicBezTo>
                        <a:pt x="1513" y="463"/>
                        <a:pt x="1527" y="476"/>
                        <a:pt x="1515" y="486"/>
                      </a:cubicBezTo>
                      <a:cubicBezTo>
                        <a:pt x="1505" y="495"/>
                        <a:pt x="1497" y="503"/>
                        <a:pt x="1481" y="501"/>
                      </a:cubicBezTo>
                      <a:cubicBezTo>
                        <a:pt x="1468" y="500"/>
                        <a:pt x="1467" y="483"/>
                        <a:pt x="1451" y="491"/>
                      </a:cubicBezTo>
                      <a:cubicBezTo>
                        <a:pt x="1440" y="497"/>
                        <a:pt x="1439" y="514"/>
                        <a:pt x="1458" y="512"/>
                      </a:cubicBezTo>
                      <a:cubicBezTo>
                        <a:pt x="1444" y="525"/>
                        <a:pt x="1432" y="541"/>
                        <a:pt x="1416" y="552"/>
                      </a:cubicBezTo>
                      <a:cubicBezTo>
                        <a:pt x="1406" y="558"/>
                        <a:pt x="1396" y="564"/>
                        <a:pt x="1387" y="570"/>
                      </a:cubicBezTo>
                      <a:cubicBezTo>
                        <a:pt x="1379" y="576"/>
                        <a:pt x="1380" y="589"/>
                        <a:pt x="1374" y="596"/>
                      </a:cubicBezTo>
                      <a:cubicBezTo>
                        <a:pt x="1363" y="608"/>
                        <a:pt x="1341" y="614"/>
                        <a:pt x="1338" y="632"/>
                      </a:cubicBezTo>
                      <a:cubicBezTo>
                        <a:pt x="1341" y="638"/>
                        <a:pt x="1342" y="644"/>
                        <a:pt x="1344" y="650"/>
                      </a:cubicBezTo>
                      <a:cubicBezTo>
                        <a:pt x="1341" y="661"/>
                        <a:pt x="1329" y="665"/>
                        <a:pt x="1325" y="675"/>
                      </a:cubicBezTo>
                      <a:cubicBezTo>
                        <a:pt x="1346" y="673"/>
                        <a:pt x="1354" y="666"/>
                        <a:pt x="1359" y="648"/>
                      </a:cubicBezTo>
                      <a:cubicBezTo>
                        <a:pt x="1364" y="630"/>
                        <a:pt x="1401" y="632"/>
                        <a:pt x="1416" y="636"/>
                      </a:cubicBezTo>
                      <a:cubicBezTo>
                        <a:pt x="1435" y="640"/>
                        <a:pt x="1423" y="666"/>
                        <a:pt x="1436" y="679"/>
                      </a:cubicBezTo>
                      <a:cubicBezTo>
                        <a:pt x="1459" y="701"/>
                        <a:pt x="1445" y="710"/>
                        <a:pt x="1425" y="725"/>
                      </a:cubicBezTo>
                      <a:cubicBezTo>
                        <a:pt x="1436" y="739"/>
                        <a:pt x="1478" y="764"/>
                        <a:pt x="1467" y="784"/>
                      </a:cubicBezTo>
                      <a:cubicBezTo>
                        <a:pt x="1459" y="798"/>
                        <a:pt x="1403" y="816"/>
                        <a:pt x="1404" y="818"/>
                      </a:cubicBezTo>
                      <a:cubicBezTo>
                        <a:pt x="1405" y="834"/>
                        <a:pt x="1439" y="848"/>
                        <a:pt x="1451" y="857"/>
                      </a:cubicBezTo>
                      <a:cubicBezTo>
                        <a:pt x="1468" y="870"/>
                        <a:pt x="1428" y="893"/>
                        <a:pt x="1434" y="911"/>
                      </a:cubicBezTo>
                      <a:cubicBezTo>
                        <a:pt x="1442" y="932"/>
                        <a:pt x="1487" y="956"/>
                        <a:pt x="1510" y="947"/>
                      </a:cubicBezTo>
                      <a:cubicBezTo>
                        <a:pt x="1540" y="936"/>
                        <a:pt x="1536" y="952"/>
                        <a:pt x="1525" y="970"/>
                      </a:cubicBezTo>
                      <a:cubicBezTo>
                        <a:pt x="1498" y="1013"/>
                        <a:pt x="1447" y="1034"/>
                        <a:pt x="1402" y="1062"/>
                      </a:cubicBezTo>
                      <a:cubicBezTo>
                        <a:pt x="1404" y="1066"/>
                        <a:pt x="1408" y="1070"/>
                        <a:pt x="1411" y="1074"/>
                      </a:cubicBezTo>
                      <a:cubicBezTo>
                        <a:pt x="1394" y="1076"/>
                        <a:pt x="1379" y="1084"/>
                        <a:pt x="1364" y="1089"/>
                      </a:cubicBezTo>
                      <a:cubicBezTo>
                        <a:pt x="1346" y="1095"/>
                        <a:pt x="1335" y="1086"/>
                        <a:pt x="1319" y="1087"/>
                      </a:cubicBezTo>
                      <a:cubicBezTo>
                        <a:pt x="1294" y="1089"/>
                        <a:pt x="1279" y="1070"/>
                        <a:pt x="1249" y="1073"/>
                      </a:cubicBezTo>
                      <a:cubicBezTo>
                        <a:pt x="1260" y="1045"/>
                        <a:pt x="1210" y="1066"/>
                        <a:pt x="1209" y="1050"/>
                      </a:cubicBezTo>
                      <a:cubicBezTo>
                        <a:pt x="1212" y="1045"/>
                        <a:pt x="1217" y="1044"/>
                        <a:pt x="1224" y="1046"/>
                      </a:cubicBezTo>
                      <a:cubicBezTo>
                        <a:pt x="1223" y="1037"/>
                        <a:pt x="1217" y="1032"/>
                        <a:pt x="1207" y="1032"/>
                      </a:cubicBezTo>
                      <a:cubicBezTo>
                        <a:pt x="1216" y="1044"/>
                        <a:pt x="1209" y="1046"/>
                        <a:pt x="1197" y="1046"/>
                      </a:cubicBezTo>
                      <a:cubicBezTo>
                        <a:pt x="1178" y="1047"/>
                        <a:pt x="1176" y="1046"/>
                        <a:pt x="1170" y="1026"/>
                      </a:cubicBezTo>
                      <a:cubicBezTo>
                        <a:pt x="1178" y="1067"/>
                        <a:pt x="1166" y="1041"/>
                        <a:pt x="1136" y="1041"/>
                      </a:cubicBezTo>
                      <a:cubicBezTo>
                        <a:pt x="1119" y="1041"/>
                        <a:pt x="1105" y="1031"/>
                        <a:pt x="1088" y="1030"/>
                      </a:cubicBezTo>
                      <a:cubicBezTo>
                        <a:pt x="1068" y="1029"/>
                        <a:pt x="1046" y="1050"/>
                        <a:pt x="1028" y="1058"/>
                      </a:cubicBezTo>
                      <a:cubicBezTo>
                        <a:pt x="1014" y="1063"/>
                        <a:pt x="965" y="1080"/>
                        <a:pt x="968" y="1098"/>
                      </a:cubicBezTo>
                      <a:cubicBezTo>
                        <a:pt x="968" y="1103"/>
                        <a:pt x="967" y="1109"/>
                        <a:pt x="963" y="1114"/>
                      </a:cubicBezTo>
                      <a:cubicBezTo>
                        <a:pt x="956" y="1120"/>
                        <a:pt x="957" y="1126"/>
                        <a:pt x="966" y="1131"/>
                      </a:cubicBezTo>
                      <a:cubicBezTo>
                        <a:pt x="974" y="1151"/>
                        <a:pt x="969" y="1161"/>
                        <a:pt x="983" y="1180"/>
                      </a:cubicBezTo>
                      <a:cubicBezTo>
                        <a:pt x="971" y="1183"/>
                        <a:pt x="960" y="1178"/>
                        <a:pt x="948" y="1178"/>
                      </a:cubicBezTo>
                      <a:cubicBezTo>
                        <a:pt x="936" y="1179"/>
                        <a:pt x="930" y="1188"/>
                        <a:pt x="919" y="1191"/>
                      </a:cubicBezTo>
                      <a:cubicBezTo>
                        <a:pt x="892" y="1197"/>
                        <a:pt x="875" y="1172"/>
                        <a:pt x="850" y="1189"/>
                      </a:cubicBezTo>
                      <a:cubicBezTo>
                        <a:pt x="848" y="1190"/>
                        <a:pt x="812" y="1175"/>
                        <a:pt x="808" y="1173"/>
                      </a:cubicBezTo>
                      <a:cubicBezTo>
                        <a:pt x="798" y="1166"/>
                        <a:pt x="821" y="1167"/>
                        <a:pt x="804" y="1157"/>
                      </a:cubicBezTo>
                      <a:cubicBezTo>
                        <a:pt x="795" y="1151"/>
                        <a:pt x="778" y="1149"/>
                        <a:pt x="770" y="1158"/>
                      </a:cubicBezTo>
                      <a:cubicBezTo>
                        <a:pt x="766" y="1137"/>
                        <a:pt x="741" y="1146"/>
                        <a:pt x="727" y="1136"/>
                      </a:cubicBezTo>
                      <a:cubicBezTo>
                        <a:pt x="708" y="1123"/>
                        <a:pt x="669" y="1114"/>
                        <a:pt x="676" y="1147"/>
                      </a:cubicBezTo>
                      <a:cubicBezTo>
                        <a:pt x="655" y="1144"/>
                        <a:pt x="631" y="1139"/>
                        <a:pt x="610" y="1143"/>
                      </a:cubicBezTo>
                      <a:cubicBezTo>
                        <a:pt x="598" y="1144"/>
                        <a:pt x="590" y="1148"/>
                        <a:pt x="580" y="1139"/>
                      </a:cubicBezTo>
                      <a:cubicBezTo>
                        <a:pt x="561" y="1125"/>
                        <a:pt x="563" y="1131"/>
                        <a:pt x="544" y="1130"/>
                      </a:cubicBezTo>
                      <a:cubicBezTo>
                        <a:pt x="526" y="1130"/>
                        <a:pt x="436" y="1078"/>
                        <a:pt x="428" y="1099"/>
                      </a:cubicBezTo>
                      <a:cubicBezTo>
                        <a:pt x="412" y="1093"/>
                        <a:pt x="423" y="1082"/>
                        <a:pt x="423" y="1072"/>
                      </a:cubicBezTo>
                      <a:cubicBezTo>
                        <a:pt x="424" y="1059"/>
                        <a:pt x="384" y="1065"/>
                        <a:pt x="375" y="1056"/>
                      </a:cubicBezTo>
                      <a:cubicBezTo>
                        <a:pt x="425" y="1039"/>
                        <a:pt x="425" y="975"/>
                        <a:pt x="432" y="934"/>
                      </a:cubicBezTo>
                      <a:cubicBezTo>
                        <a:pt x="435" y="918"/>
                        <a:pt x="437" y="892"/>
                        <a:pt x="451" y="881"/>
                      </a:cubicBezTo>
                      <a:cubicBezTo>
                        <a:pt x="472" y="864"/>
                        <a:pt x="442" y="861"/>
                        <a:pt x="441" y="880"/>
                      </a:cubicBezTo>
                      <a:cubicBezTo>
                        <a:pt x="436" y="841"/>
                        <a:pt x="442" y="794"/>
                        <a:pt x="458" y="758"/>
                      </a:cubicBezTo>
                      <a:cubicBezTo>
                        <a:pt x="477" y="767"/>
                        <a:pt x="496" y="778"/>
                        <a:pt x="505" y="796"/>
                      </a:cubicBezTo>
                      <a:cubicBezTo>
                        <a:pt x="507" y="804"/>
                        <a:pt x="509" y="812"/>
                        <a:pt x="511" y="821"/>
                      </a:cubicBezTo>
                      <a:cubicBezTo>
                        <a:pt x="516" y="831"/>
                        <a:pt x="528" y="832"/>
                        <a:pt x="528" y="845"/>
                      </a:cubicBezTo>
                      <a:cubicBezTo>
                        <a:pt x="532" y="829"/>
                        <a:pt x="513" y="816"/>
                        <a:pt x="511" y="801"/>
                      </a:cubicBezTo>
                      <a:cubicBezTo>
                        <a:pt x="507" y="778"/>
                        <a:pt x="497" y="762"/>
                        <a:pt x="473" y="750"/>
                      </a:cubicBezTo>
                      <a:cubicBezTo>
                        <a:pt x="462" y="745"/>
                        <a:pt x="451" y="739"/>
                        <a:pt x="443" y="732"/>
                      </a:cubicBezTo>
                      <a:cubicBezTo>
                        <a:pt x="429" y="721"/>
                        <a:pt x="464" y="726"/>
                        <a:pt x="471" y="732"/>
                      </a:cubicBezTo>
                      <a:cubicBezTo>
                        <a:pt x="454" y="725"/>
                        <a:pt x="449" y="663"/>
                        <a:pt x="458" y="651"/>
                      </a:cubicBezTo>
                      <a:cubicBezTo>
                        <a:pt x="438" y="665"/>
                        <a:pt x="385" y="638"/>
                        <a:pt x="374" y="621"/>
                      </a:cubicBezTo>
                      <a:cubicBezTo>
                        <a:pt x="364" y="605"/>
                        <a:pt x="344" y="597"/>
                        <a:pt x="339" y="578"/>
                      </a:cubicBezTo>
                      <a:cubicBezTo>
                        <a:pt x="334" y="562"/>
                        <a:pt x="367" y="544"/>
                        <a:pt x="324" y="542"/>
                      </a:cubicBezTo>
                      <a:cubicBezTo>
                        <a:pt x="328" y="536"/>
                        <a:pt x="329" y="527"/>
                        <a:pt x="335" y="523"/>
                      </a:cubicBezTo>
                      <a:cubicBezTo>
                        <a:pt x="351" y="513"/>
                        <a:pt x="367" y="530"/>
                        <a:pt x="383" y="531"/>
                      </a:cubicBezTo>
                      <a:cubicBezTo>
                        <a:pt x="354" y="515"/>
                        <a:pt x="344" y="521"/>
                        <a:pt x="315" y="524"/>
                      </a:cubicBezTo>
                      <a:cubicBezTo>
                        <a:pt x="300" y="526"/>
                        <a:pt x="271" y="507"/>
                        <a:pt x="297" y="504"/>
                      </a:cubicBezTo>
                      <a:cubicBezTo>
                        <a:pt x="289" y="497"/>
                        <a:pt x="292" y="493"/>
                        <a:pt x="306" y="491"/>
                      </a:cubicBezTo>
                      <a:cubicBezTo>
                        <a:pt x="285" y="487"/>
                        <a:pt x="256" y="501"/>
                        <a:pt x="239" y="485"/>
                      </a:cubicBezTo>
                      <a:cubicBezTo>
                        <a:pt x="248" y="485"/>
                        <a:pt x="256" y="483"/>
                        <a:pt x="264" y="480"/>
                      </a:cubicBezTo>
                      <a:cubicBezTo>
                        <a:pt x="247" y="470"/>
                        <a:pt x="217" y="474"/>
                        <a:pt x="214" y="493"/>
                      </a:cubicBezTo>
                      <a:cubicBezTo>
                        <a:pt x="213" y="481"/>
                        <a:pt x="196" y="469"/>
                        <a:pt x="210" y="458"/>
                      </a:cubicBezTo>
                      <a:cubicBezTo>
                        <a:pt x="205" y="472"/>
                        <a:pt x="176" y="471"/>
                        <a:pt x="193" y="453"/>
                      </a:cubicBezTo>
                      <a:cubicBezTo>
                        <a:pt x="159" y="481"/>
                        <a:pt x="105" y="418"/>
                        <a:pt x="71" y="452"/>
                      </a:cubicBezTo>
                      <a:cubicBezTo>
                        <a:pt x="55" y="434"/>
                        <a:pt x="42" y="423"/>
                        <a:pt x="16" y="418"/>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301" name="Freeform 19">
                  <a:extLst>
                    <a:ext uri="{FF2B5EF4-FFF2-40B4-BE49-F238E27FC236}">
                      <a16:creationId xmlns:a16="http://schemas.microsoft.com/office/drawing/2014/main" id="{FCF895C0-8FB0-AC08-2A82-A4BADB009530}"/>
                    </a:ext>
                  </a:extLst>
                </p:cNvPr>
                <p:cNvSpPr>
                  <a:spLocks/>
                </p:cNvSpPr>
                <p:nvPr/>
              </p:nvSpPr>
              <p:spPr bwMode="auto">
                <a:xfrm>
                  <a:off x="3065315" y="2279483"/>
                  <a:ext cx="122638" cy="223852"/>
                </a:xfrm>
                <a:custGeom>
                  <a:avLst/>
                  <a:gdLst>
                    <a:gd name="T0" fmla="*/ 11 w 137"/>
                    <a:gd name="T1" fmla="*/ 85 h 225"/>
                    <a:gd name="T2" fmla="*/ 29 w 137"/>
                    <a:gd name="T3" fmla="*/ 60 h 225"/>
                    <a:gd name="T4" fmla="*/ 89 w 137"/>
                    <a:gd name="T5" fmla="*/ 38 h 225"/>
                    <a:gd name="T6" fmla="*/ 116 w 137"/>
                    <a:gd name="T7" fmla="*/ 2 h 225"/>
                    <a:gd name="T8" fmla="*/ 128 w 137"/>
                    <a:gd name="T9" fmla="*/ 122 h 225"/>
                    <a:gd name="T10" fmla="*/ 82 w 137"/>
                    <a:gd name="T11" fmla="*/ 225 h 225"/>
                    <a:gd name="T12" fmla="*/ 47 w 137"/>
                    <a:gd name="T13" fmla="*/ 183 h 225"/>
                    <a:gd name="T14" fmla="*/ 21 w 137"/>
                    <a:gd name="T15" fmla="*/ 174 h 225"/>
                    <a:gd name="T16" fmla="*/ 35 w 137"/>
                    <a:gd name="T17" fmla="*/ 151 h 225"/>
                    <a:gd name="T18" fmla="*/ 25 w 137"/>
                    <a:gd name="T19" fmla="*/ 127 h 225"/>
                    <a:gd name="T20" fmla="*/ 21 w 137"/>
                    <a:gd name="T21" fmla="*/ 102 h 225"/>
                    <a:gd name="T22" fmla="*/ 11 w 137"/>
                    <a:gd name="T23" fmla="*/ 8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225">
                      <a:moveTo>
                        <a:pt x="11" y="85"/>
                      </a:moveTo>
                      <a:cubicBezTo>
                        <a:pt x="18" y="78"/>
                        <a:pt x="19" y="65"/>
                        <a:pt x="29" y="60"/>
                      </a:cubicBezTo>
                      <a:cubicBezTo>
                        <a:pt x="48" y="52"/>
                        <a:pt x="70" y="49"/>
                        <a:pt x="89" y="38"/>
                      </a:cubicBezTo>
                      <a:cubicBezTo>
                        <a:pt x="105" y="28"/>
                        <a:pt x="93" y="0"/>
                        <a:pt x="116" y="2"/>
                      </a:cubicBezTo>
                      <a:cubicBezTo>
                        <a:pt x="118" y="37"/>
                        <a:pt x="137" y="88"/>
                        <a:pt x="128" y="122"/>
                      </a:cubicBezTo>
                      <a:cubicBezTo>
                        <a:pt x="118" y="158"/>
                        <a:pt x="99" y="192"/>
                        <a:pt x="82" y="225"/>
                      </a:cubicBezTo>
                      <a:cubicBezTo>
                        <a:pt x="76" y="216"/>
                        <a:pt x="14" y="195"/>
                        <a:pt x="47" y="183"/>
                      </a:cubicBezTo>
                      <a:cubicBezTo>
                        <a:pt x="38" y="181"/>
                        <a:pt x="29" y="178"/>
                        <a:pt x="21" y="174"/>
                      </a:cubicBezTo>
                      <a:cubicBezTo>
                        <a:pt x="30" y="169"/>
                        <a:pt x="36" y="160"/>
                        <a:pt x="35" y="151"/>
                      </a:cubicBezTo>
                      <a:cubicBezTo>
                        <a:pt x="18" y="154"/>
                        <a:pt x="15" y="136"/>
                        <a:pt x="25" y="127"/>
                      </a:cubicBezTo>
                      <a:cubicBezTo>
                        <a:pt x="10" y="124"/>
                        <a:pt x="0" y="106"/>
                        <a:pt x="21" y="102"/>
                      </a:cubicBezTo>
                      <a:cubicBezTo>
                        <a:pt x="17" y="97"/>
                        <a:pt x="13" y="91"/>
                        <a:pt x="11" y="85"/>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sp>
            <p:nvSpPr>
              <p:cNvPr id="179" name="Freeform 21">
                <a:extLst>
                  <a:ext uri="{FF2B5EF4-FFF2-40B4-BE49-F238E27FC236}">
                    <a16:creationId xmlns:a16="http://schemas.microsoft.com/office/drawing/2014/main" id="{5834AA0C-546F-31F7-E8F4-F0C28E020BE1}"/>
                  </a:ext>
                </a:extLst>
              </p:cNvPr>
              <p:cNvSpPr>
                <a:spLocks/>
              </p:cNvSpPr>
              <p:nvPr/>
            </p:nvSpPr>
            <p:spPr bwMode="auto">
              <a:xfrm>
                <a:off x="2647791" y="4518579"/>
                <a:ext cx="1335594" cy="1727726"/>
              </a:xfrm>
              <a:custGeom>
                <a:avLst/>
                <a:gdLst>
                  <a:gd name="T0" fmla="*/ 16 w 1949"/>
                  <a:gd name="T1" fmla="*/ 434 h 1893"/>
                  <a:gd name="T2" fmla="*/ 43 w 1949"/>
                  <a:gd name="T3" fmla="*/ 401 h 1893"/>
                  <a:gd name="T4" fmla="*/ 101 w 1949"/>
                  <a:gd name="T5" fmla="*/ 358 h 1893"/>
                  <a:gd name="T6" fmla="*/ 125 w 1949"/>
                  <a:gd name="T7" fmla="*/ 301 h 1893"/>
                  <a:gd name="T8" fmla="*/ 109 w 1949"/>
                  <a:gd name="T9" fmla="*/ 233 h 1893"/>
                  <a:gd name="T10" fmla="*/ 159 w 1949"/>
                  <a:gd name="T11" fmla="*/ 191 h 1893"/>
                  <a:gd name="T12" fmla="*/ 210 w 1949"/>
                  <a:gd name="T13" fmla="*/ 138 h 1893"/>
                  <a:gd name="T14" fmla="*/ 281 w 1949"/>
                  <a:gd name="T15" fmla="*/ 94 h 1893"/>
                  <a:gd name="T16" fmla="*/ 272 w 1949"/>
                  <a:gd name="T17" fmla="*/ 65 h 1893"/>
                  <a:gd name="T18" fmla="*/ 277 w 1949"/>
                  <a:gd name="T19" fmla="*/ 0 h 1893"/>
                  <a:gd name="T20" fmla="*/ 351 w 1949"/>
                  <a:gd name="T21" fmla="*/ 35 h 1893"/>
                  <a:gd name="T22" fmla="*/ 432 w 1949"/>
                  <a:gd name="T23" fmla="*/ 52 h 1893"/>
                  <a:gd name="T24" fmla="*/ 512 w 1949"/>
                  <a:gd name="T25" fmla="*/ 41 h 1893"/>
                  <a:gd name="T26" fmla="*/ 592 w 1949"/>
                  <a:gd name="T27" fmla="*/ 62 h 1893"/>
                  <a:gd name="T28" fmla="*/ 656 w 1949"/>
                  <a:gd name="T29" fmla="*/ 97 h 1893"/>
                  <a:gd name="T30" fmla="*/ 722 w 1949"/>
                  <a:gd name="T31" fmla="*/ 108 h 1893"/>
                  <a:gd name="T32" fmla="*/ 750 w 1949"/>
                  <a:gd name="T33" fmla="*/ 168 h 1893"/>
                  <a:gd name="T34" fmla="*/ 789 w 1949"/>
                  <a:gd name="T35" fmla="*/ 239 h 1893"/>
                  <a:gd name="T36" fmla="*/ 934 w 1949"/>
                  <a:gd name="T37" fmla="*/ 275 h 1893"/>
                  <a:gd name="T38" fmla="*/ 1097 w 1949"/>
                  <a:gd name="T39" fmla="*/ 337 h 1893"/>
                  <a:gd name="T40" fmla="*/ 1204 w 1949"/>
                  <a:gd name="T41" fmla="*/ 401 h 1893"/>
                  <a:gd name="T42" fmla="*/ 1331 w 1949"/>
                  <a:gd name="T43" fmla="*/ 300 h 1893"/>
                  <a:gd name="T44" fmla="*/ 1314 w 1949"/>
                  <a:gd name="T45" fmla="*/ 235 h 1893"/>
                  <a:gd name="T46" fmla="*/ 1310 w 1949"/>
                  <a:gd name="T47" fmla="*/ 160 h 1893"/>
                  <a:gd name="T48" fmla="*/ 1456 w 1949"/>
                  <a:gd name="T49" fmla="*/ 57 h 1893"/>
                  <a:gd name="T50" fmla="*/ 1521 w 1949"/>
                  <a:gd name="T51" fmla="*/ 37 h 1893"/>
                  <a:gd name="T52" fmla="*/ 1595 w 1949"/>
                  <a:gd name="T53" fmla="*/ 40 h 1893"/>
                  <a:gd name="T54" fmla="*/ 1672 w 1949"/>
                  <a:gd name="T55" fmla="*/ 69 h 1893"/>
                  <a:gd name="T56" fmla="*/ 1695 w 1949"/>
                  <a:gd name="T57" fmla="*/ 111 h 1893"/>
                  <a:gd name="T58" fmla="*/ 1746 w 1949"/>
                  <a:gd name="T59" fmla="*/ 137 h 1893"/>
                  <a:gd name="T60" fmla="*/ 1824 w 1949"/>
                  <a:gd name="T61" fmla="*/ 160 h 1893"/>
                  <a:gd name="T62" fmla="*/ 1910 w 1949"/>
                  <a:gd name="T63" fmla="*/ 164 h 1893"/>
                  <a:gd name="T64" fmla="*/ 1943 w 1949"/>
                  <a:gd name="T65" fmla="*/ 214 h 1893"/>
                  <a:gd name="T66" fmla="*/ 1910 w 1949"/>
                  <a:gd name="T67" fmla="*/ 255 h 1893"/>
                  <a:gd name="T68" fmla="*/ 1925 w 1949"/>
                  <a:gd name="T69" fmla="*/ 326 h 1893"/>
                  <a:gd name="T70" fmla="*/ 1896 w 1949"/>
                  <a:gd name="T71" fmla="*/ 398 h 1893"/>
                  <a:gd name="T72" fmla="*/ 1908 w 1949"/>
                  <a:gd name="T73" fmla="*/ 488 h 1893"/>
                  <a:gd name="T74" fmla="*/ 1925 w 1949"/>
                  <a:gd name="T75" fmla="*/ 620 h 1893"/>
                  <a:gd name="T76" fmla="*/ 1926 w 1949"/>
                  <a:gd name="T77" fmla="*/ 788 h 1893"/>
                  <a:gd name="T78" fmla="*/ 1927 w 1949"/>
                  <a:gd name="T79" fmla="*/ 1136 h 1893"/>
                  <a:gd name="T80" fmla="*/ 1925 w 1949"/>
                  <a:gd name="T81" fmla="*/ 1824 h 1893"/>
                  <a:gd name="T82" fmla="*/ 1803 w 1949"/>
                  <a:gd name="T83" fmla="*/ 1824 h 1893"/>
                  <a:gd name="T84" fmla="*/ 1804 w 1949"/>
                  <a:gd name="T85" fmla="*/ 1893 h 1893"/>
                  <a:gd name="T86" fmla="*/ 1040 w 1949"/>
                  <a:gd name="T87" fmla="*/ 1460 h 1893"/>
                  <a:gd name="T88" fmla="*/ 853 w 1949"/>
                  <a:gd name="T89" fmla="*/ 1360 h 1893"/>
                  <a:gd name="T90" fmla="*/ 696 w 1949"/>
                  <a:gd name="T91" fmla="*/ 1413 h 1893"/>
                  <a:gd name="T92" fmla="*/ 616 w 1949"/>
                  <a:gd name="T93" fmla="*/ 1456 h 1893"/>
                  <a:gd name="T94" fmla="*/ 566 w 1949"/>
                  <a:gd name="T95" fmla="*/ 1421 h 1893"/>
                  <a:gd name="T96" fmla="*/ 407 w 1949"/>
                  <a:gd name="T97" fmla="*/ 1354 h 1893"/>
                  <a:gd name="T98" fmla="*/ 338 w 1949"/>
                  <a:gd name="T99" fmla="*/ 1335 h 1893"/>
                  <a:gd name="T100" fmla="*/ 312 w 1949"/>
                  <a:gd name="T101" fmla="*/ 1285 h 1893"/>
                  <a:gd name="T102" fmla="*/ 227 w 1949"/>
                  <a:gd name="T103" fmla="*/ 1206 h 1893"/>
                  <a:gd name="T104" fmla="*/ 177 w 1949"/>
                  <a:gd name="T105" fmla="*/ 1193 h 1893"/>
                  <a:gd name="T106" fmla="*/ 129 w 1949"/>
                  <a:gd name="T107" fmla="*/ 1195 h 1893"/>
                  <a:gd name="T108" fmla="*/ 96 w 1949"/>
                  <a:gd name="T109" fmla="*/ 1132 h 1893"/>
                  <a:gd name="T110" fmla="*/ 70 w 1949"/>
                  <a:gd name="T111" fmla="*/ 1049 h 1893"/>
                  <a:gd name="T112" fmla="*/ 23 w 1949"/>
                  <a:gd name="T113" fmla="*/ 950 h 1893"/>
                  <a:gd name="T114" fmla="*/ 74 w 1949"/>
                  <a:gd name="T115" fmla="*/ 865 h 1893"/>
                  <a:gd name="T116" fmla="*/ 69 w 1949"/>
                  <a:gd name="T117" fmla="*/ 780 h 1893"/>
                  <a:gd name="T118" fmla="*/ 74 w 1949"/>
                  <a:gd name="T119" fmla="*/ 704 h 1893"/>
                  <a:gd name="T120" fmla="*/ 74 w 1949"/>
                  <a:gd name="T121" fmla="*/ 616 h 1893"/>
                  <a:gd name="T122" fmla="*/ 60 w 1949"/>
                  <a:gd name="T123" fmla="*/ 513 h 1893"/>
                  <a:gd name="T124" fmla="*/ 16 w 1949"/>
                  <a:gd name="T125" fmla="*/ 43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9" h="1893">
                    <a:moveTo>
                      <a:pt x="16" y="434"/>
                    </a:moveTo>
                    <a:cubicBezTo>
                      <a:pt x="0" y="421"/>
                      <a:pt x="34" y="405"/>
                      <a:pt x="43" y="401"/>
                    </a:cubicBezTo>
                    <a:cubicBezTo>
                      <a:pt x="70" y="390"/>
                      <a:pt x="84" y="383"/>
                      <a:pt x="101" y="358"/>
                    </a:cubicBezTo>
                    <a:cubicBezTo>
                      <a:pt x="114" y="337"/>
                      <a:pt x="130" y="327"/>
                      <a:pt x="125" y="301"/>
                    </a:cubicBezTo>
                    <a:cubicBezTo>
                      <a:pt x="121" y="278"/>
                      <a:pt x="106" y="256"/>
                      <a:pt x="109" y="233"/>
                    </a:cubicBezTo>
                    <a:cubicBezTo>
                      <a:pt x="112" y="200"/>
                      <a:pt x="144" y="209"/>
                      <a:pt x="159" y="191"/>
                    </a:cubicBezTo>
                    <a:cubicBezTo>
                      <a:pt x="173" y="174"/>
                      <a:pt x="188" y="148"/>
                      <a:pt x="210" y="138"/>
                    </a:cubicBezTo>
                    <a:cubicBezTo>
                      <a:pt x="226" y="130"/>
                      <a:pt x="281" y="116"/>
                      <a:pt x="281" y="94"/>
                    </a:cubicBezTo>
                    <a:cubicBezTo>
                      <a:pt x="282" y="83"/>
                      <a:pt x="270" y="76"/>
                      <a:pt x="272" y="65"/>
                    </a:cubicBezTo>
                    <a:cubicBezTo>
                      <a:pt x="274" y="43"/>
                      <a:pt x="275" y="21"/>
                      <a:pt x="277" y="0"/>
                    </a:cubicBezTo>
                    <a:cubicBezTo>
                      <a:pt x="299" y="14"/>
                      <a:pt x="328" y="22"/>
                      <a:pt x="351" y="35"/>
                    </a:cubicBezTo>
                    <a:cubicBezTo>
                      <a:pt x="376" y="50"/>
                      <a:pt x="404" y="55"/>
                      <a:pt x="432" y="52"/>
                    </a:cubicBezTo>
                    <a:cubicBezTo>
                      <a:pt x="461" y="49"/>
                      <a:pt x="483" y="31"/>
                      <a:pt x="512" y="41"/>
                    </a:cubicBezTo>
                    <a:cubicBezTo>
                      <a:pt x="539" y="50"/>
                      <a:pt x="567" y="51"/>
                      <a:pt x="592" y="62"/>
                    </a:cubicBezTo>
                    <a:cubicBezTo>
                      <a:pt x="615" y="71"/>
                      <a:pt x="633" y="88"/>
                      <a:pt x="656" y="97"/>
                    </a:cubicBezTo>
                    <a:cubicBezTo>
                      <a:pt x="676" y="104"/>
                      <a:pt x="704" y="96"/>
                      <a:pt x="722" y="108"/>
                    </a:cubicBezTo>
                    <a:cubicBezTo>
                      <a:pt x="742" y="122"/>
                      <a:pt x="746" y="146"/>
                      <a:pt x="750" y="168"/>
                    </a:cubicBezTo>
                    <a:cubicBezTo>
                      <a:pt x="755" y="197"/>
                      <a:pt x="766" y="220"/>
                      <a:pt x="789" y="239"/>
                    </a:cubicBezTo>
                    <a:cubicBezTo>
                      <a:pt x="831" y="274"/>
                      <a:pt x="883" y="266"/>
                      <a:pt x="934" y="275"/>
                    </a:cubicBezTo>
                    <a:cubicBezTo>
                      <a:pt x="985" y="284"/>
                      <a:pt x="1057" y="306"/>
                      <a:pt x="1097" y="337"/>
                    </a:cubicBezTo>
                    <a:cubicBezTo>
                      <a:pt x="1129" y="363"/>
                      <a:pt x="1158" y="405"/>
                      <a:pt x="1204" y="401"/>
                    </a:cubicBezTo>
                    <a:cubicBezTo>
                      <a:pt x="1258" y="397"/>
                      <a:pt x="1317" y="351"/>
                      <a:pt x="1331" y="300"/>
                    </a:cubicBezTo>
                    <a:cubicBezTo>
                      <a:pt x="1337" y="276"/>
                      <a:pt x="1321" y="257"/>
                      <a:pt x="1314" y="235"/>
                    </a:cubicBezTo>
                    <a:cubicBezTo>
                      <a:pt x="1306" y="212"/>
                      <a:pt x="1301" y="184"/>
                      <a:pt x="1310" y="160"/>
                    </a:cubicBezTo>
                    <a:cubicBezTo>
                      <a:pt x="1327" y="115"/>
                      <a:pt x="1407" y="59"/>
                      <a:pt x="1456" y="57"/>
                    </a:cubicBezTo>
                    <a:cubicBezTo>
                      <a:pt x="1482" y="56"/>
                      <a:pt x="1498" y="39"/>
                      <a:pt x="1521" y="37"/>
                    </a:cubicBezTo>
                    <a:cubicBezTo>
                      <a:pt x="1546" y="35"/>
                      <a:pt x="1572" y="35"/>
                      <a:pt x="1595" y="40"/>
                    </a:cubicBezTo>
                    <a:cubicBezTo>
                      <a:pt x="1622" y="47"/>
                      <a:pt x="1646" y="59"/>
                      <a:pt x="1672" y="69"/>
                    </a:cubicBezTo>
                    <a:cubicBezTo>
                      <a:pt x="1702" y="81"/>
                      <a:pt x="1694" y="85"/>
                      <a:pt x="1695" y="111"/>
                    </a:cubicBezTo>
                    <a:cubicBezTo>
                      <a:pt x="1695" y="132"/>
                      <a:pt x="1730" y="136"/>
                      <a:pt x="1746" y="137"/>
                    </a:cubicBezTo>
                    <a:cubicBezTo>
                      <a:pt x="1777" y="139"/>
                      <a:pt x="1796" y="153"/>
                      <a:pt x="1824" y="160"/>
                    </a:cubicBezTo>
                    <a:cubicBezTo>
                      <a:pt x="1852" y="168"/>
                      <a:pt x="1882" y="159"/>
                      <a:pt x="1910" y="164"/>
                    </a:cubicBezTo>
                    <a:cubicBezTo>
                      <a:pt x="1926" y="167"/>
                      <a:pt x="1949" y="198"/>
                      <a:pt x="1943" y="214"/>
                    </a:cubicBezTo>
                    <a:cubicBezTo>
                      <a:pt x="1936" y="231"/>
                      <a:pt x="1914" y="235"/>
                      <a:pt x="1910" y="255"/>
                    </a:cubicBezTo>
                    <a:cubicBezTo>
                      <a:pt x="1905" y="281"/>
                      <a:pt x="1921" y="301"/>
                      <a:pt x="1925" y="326"/>
                    </a:cubicBezTo>
                    <a:cubicBezTo>
                      <a:pt x="1929" y="353"/>
                      <a:pt x="1907" y="374"/>
                      <a:pt x="1896" y="398"/>
                    </a:cubicBezTo>
                    <a:cubicBezTo>
                      <a:pt x="1884" y="424"/>
                      <a:pt x="1904" y="461"/>
                      <a:pt x="1908" y="488"/>
                    </a:cubicBezTo>
                    <a:cubicBezTo>
                      <a:pt x="1913" y="533"/>
                      <a:pt x="1923" y="574"/>
                      <a:pt x="1925" y="620"/>
                    </a:cubicBezTo>
                    <a:cubicBezTo>
                      <a:pt x="1926" y="676"/>
                      <a:pt x="1927" y="732"/>
                      <a:pt x="1926" y="788"/>
                    </a:cubicBezTo>
                    <a:cubicBezTo>
                      <a:pt x="1923" y="904"/>
                      <a:pt x="1926" y="1020"/>
                      <a:pt x="1927" y="1136"/>
                    </a:cubicBezTo>
                    <a:cubicBezTo>
                      <a:pt x="1928" y="1365"/>
                      <a:pt x="1927" y="1594"/>
                      <a:pt x="1925" y="1824"/>
                    </a:cubicBezTo>
                    <a:lnTo>
                      <a:pt x="1803" y="1824"/>
                    </a:lnTo>
                    <a:cubicBezTo>
                      <a:pt x="1804" y="1847"/>
                      <a:pt x="1802" y="1870"/>
                      <a:pt x="1804" y="1893"/>
                    </a:cubicBezTo>
                    <a:cubicBezTo>
                      <a:pt x="1554" y="1742"/>
                      <a:pt x="1299" y="1599"/>
                      <a:pt x="1040" y="1460"/>
                    </a:cubicBezTo>
                    <a:cubicBezTo>
                      <a:pt x="978" y="1426"/>
                      <a:pt x="916" y="1393"/>
                      <a:pt x="853" y="1360"/>
                    </a:cubicBezTo>
                    <a:cubicBezTo>
                      <a:pt x="804" y="1335"/>
                      <a:pt x="739" y="1389"/>
                      <a:pt x="696" y="1413"/>
                    </a:cubicBezTo>
                    <a:cubicBezTo>
                      <a:pt x="671" y="1426"/>
                      <a:pt x="643" y="1449"/>
                      <a:pt x="616" y="1456"/>
                    </a:cubicBezTo>
                    <a:cubicBezTo>
                      <a:pt x="597" y="1461"/>
                      <a:pt x="577" y="1431"/>
                      <a:pt x="566" y="1421"/>
                    </a:cubicBezTo>
                    <a:cubicBezTo>
                      <a:pt x="521" y="1376"/>
                      <a:pt x="468" y="1367"/>
                      <a:pt x="407" y="1354"/>
                    </a:cubicBezTo>
                    <a:cubicBezTo>
                      <a:pt x="386" y="1349"/>
                      <a:pt x="357" y="1346"/>
                      <a:pt x="338" y="1335"/>
                    </a:cubicBezTo>
                    <a:cubicBezTo>
                      <a:pt x="322" y="1325"/>
                      <a:pt x="318" y="1300"/>
                      <a:pt x="312" y="1285"/>
                    </a:cubicBezTo>
                    <a:cubicBezTo>
                      <a:pt x="293" y="1241"/>
                      <a:pt x="271" y="1223"/>
                      <a:pt x="227" y="1206"/>
                    </a:cubicBezTo>
                    <a:cubicBezTo>
                      <a:pt x="212" y="1201"/>
                      <a:pt x="194" y="1193"/>
                      <a:pt x="177" y="1193"/>
                    </a:cubicBezTo>
                    <a:cubicBezTo>
                      <a:pt x="161" y="1194"/>
                      <a:pt x="144" y="1211"/>
                      <a:pt x="129" y="1195"/>
                    </a:cubicBezTo>
                    <a:cubicBezTo>
                      <a:pt x="117" y="1182"/>
                      <a:pt x="96" y="1149"/>
                      <a:pt x="96" y="1132"/>
                    </a:cubicBezTo>
                    <a:cubicBezTo>
                      <a:pt x="95" y="1095"/>
                      <a:pt x="91" y="1081"/>
                      <a:pt x="70" y="1049"/>
                    </a:cubicBezTo>
                    <a:cubicBezTo>
                      <a:pt x="54" y="1025"/>
                      <a:pt x="0" y="982"/>
                      <a:pt x="23" y="950"/>
                    </a:cubicBezTo>
                    <a:cubicBezTo>
                      <a:pt x="50" y="912"/>
                      <a:pt x="91" y="927"/>
                      <a:pt x="74" y="865"/>
                    </a:cubicBezTo>
                    <a:cubicBezTo>
                      <a:pt x="65" y="835"/>
                      <a:pt x="58" y="811"/>
                      <a:pt x="69" y="780"/>
                    </a:cubicBezTo>
                    <a:cubicBezTo>
                      <a:pt x="79" y="753"/>
                      <a:pt x="84" y="731"/>
                      <a:pt x="74" y="704"/>
                    </a:cubicBezTo>
                    <a:cubicBezTo>
                      <a:pt x="63" y="675"/>
                      <a:pt x="71" y="646"/>
                      <a:pt x="74" y="616"/>
                    </a:cubicBezTo>
                    <a:cubicBezTo>
                      <a:pt x="77" y="582"/>
                      <a:pt x="72" y="546"/>
                      <a:pt x="60" y="513"/>
                    </a:cubicBezTo>
                    <a:cubicBezTo>
                      <a:pt x="49" y="485"/>
                      <a:pt x="34" y="459"/>
                      <a:pt x="16" y="434"/>
                    </a:cubicBezTo>
                    <a:close/>
                  </a:path>
                </a:pathLst>
              </a:custGeom>
              <a:solidFill>
                <a:srgbClr val="FFC000"/>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80" name="Freeform 23">
                <a:extLst>
                  <a:ext uri="{FF2B5EF4-FFF2-40B4-BE49-F238E27FC236}">
                    <a16:creationId xmlns:a16="http://schemas.microsoft.com/office/drawing/2014/main" id="{F14CB7A7-7CD6-5EF7-DDEF-B17678034361}"/>
                  </a:ext>
                </a:extLst>
              </p:cNvPr>
              <p:cNvSpPr>
                <a:spLocks/>
              </p:cNvSpPr>
              <p:nvPr/>
            </p:nvSpPr>
            <p:spPr bwMode="auto">
              <a:xfrm>
                <a:off x="1144108" y="4014152"/>
                <a:ext cx="1735723" cy="2319880"/>
              </a:xfrm>
              <a:custGeom>
                <a:avLst/>
                <a:gdLst>
                  <a:gd name="T0" fmla="*/ 2 w 2534"/>
                  <a:gd name="T1" fmla="*/ 1192 h 2539"/>
                  <a:gd name="T2" fmla="*/ 142 w 2534"/>
                  <a:gd name="T3" fmla="*/ 1075 h 2539"/>
                  <a:gd name="T4" fmla="*/ 271 w 2534"/>
                  <a:gd name="T5" fmla="*/ 1026 h 2539"/>
                  <a:gd name="T6" fmla="*/ 386 w 2534"/>
                  <a:gd name="T7" fmla="*/ 997 h 2539"/>
                  <a:gd name="T8" fmla="*/ 526 w 2534"/>
                  <a:gd name="T9" fmla="*/ 897 h 2539"/>
                  <a:gd name="T10" fmla="*/ 619 w 2534"/>
                  <a:gd name="T11" fmla="*/ 838 h 2539"/>
                  <a:gd name="T12" fmla="*/ 627 w 2534"/>
                  <a:gd name="T13" fmla="*/ 755 h 2539"/>
                  <a:gd name="T14" fmla="*/ 917 w 2534"/>
                  <a:gd name="T15" fmla="*/ 700 h 2539"/>
                  <a:gd name="T16" fmla="*/ 885 w 2534"/>
                  <a:gd name="T17" fmla="*/ 603 h 2539"/>
                  <a:gd name="T18" fmla="*/ 867 w 2534"/>
                  <a:gd name="T19" fmla="*/ 504 h 2539"/>
                  <a:gd name="T20" fmla="*/ 858 w 2534"/>
                  <a:gd name="T21" fmla="*/ 424 h 2539"/>
                  <a:gd name="T22" fmla="*/ 843 w 2534"/>
                  <a:gd name="T23" fmla="*/ 335 h 2539"/>
                  <a:gd name="T24" fmla="*/ 878 w 2534"/>
                  <a:gd name="T25" fmla="*/ 259 h 2539"/>
                  <a:gd name="T26" fmla="*/ 938 w 2534"/>
                  <a:gd name="T27" fmla="*/ 205 h 2539"/>
                  <a:gd name="T28" fmla="*/ 1005 w 2534"/>
                  <a:gd name="T29" fmla="*/ 182 h 2539"/>
                  <a:gd name="T30" fmla="*/ 1247 w 2534"/>
                  <a:gd name="T31" fmla="*/ 87 h 2539"/>
                  <a:gd name="T32" fmla="*/ 1442 w 2534"/>
                  <a:gd name="T33" fmla="*/ 55 h 2539"/>
                  <a:gd name="T34" fmla="*/ 1507 w 2534"/>
                  <a:gd name="T35" fmla="*/ 48 h 2539"/>
                  <a:gd name="T36" fmla="*/ 1692 w 2534"/>
                  <a:gd name="T37" fmla="*/ 61 h 2539"/>
                  <a:gd name="T38" fmla="*/ 1827 w 2534"/>
                  <a:gd name="T39" fmla="*/ 28 h 2539"/>
                  <a:gd name="T40" fmla="*/ 1946 w 2534"/>
                  <a:gd name="T41" fmla="*/ 27 h 2539"/>
                  <a:gd name="T42" fmla="*/ 2017 w 2534"/>
                  <a:gd name="T43" fmla="*/ 26 h 2539"/>
                  <a:gd name="T44" fmla="*/ 2118 w 2534"/>
                  <a:gd name="T45" fmla="*/ 30 h 2539"/>
                  <a:gd name="T46" fmla="*/ 2076 w 2534"/>
                  <a:gd name="T47" fmla="*/ 189 h 2539"/>
                  <a:gd name="T48" fmla="*/ 1990 w 2534"/>
                  <a:gd name="T49" fmla="*/ 417 h 2539"/>
                  <a:gd name="T50" fmla="*/ 2036 w 2534"/>
                  <a:gd name="T51" fmla="*/ 557 h 2539"/>
                  <a:gd name="T52" fmla="*/ 2163 w 2534"/>
                  <a:gd name="T53" fmla="*/ 696 h 2539"/>
                  <a:gd name="T54" fmla="*/ 2229 w 2534"/>
                  <a:gd name="T55" fmla="*/ 956 h 2539"/>
                  <a:gd name="T56" fmla="*/ 2262 w 2534"/>
                  <a:gd name="T57" fmla="*/ 1085 h 2539"/>
                  <a:gd name="T58" fmla="*/ 2265 w 2534"/>
                  <a:gd name="T59" fmla="*/ 1327 h 2539"/>
                  <a:gd name="T60" fmla="*/ 2228 w 2534"/>
                  <a:gd name="T61" fmla="*/ 1497 h 2539"/>
                  <a:gd name="T62" fmla="*/ 2324 w 2534"/>
                  <a:gd name="T63" fmla="*/ 1746 h 2539"/>
                  <a:gd name="T64" fmla="*/ 2440 w 2534"/>
                  <a:gd name="T65" fmla="*/ 1768 h 2539"/>
                  <a:gd name="T66" fmla="*/ 2512 w 2534"/>
                  <a:gd name="T67" fmla="*/ 1900 h 2539"/>
                  <a:gd name="T68" fmla="*/ 2068 w 2534"/>
                  <a:gd name="T69" fmla="*/ 2194 h 2539"/>
                  <a:gd name="T70" fmla="*/ 1849 w 2534"/>
                  <a:gd name="T71" fmla="*/ 2378 h 2539"/>
                  <a:gd name="T72" fmla="*/ 1696 w 2534"/>
                  <a:gd name="T73" fmla="*/ 2468 h 2539"/>
                  <a:gd name="T74" fmla="*/ 1447 w 2534"/>
                  <a:gd name="T75" fmla="*/ 2489 h 2539"/>
                  <a:gd name="T76" fmla="*/ 1456 w 2534"/>
                  <a:gd name="T77" fmla="*/ 2400 h 2539"/>
                  <a:gd name="T78" fmla="*/ 1328 w 2534"/>
                  <a:gd name="T79" fmla="*/ 2338 h 2539"/>
                  <a:gd name="T80" fmla="*/ 1210 w 2534"/>
                  <a:gd name="T81" fmla="*/ 2272 h 2539"/>
                  <a:gd name="T82" fmla="*/ 1158 w 2534"/>
                  <a:gd name="T83" fmla="*/ 2188 h 2539"/>
                  <a:gd name="T84" fmla="*/ 901 w 2534"/>
                  <a:gd name="T85" fmla="*/ 1998 h 2539"/>
                  <a:gd name="T86" fmla="*/ 2 w 2534"/>
                  <a:gd name="T87" fmla="*/ 1365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4" h="2539">
                    <a:moveTo>
                      <a:pt x="2" y="1365"/>
                    </a:moveTo>
                    <a:cubicBezTo>
                      <a:pt x="6" y="1309"/>
                      <a:pt x="5" y="1249"/>
                      <a:pt x="2" y="1192"/>
                    </a:cubicBezTo>
                    <a:cubicBezTo>
                      <a:pt x="0" y="1151"/>
                      <a:pt x="66" y="1129"/>
                      <a:pt x="92" y="1106"/>
                    </a:cubicBezTo>
                    <a:cubicBezTo>
                      <a:pt x="105" y="1094"/>
                      <a:pt x="121" y="1073"/>
                      <a:pt x="142" y="1075"/>
                    </a:cubicBezTo>
                    <a:cubicBezTo>
                      <a:pt x="161" y="1076"/>
                      <a:pt x="176" y="1051"/>
                      <a:pt x="190" y="1042"/>
                    </a:cubicBezTo>
                    <a:cubicBezTo>
                      <a:pt x="222" y="1023"/>
                      <a:pt x="250" y="1075"/>
                      <a:pt x="271" y="1026"/>
                    </a:cubicBezTo>
                    <a:cubicBezTo>
                      <a:pt x="278" y="1011"/>
                      <a:pt x="301" y="1018"/>
                      <a:pt x="314" y="1016"/>
                    </a:cubicBezTo>
                    <a:cubicBezTo>
                      <a:pt x="339" y="1013"/>
                      <a:pt x="363" y="1005"/>
                      <a:pt x="386" y="997"/>
                    </a:cubicBezTo>
                    <a:cubicBezTo>
                      <a:pt x="432" y="981"/>
                      <a:pt x="436" y="935"/>
                      <a:pt x="475" y="915"/>
                    </a:cubicBezTo>
                    <a:cubicBezTo>
                      <a:pt x="491" y="907"/>
                      <a:pt x="509" y="903"/>
                      <a:pt x="526" y="897"/>
                    </a:cubicBezTo>
                    <a:cubicBezTo>
                      <a:pt x="547" y="889"/>
                      <a:pt x="560" y="866"/>
                      <a:pt x="582" y="862"/>
                    </a:cubicBezTo>
                    <a:cubicBezTo>
                      <a:pt x="590" y="861"/>
                      <a:pt x="638" y="860"/>
                      <a:pt x="619" y="838"/>
                    </a:cubicBezTo>
                    <a:cubicBezTo>
                      <a:pt x="607" y="824"/>
                      <a:pt x="584" y="816"/>
                      <a:pt x="607" y="795"/>
                    </a:cubicBezTo>
                    <a:cubicBezTo>
                      <a:pt x="573" y="786"/>
                      <a:pt x="602" y="753"/>
                      <a:pt x="627" y="755"/>
                    </a:cubicBezTo>
                    <a:cubicBezTo>
                      <a:pt x="660" y="757"/>
                      <a:pt x="689" y="746"/>
                      <a:pt x="700" y="717"/>
                    </a:cubicBezTo>
                    <a:cubicBezTo>
                      <a:pt x="720" y="661"/>
                      <a:pt x="874" y="710"/>
                      <a:pt x="917" y="700"/>
                    </a:cubicBezTo>
                    <a:cubicBezTo>
                      <a:pt x="876" y="685"/>
                      <a:pt x="952" y="652"/>
                      <a:pt x="924" y="632"/>
                    </a:cubicBezTo>
                    <a:cubicBezTo>
                      <a:pt x="911" y="623"/>
                      <a:pt x="896" y="615"/>
                      <a:pt x="885" y="603"/>
                    </a:cubicBezTo>
                    <a:cubicBezTo>
                      <a:pt x="873" y="589"/>
                      <a:pt x="878" y="569"/>
                      <a:pt x="866" y="552"/>
                    </a:cubicBezTo>
                    <a:cubicBezTo>
                      <a:pt x="853" y="534"/>
                      <a:pt x="864" y="521"/>
                      <a:pt x="867" y="504"/>
                    </a:cubicBezTo>
                    <a:cubicBezTo>
                      <a:pt x="870" y="487"/>
                      <a:pt x="851" y="485"/>
                      <a:pt x="852" y="469"/>
                    </a:cubicBezTo>
                    <a:cubicBezTo>
                      <a:pt x="853" y="454"/>
                      <a:pt x="859" y="439"/>
                      <a:pt x="858" y="424"/>
                    </a:cubicBezTo>
                    <a:cubicBezTo>
                      <a:pt x="858" y="404"/>
                      <a:pt x="836" y="385"/>
                      <a:pt x="857" y="369"/>
                    </a:cubicBezTo>
                    <a:cubicBezTo>
                      <a:pt x="835" y="361"/>
                      <a:pt x="847" y="350"/>
                      <a:pt x="843" y="335"/>
                    </a:cubicBezTo>
                    <a:cubicBezTo>
                      <a:pt x="838" y="314"/>
                      <a:pt x="801" y="307"/>
                      <a:pt x="792" y="286"/>
                    </a:cubicBezTo>
                    <a:cubicBezTo>
                      <a:pt x="833" y="286"/>
                      <a:pt x="844" y="276"/>
                      <a:pt x="878" y="259"/>
                    </a:cubicBezTo>
                    <a:cubicBezTo>
                      <a:pt x="893" y="252"/>
                      <a:pt x="902" y="252"/>
                      <a:pt x="911" y="237"/>
                    </a:cubicBezTo>
                    <a:cubicBezTo>
                      <a:pt x="918" y="224"/>
                      <a:pt x="924" y="213"/>
                      <a:pt x="938" y="205"/>
                    </a:cubicBezTo>
                    <a:cubicBezTo>
                      <a:pt x="947" y="201"/>
                      <a:pt x="963" y="188"/>
                      <a:pt x="972" y="195"/>
                    </a:cubicBezTo>
                    <a:cubicBezTo>
                      <a:pt x="984" y="204"/>
                      <a:pt x="998" y="189"/>
                      <a:pt x="1005" y="182"/>
                    </a:cubicBezTo>
                    <a:cubicBezTo>
                      <a:pt x="1025" y="165"/>
                      <a:pt x="1054" y="208"/>
                      <a:pt x="1073" y="169"/>
                    </a:cubicBezTo>
                    <a:cubicBezTo>
                      <a:pt x="1098" y="116"/>
                      <a:pt x="1192" y="93"/>
                      <a:pt x="1247" y="87"/>
                    </a:cubicBezTo>
                    <a:cubicBezTo>
                      <a:pt x="1287" y="83"/>
                      <a:pt x="1326" y="72"/>
                      <a:pt x="1366" y="75"/>
                    </a:cubicBezTo>
                    <a:cubicBezTo>
                      <a:pt x="1396" y="77"/>
                      <a:pt x="1416" y="41"/>
                      <a:pt x="1442" y="55"/>
                    </a:cubicBezTo>
                    <a:cubicBezTo>
                      <a:pt x="1453" y="61"/>
                      <a:pt x="1450" y="58"/>
                      <a:pt x="1455" y="51"/>
                    </a:cubicBezTo>
                    <a:cubicBezTo>
                      <a:pt x="1456" y="50"/>
                      <a:pt x="1500" y="50"/>
                      <a:pt x="1507" y="48"/>
                    </a:cubicBezTo>
                    <a:cubicBezTo>
                      <a:pt x="1545" y="33"/>
                      <a:pt x="1584" y="39"/>
                      <a:pt x="1624" y="38"/>
                    </a:cubicBezTo>
                    <a:cubicBezTo>
                      <a:pt x="1658" y="37"/>
                      <a:pt x="1666" y="43"/>
                      <a:pt x="1692" y="61"/>
                    </a:cubicBezTo>
                    <a:cubicBezTo>
                      <a:pt x="1726" y="85"/>
                      <a:pt x="1736" y="50"/>
                      <a:pt x="1765" y="47"/>
                    </a:cubicBezTo>
                    <a:cubicBezTo>
                      <a:pt x="1774" y="46"/>
                      <a:pt x="1831" y="44"/>
                      <a:pt x="1827" y="28"/>
                    </a:cubicBezTo>
                    <a:cubicBezTo>
                      <a:pt x="1821" y="0"/>
                      <a:pt x="1863" y="17"/>
                      <a:pt x="1873" y="23"/>
                    </a:cubicBezTo>
                    <a:cubicBezTo>
                      <a:pt x="1894" y="36"/>
                      <a:pt x="1925" y="43"/>
                      <a:pt x="1946" y="27"/>
                    </a:cubicBezTo>
                    <a:cubicBezTo>
                      <a:pt x="1957" y="18"/>
                      <a:pt x="1949" y="7"/>
                      <a:pt x="1971" y="12"/>
                    </a:cubicBezTo>
                    <a:cubicBezTo>
                      <a:pt x="1987" y="16"/>
                      <a:pt x="2000" y="27"/>
                      <a:pt x="2017" y="26"/>
                    </a:cubicBezTo>
                    <a:cubicBezTo>
                      <a:pt x="2002" y="48"/>
                      <a:pt x="2038" y="40"/>
                      <a:pt x="2049" y="37"/>
                    </a:cubicBezTo>
                    <a:cubicBezTo>
                      <a:pt x="2072" y="32"/>
                      <a:pt x="2096" y="37"/>
                      <a:pt x="2118" y="30"/>
                    </a:cubicBezTo>
                    <a:cubicBezTo>
                      <a:pt x="2120" y="59"/>
                      <a:pt x="2081" y="73"/>
                      <a:pt x="2064" y="91"/>
                    </a:cubicBezTo>
                    <a:cubicBezTo>
                      <a:pt x="2110" y="101"/>
                      <a:pt x="2066" y="161"/>
                      <a:pt x="2076" y="189"/>
                    </a:cubicBezTo>
                    <a:cubicBezTo>
                      <a:pt x="2092" y="238"/>
                      <a:pt x="2086" y="274"/>
                      <a:pt x="2075" y="322"/>
                    </a:cubicBezTo>
                    <a:cubicBezTo>
                      <a:pt x="2067" y="361"/>
                      <a:pt x="2021" y="392"/>
                      <a:pt x="1990" y="417"/>
                    </a:cubicBezTo>
                    <a:cubicBezTo>
                      <a:pt x="1972" y="432"/>
                      <a:pt x="1981" y="472"/>
                      <a:pt x="1992" y="488"/>
                    </a:cubicBezTo>
                    <a:cubicBezTo>
                      <a:pt x="2009" y="515"/>
                      <a:pt x="2001" y="544"/>
                      <a:pt x="2036" y="557"/>
                    </a:cubicBezTo>
                    <a:cubicBezTo>
                      <a:pt x="2084" y="574"/>
                      <a:pt x="2071" y="631"/>
                      <a:pt x="2109" y="659"/>
                    </a:cubicBezTo>
                    <a:cubicBezTo>
                      <a:pt x="2127" y="671"/>
                      <a:pt x="2148" y="680"/>
                      <a:pt x="2163" y="696"/>
                    </a:cubicBezTo>
                    <a:cubicBezTo>
                      <a:pt x="2183" y="718"/>
                      <a:pt x="2186" y="753"/>
                      <a:pt x="2191" y="780"/>
                    </a:cubicBezTo>
                    <a:cubicBezTo>
                      <a:pt x="2201" y="837"/>
                      <a:pt x="2229" y="899"/>
                      <a:pt x="2229" y="956"/>
                    </a:cubicBezTo>
                    <a:cubicBezTo>
                      <a:pt x="2229" y="971"/>
                      <a:pt x="2195" y="968"/>
                      <a:pt x="2217" y="995"/>
                    </a:cubicBezTo>
                    <a:cubicBezTo>
                      <a:pt x="2238" y="1022"/>
                      <a:pt x="2253" y="1052"/>
                      <a:pt x="2262" y="1085"/>
                    </a:cubicBezTo>
                    <a:cubicBezTo>
                      <a:pt x="2278" y="1141"/>
                      <a:pt x="2243" y="1203"/>
                      <a:pt x="2269" y="1256"/>
                    </a:cubicBezTo>
                    <a:cubicBezTo>
                      <a:pt x="2283" y="1284"/>
                      <a:pt x="2276" y="1300"/>
                      <a:pt x="2265" y="1327"/>
                    </a:cubicBezTo>
                    <a:cubicBezTo>
                      <a:pt x="2252" y="1358"/>
                      <a:pt x="2263" y="1392"/>
                      <a:pt x="2269" y="1422"/>
                    </a:cubicBezTo>
                    <a:cubicBezTo>
                      <a:pt x="2280" y="1468"/>
                      <a:pt x="2262" y="1472"/>
                      <a:pt x="2228" y="1497"/>
                    </a:cubicBezTo>
                    <a:cubicBezTo>
                      <a:pt x="2190" y="1525"/>
                      <a:pt x="2254" y="1576"/>
                      <a:pt x="2270" y="1601"/>
                    </a:cubicBezTo>
                    <a:cubicBezTo>
                      <a:pt x="2301" y="1647"/>
                      <a:pt x="2283" y="1703"/>
                      <a:pt x="2324" y="1746"/>
                    </a:cubicBezTo>
                    <a:cubicBezTo>
                      <a:pt x="2340" y="1763"/>
                      <a:pt x="2358" y="1743"/>
                      <a:pt x="2375" y="1744"/>
                    </a:cubicBezTo>
                    <a:cubicBezTo>
                      <a:pt x="2397" y="1746"/>
                      <a:pt x="2420" y="1761"/>
                      <a:pt x="2440" y="1768"/>
                    </a:cubicBezTo>
                    <a:cubicBezTo>
                      <a:pt x="2486" y="1785"/>
                      <a:pt x="2501" y="1822"/>
                      <a:pt x="2518" y="1865"/>
                    </a:cubicBezTo>
                    <a:cubicBezTo>
                      <a:pt x="2526" y="1885"/>
                      <a:pt x="2534" y="1887"/>
                      <a:pt x="2512" y="1900"/>
                    </a:cubicBezTo>
                    <a:cubicBezTo>
                      <a:pt x="2482" y="1916"/>
                      <a:pt x="2454" y="1935"/>
                      <a:pt x="2425" y="1953"/>
                    </a:cubicBezTo>
                    <a:cubicBezTo>
                      <a:pt x="2304" y="2030"/>
                      <a:pt x="2185" y="2111"/>
                      <a:pt x="2068" y="2194"/>
                    </a:cubicBezTo>
                    <a:cubicBezTo>
                      <a:pt x="2017" y="2230"/>
                      <a:pt x="1966" y="2266"/>
                      <a:pt x="1920" y="2309"/>
                    </a:cubicBezTo>
                    <a:cubicBezTo>
                      <a:pt x="1896" y="2332"/>
                      <a:pt x="1873" y="2355"/>
                      <a:pt x="1849" y="2378"/>
                    </a:cubicBezTo>
                    <a:cubicBezTo>
                      <a:pt x="1825" y="2400"/>
                      <a:pt x="1801" y="2435"/>
                      <a:pt x="1773" y="2450"/>
                    </a:cubicBezTo>
                    <a:cubicBezTo>
                      <a:pt x="1751" y="2462"/>
                      <a:pt x="1719" y="2463"/>
                      <a:pt x="1696" y="2468"/>
                    </a:cubicBezTo>
                    <a:cubicBezTo>
                      <a:pt x="1663" y="2474"/>
                      <a:pt x="1631" y="2481"/>
                      <a:pt x="1599" y="2487"/>
                    </a:cubicBezTo>
                    <a:cubicBezTo>
                      <a:pt x="1583" y="2491"/>
                      <a:pt x="1441" y="2539"/>
                      <a:pt x="1447" y="2489"/>
                    </a:cubicBezTo>
                    <a:cubicBezTo>
                      <a:pt x="1449" y="2472"/>
                      <a:pt x="1461" y="2465"/>
                      <a:pt x="1459" y="2446"/>
                    </a:cubicBezTo>
                    <a:cubicBezTo>
                      <a:pt x="1458" y="2438"/>
                      <a:pt x="1463" y="2404"/>
                      <a:pt x="1456" y="2400"/>
                    </a:cubicBezTo>
                    <a:cubicBezTo>
                      <a:pt x="1432" y="2388"/>
                      <a:pt x="1405" y="2375"/>
                      <a:pt x="1378" y="2370"/>
                    </a:cubicBezTo>
                    <a:cubicBezTo>
                      <a:pt x="1365" y="2368"/>
                      <a:pt x="1336" y="2332"/>
                      <a:pt x="1328" y="2338"/>
                    </a:cubicBezTo>
                    <a:cubicBezTo>
                      <a:pt x="1287" y="2370"/>
                      <a:pt x="1275" y="2305"/>
                      <a:pt x="1254" y="2291"/>
                    </a:cubicBezTo>
                    <a:cubicBezTo>
                      <a:pt x="1241" y="2282"/>
                      <a:pt x="1221" y="2280"/>
                      <a:pt x="1210" y="2272"/>
                    </a:cubicBezTo>
                    <a:cubicBezTo>
                      <a:pt x="1197" y="2262"/>
                      <a:pt x="1214" y="2235"/>
                      <a:pt x="1206" y="2223"/>
                    </a:cubicBezTo>
                    <a:cubicBezTo>
                      <a:pt x="1197" y="2207"/>
                      <a:pt x="1174" y="2197"/>
                      <a:pt x="1158" y="2188"/>
                    </a:cubicBezTo>
                    <a:cubicBezTo>
                      <a:pt x="1132" y="2173"/>
                      <a:pt x="1107" y="2155"/>
                      <a:pt x="1082" y="2137"/>
                    </a:cubicBezTo>
                    <a:cubicBezTo>
                      <a:pt x="1022" y="2091"/>
                      <a:pt x="962" y="2044"/>
                      <a:pt x="901" y="1998"/>
                    </a:cubicBezTo>
                    <a:cubicBezTo>
                      <a:pt x="667" y="1821"/>
                      <a:pt x="431" y="1644"/>
                      <a:pt x="183" y="1481"/>
                    </a:cubicBezTo>
                    <a:cubicBezTo>
                      <a:pt x="123" y="1442"/>
                      <a:pt x="63" y="1404"/>
                      <a:pt x="2" y="1365"/>
                    </a:cubicBezTo>
                  </a:path>
                </a:pathLst>
              </a:custGeom>
              <a:solidFill>
                <a:srgbClr val="92D050"/>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81" name="Freeform 25">
                <a:extLst>
                  <a:ext uri="{FF2B5EF4-FFF2-40B4-BE49-F238E27FC236}">
                    <a16:creationId xmlns:a16="http://schemas.microsoft.com/office/drawing/2014/main" id="{BA966BB5-C051-89F4-431E-5D9160BD5E26}"/>
                  </a:ext>
                </a:extLst>
              </p:cNvPr>
              <p:cNvSpPr>
                <a:spLocks/>
              </p:cNvSpPr>
              <p:nvPr/>
            </p:nvSpPr>
            <p:spPr bwMode="auto">
              <a:xfrm>
                <a:off x="4801915" y="4491774"/>
                <a:ext cx="374551" cy="536106"/>
              </a:xfrm>
              <a:custGeom>
                <a:avLst/>
                <a:gdLst>
                  <a:gd name="T0" fmla="*/ 0 w 548"/>
                  <a:gd name="T1" fmla="*/ 556 h 587"/>
                  <a:gd name="T2" fmla="*/ 22 w 548"/>
                  <a:gd name="T3" fmla="*/ 442 h 587"/>
                  <a:gd name="T4" fmla="*/ 58 w 548"/>
                  <a:gd name="T5" fmla="*/ 323 h 587"/>
                  <a:gd name="T6" fmla="*/ 61 w 548"/>
                  <a:gd name="T7" fmla="*/ 270 h 587"/>
                  <a:gd name="T8" fmla="*/ 75 w 548"/>
                  <a:gd name="T9" fmla="*/ 220 h 587"/>
                  <a:gd name="T10" fmla="*/ 75 w 548"/>
                  <a:gd name="T11" fmla="*/ 114 h 587"/>
                  <a:gd name="T12" fmla="*/ 132 w 548"/>
                  <a:gd name="T13" fmla="*/ 101 h 587"/>
                  <a:gd name="T14" fmla="*/ 224 w 548"/>
                  <a:gd name="T15" fmla="*/ 141 h 587"/>
                  <a:gd name="T16" fmla="*/ 336 w 548"/>
                  <a:gd name="T17" fmla="*/ 79 h 587"/>
                  <a:gd name="T18" fmla="*/ 469 w 548"/>
                  <a:gd name="T19" fmla="*/ 0 h 587"/>
                  <a:gd name="T20" fmla="*/ 505 w 548"/>
                  <a:gd name="T21" fmla="*/ 121 h 587"/>
                  <a:gd name="T22" fmla="*/ 507 w 548"/>
                  <a:gd name="T23" fmla="*/ 145 h 587"/>
                  <a:gd name="T24" fmla="*/ 521 w 548"/>
                  <a:gd name="T25" fmla="*/ 168 h 587"/>
                  <a:gd name="T26" fmla="*/ 380 w 548"/>
                  <a:gd name="T27" fmla="*/ 222 h 587"/>
                  <a:gd name="T28" fmla="*/ 262 w 548"/>
                  <a:gd name="T29" fmla="*/ 271 h 587"/>
                  <a:gd name="T30" fmla="*/ 377 w 548"/>
                  <a:gd name="T31" fmla="*/ 399 h 587"/>
                  <a:gd name="T32" fmla="*/ 326 w 548"/>
                  <a:gd name="T33" fmla="*/ 415 h 587"/>
                  <a:gd name="T34" fmla="*/ 312 w 548"/>
                  <a:gd name="T35" fmla="*/ 464 h 587"/>
                  <a:gd name="T36" fmla="*/ 218 w 548"/>
                  <a:gd name="T37" fmla="*/ 495 h 587"/>
                  <a:gd name="T38" fmla="*/ 140 w 548"/>
                  <a:gd name="T39" fmla="*/ 574 h 587"/>
                  <a:gd name="T40" fmla="*/ 0 w 548"/>
                  <a:gd name="T41" fmla="*/ 55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8" h="587">
                    <a:moveTo>
                      <a:pt x="0" y="556"/>
                    </a:moveTo>
                    <a:cubicBezTo>
                      <a:pt x="0" y="517"/>
                      <a:pt x="19" y="480"/>
                      <a:pt x="22" y="442"/>
                    </a:cubicBezTo>
                    <a:cubicBezTo>
                      <a:pt x="26" y="398"/>
                      <a:pt x="49" y="365"/>
                      <a:pt x="58" y="323"/>
                    </a:cubicBezTo>
                    <a:cubicBezTo>
                      <a:pt x="62" y="305"/>
                      <a:pt x="58" y="288"/>
                      <a:pt x="61" y="270"/>
                    </a:cubicBezTo>
                    <a:cubicBezTo>
                      <a:pt x="63" y="253"/>
                      <a:pt x="73" y="236"/>
                      <a:pt x="75" y="220"/>
                    </a:cubicBezTo>
                    <a:cubicBezTo>
                      <a:pt x="79" y="186"/>
                      <a:pt x="74" y="148"/>
                      <a:pt x="75" y="114"/>
                    </a:cubicBezTo>
                    <a:cubicBezTo>
                      <a:pt x="77" y="84"/>
                      <a:pt x="115" y="90"/>
                      <a:pt x="132" y="101"/>
                    </a:cubicBezTo>
                    <a:cubicBezTo>
                      <a:pt x="159" y="120"/>
                      <a:pt x="184" y="149"/>
                      <a:pt x="224" y="141"/>
                    </a:cubicBezTo>
                    <a:cubicBezTo>
                      <a:pt x="264" y="134"/>
                      <a:pt x="302" y="99"/>
                      <a:pt x="336" y="79"/>
                    </a:cubicBezTo>
                    <a:cubicBezTo>
                      <a:pt x="380" y="52"/>
                      <a:pt x="424" y="23"/>
                      <a:pt x="469" y="0"/>
                    </a:cubicBezTo>
                    <a:cubicBezTo>
                      <a:pt x="479" y="41"/>
                      <a:pt x="493" y="81"/>
                      <a:pt x="505" y="121"/>
                    </a:cubicBezTo>
                    <a:cubicBezTo>
                      <a:pt x="490" y="123"/>
                      <a:pt x="498" y="142"/>
                      <a:pt x="507" y="145"/>
                    </a:cubicBezTo>
                    <a:cubicBezTo>
                      <a:pt x="522" y="148"/>
                      <a:pt x="548" y="143"/>
                      <a:pt x="521" y="168"/>
                    </a:cubicBezTo>
                    <a:cubicBezTo>
                      <a:pt x="481" y="205"/>
                      <a:pt x="430" y="209"/>
                      <a:pt x="380" y="222"/>
                    </a:cubicBezTo>
                    <a:cubicBezTo>
                      <a:pt x="363" y="226"/>
                      <a:pt x="245" y="252"/>
                      <a:pt x="262" y="271"/>
                    </a:cubicBezTo>
                    <a:lnTo>
                      <a:pt x="377" y="399"/>
                    </a:lnTo>
                    <a:cubicBezTo>
                      <a:pt x="364" y="405"/>
                      <a:pt x="336" y="405"/>
                      <a:pt x="326" y="415"/>
                    </a:cubicBezTo>
                    <a:cubicBezTo>
                      <a:pt x="315" y="427"/>
                      <a:pt x="323" y="452"/>
                      <a:pt x="312" y="464"/>
                    </a:cubicBezTo>
                    <a:cubicBezTo>
                      <a:pt x="292" y="485"/>
                      <a:pt x="243" y="474"/>
                      <a:pt x="218" y="495"/>
                    </a:cubicBezTo>
                    <a:cubicBezTo>
                      <a:pt x="189" y="520"/>
                      <a:pt x="179" y="560"/>
                      <a:pt x="140" y="574"/>
                    </a:cubicBezTo>
                    <a:cubicBezTo>
                      <a:pt x="104" y="587"/>
                      <a:pt x="34" y="564"/>
                      <a:pt x="0" y="556"/>
                    </a:cubicBezTo>
                    <a:close/>
                  </a:path>
                </a:pathLst>
              </a:custGeom>
              <a:solidFill>
                <a:srgbClr val="FFC000"/>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82" name="Freeform 33">
                <a:extLst>
                  <a:ext uri="{FF2B5EF4-FFF2-40B4-BE49-F238E27FC236}">
                    <a16:creationId xmlns:a16="http://schemas.microsoft.com/office/drawing/2014/main" id="{6108B8F4-5DC5-809F-3E86-78F5E9FBED9C}"/>
                  </a:ext>
                </a:extLst>
              </p:cNvPr>
              <p:cNvSpPr>
                <a:spLocks/>
              </p:cNvSpPr>
              <p:nvPr/>
            </p:nvSpPr>
            <p:spPr bwMode="auto">
              <a:xfrm>
                <a:off x="2719048" y="3297719"/>
                <a:ext cx="27407" cy="19495"/>
              </a:xfrm>
              <a:custGeom>
                <a:avLst/>
                <a:gdLst>
                  <a:gd name="T0" fmla="*/ 39 w 41"/>
                  <a:gd name="T1" fmla="*/ 22 h 22"/>
                  <a:gd name="T2" fmla="*/ 0 w 41"/>
                  <a:gd name="T3" fmla="*/ 12 h 22"/>
                  <a:gd name="T4" fmla="*/ 39 w 41"/>
                  <a:gd name="T5" fmla="*/ 0 h 22"/>
                  <a:gd name="T6" fmla="*/ 39 w 41"/>
                  <a:gd name="T7" fmla="*/ 22 h 22"/>
                </a:gdLst>
                <a:ahLst/>
                <a:cxnLst>
                  <a:cxn ang="0">
                    <a:pos x="T0" y="T1"/>
                  </a:cxn>
                  <a:cxn ang="0">
                    <a:pos x="T2" y="T3"/>
                  </a:cxn>
                  <a:cxn ang="0">
                    <a:pos x="T4" y="T5"/>
                  </a:cxn>
                  <a:cxn ang="0">
                    <a:pos x="T6" y="T7"/>
                  </a:cxn>
                </a:cxnLst>
                <a:rect l="0" t="0" r="r" b="b"/>
                <a:pathLst>
                  <a:path w="41" h="22">
                    <a:moveTo>
                      <a:pt x="39" y="22"/>
                    </a:moveTo>
                    <a:cubicBezTo>
                      <a:pt x="27" y="15"/>
                      <a:pt x="12" y="21"/>
                      <a:pt x="0" y="12"/>
                    </a:cubicBezTo>
                    <a:cubicBezTo>
                      <a:pt x="13" y="7"/>
                      <a:pt x="28" y="8"/>
                      <a:pt x="39" y="0"/>
                    </a:cubicBezTo>
                    <a:cubicBezTo>
                      <a:pt x="41" y="7"/>
                      <a:pt x="41" y="14"/>
                      <a:pt x="39" y="22"/>
                    </a:cubicBezTo>
                  </a:path>
                </a:pathLst>
              </a:custGeom>
              <a:solidFill>
                <a:srgbClr val="78944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183" name="Group 1268">
                <a:extLst>
                  <a:ext uri="{FF2B5EF4-FFF2-40B4-BE49-F238E27FC236}">
                    <a16:creationId xmlns:a16="http://schemas.microsoft.com/office/drawing/2014/main" id="{9257D75D-ED8A-ED7D-1B1D-F140561AAEFB}"/>
                  </a:ext>
                </a:extLst>
              </p:cNvPr>
              <p:cNvGrpSpPr/>
              <p:nvPr/>
            </p:nvGrpSpPr>
            <p:grpSpPr>
              <a:xfrm>
                <a:off x="2426716" y="2768922"/>
                <a:ext cx="995757" cy="1306152"/>
                <a:chOff x="2853058" y="1968648"/>
                <a:chExt cx="1285337" cy="1428389"/>
              </a:xfrm>
              <a:solidFill>
                <a:schemeClr val="accent5">
                  <a:lumMod val="60000"/>
                  <a:lumOff val="40000"/>
                </a:schemeClr>
              </a:solidFill>
            </p:grpSpPr>
            <p:sp>
              <p:nvSpPr>
                <p:cNvPr id="297" name="Freeform 29">
                  <a:extLst>
                    <a:ext uri="{FF2B5EF4-FFF2-40B4-BE49-F238E27FC236}">
                      <a16:creationId xmlns:a16="http://schemas.microsoft.com/office/drawing/2014/main" id="{5F706DED-E291-BE0E-5CC8-73E24D87606A}"/>
                    </a:ext>
                  </a:extLst>
                </p:cNvPr>
                <p:cNvSpPr>
                  <a:spLocks/>
                </p:cNvSpPr>
                <p:nvPr/>
              </p:nvSpPr>
              <p:spPr bwMode="auto">
                <a:xfrm>
                  <a:off x="2853058" y="1968648"/>
                  <a:ext cx="1285337" cy="1265829"/>
                </a:xfrm>
                <a:custGeom>
                  <a:avLst/>
                  <a:gdLst>
                    <a:gd name="T0" fmla="*/ 63 w 1454"/>
                    <a:gd name="T1" fmla="*/ 234 h 1268"/>
                    <a:gd name="T2" fmla="*/ 22 w 1454"/>
                    <a:gd name="T3" fmla="*/ 181 h 1268"/>
                    <a:gd name="T4" fmla="*/ 93 w 1454"/>
                    <a:gd name="T5" fmla="*/ 159 h 1268"/>
                    <a:gd name="T6" fmla="*/ 183 w 1454"/>
                    <a:gd name="T7" fmla="*/ 134 h 1268"/>
                    <a:gd name="T8" fmla="*/ 216 w 1454"/>
                    <a:gd name="T9" fmla="*/ 89 h 1268"/>
                    <a:gd name="T10" fmla="*/ 267 w 1454"/>
                    <a:gd name="T11" fmla="*/ 149 h 1268"/>
                    <a:gd name="T12" fmla="*/ 306 w 1454"/>
                    <a:gd name="T13" fmla="*/ 132 h 1268"/>
                    <a:gd name="T14" fmla="*/ 348 w 1454"/>
                    <a:gd name="T15" fmla="*/ 95 h 1268"/>
                    <a:gd name="T16" fmla="*/ 427 w 1454"/>
                    <a:gd name="T17" fmla="*/ 120 h 1268"/>
                    <a:gd name="T18" fmla="*/ 436 w 1454"/>
                    <a:gd name="T19" fmla="*/ 66 h 1268"/>
                    <a:gd name="T20" fmla="*/ 467 w 1454"/>
                    <a:gd name="T21" fmla="*/ 44 h 1268"/>
                    <a:gd name="T22" fmla="*/ 558 w 1454"/>
                    <a:gd name="T23" fmla="*/ 23 h 1268"/>
                    <a:gd name="T24" fmla="*/ 687 w 1454"/>
                    <a:gd name="T25" fmla="*/ 5 h 1268"/>
                    <a:gd name="T26" fmla="*/ 845 w 1454"/>
                    <a:gd name="T27" fmla="*/ 79 h 1268"/>
                    <a:gd name="T28" fmla="*/ 862 w 1454"/>
                    <a:gd name="T29" fmla="*/ 127 h 1268"/>
                    <a:gd name="T30" fmla="*/ 874 w 1454"/>
                    <a:gd name="T31" fmla="*/ 184 h 1268"/>
                    <a:gd name="T32" fmla="*/ 829 w 1454"/>
                    <a:gd name="T33" fmla="*/ 194 h 1268"/>
                    <a:gd name="T34" fmla="*/ 754 w 1454"/>
                    <a:gd name="T35" fmla="*/ 213 h 1268"/>
                    <a:gd name="T36" fmla="*/ 693 w 1454"/>
                    <a:gd name="T37" fmla="*/ 223 h 1268"/>
                    <a:gd name="T38" fmla="*/ 702 w 1454"/>
                    <a:gd name="T39" fmla="*/ 277 h 1268"/>
                    <a:gd name="T40" fmla="*/ 784 w 1454"/>
                    <a:gd name="T41" fmla="*/ 449 h 1268"/>
                    <a:gd name="T42" fmla="*/ 901 w 1454"/>
                    <a:gd name="T43" fmla="*/ 590 h 1268"/>
                    <a:gd name="T44" fmla="*/ 1104 w 1454"/>
                    <a:gd name="T45" fmla="*/ 707 h 1268"/>
                    <a:gd name="T46" fmla="*/ 1137 w 1454"/>
                    <a:gd name="T47" fmla="*/ 767 h 1268"/>
                    <a:gd name="T48" fmla="*/ 1314 w 1454"/>
                    <a:gd name="T49" fmla="*/ 846 h 1268"/>
                    <a:gd name="T50" fmla="*/ 1448 w 1454"/>
                    <a:gd name="T51" fmla="*/ 960 h 1268"/>
                    <a:gd name="T52" fmla="*/ 1396 w 1454"/>
                    <a:gd name="T53" fmla="*/ 978 h 1268"/>
                    <a:gd name="T54" fmla="*/ 1302 w 1454"/>
                    <a:gd name="T55" fmla="*/ 903 h 1268"/>
                    <a:gd name="T56" fmla="*/ 1210 w 1454"/>
                    <a:gd name="T57" fmla="*/ 997 h 1268"/>
                    <a:gd name="T58" fmla="*/ 1290 w 1454"/>
                    <a:gd name="T59" fmla="*/ 1093 h 1268"/>
                    <a:gd name="T60" fmla="*/ 1191 w 1454"/>
                    <a:gd name="T61" fmla="*/ 1208 h 1268"/>
                    <a:gd name="T62" fmla="*/ 1103 w 1454"/>
                    <a:gd name="T63" fmla="*/ 1244 h 1268"/>
                    <a:gd name="T64" fmla="*/ 1138 w 1454"/>
                    <a:gd name="T65" fmla="*/ 1155 h 1268"/>
                    <a:gd name="T66" fmla="*/ 1158 w 1454"/>
                    <a:gd name="T67" fmla="*/ 1095 h 1268"/>
                    <a:gd name="T68" fmla="*/ 1108 w 1454"/>
                    <a:gd name="T69" fmla="*/ 969 h 1268"/>
                    <a:gd name="T70" fmla="*/ 1047 w 1454"/>
                    <a:gd name="T71" fmla="*/ 953 h 1268"/>
                    <a:gd name="T72" fmla="*/ 1021 w 1454"/>
                    <a:gd name="T73" fmla="*/ 907 h 1268"/>
                    <a:gd name="T74" fmla="*/ 927 w 1454"/>
                    <a:gd name="T75" fmla="*/ 858 h 1268"/>
                    <a:gd name="T76" fmla="*/ 837 w 1454"/>
                    <a:gd name="T77" fmla="*/ 803 h 1268"/>
                    <a:gd name="T78" fmla="*/ 774 w 1454"/>
                    <a:gd name="T79" fmla="*/ 787 h 1268"/>
                    <a:gd name="T80" fmla="*/ 664 w 1454"/>
                    <a:gd name="T81" fmla="*/ 700 h 1268"/>
                    <a:gd name="T82" fmla="*/ 553 w 1454"/>
                    <a:gd name="T83" fmla="*/ 644 h 1268"/>
                    <a:gd name="T84" fmla="*/ 451 w 1454"/>
                    <a:gd name="T85" fmla="*/ 469 h 1268"/>
                    <a:gd name="T86" fmla="*/ 216 w 1454"/>
                    <a:gd name="T87" fmla="*/ 396 h 1268"/>
                    <a:gd name="T88" fmla="*/ 109 w 1454"/>
                    <a:gd name="T89" fmla="*/ 449 h 1268"/>
                    <a:gd name="T90" fmla="*/ 44 w 1454"/>
                    <a:gd name="T91" fmla="*/ 336 h 1268"/>
                    <a:gd name="T92" fmla="*/ 0 w 1454"/>
                    <a:gd name="T93" fmla="*/ 27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4" h="1268">
                      <a:moveTo>
                        <a:pt x="0" y="272"/>
                      </a:moveTo>
                      <a:cubicBezTo>
                        <a:pt x="18" y="255"/>
                        <a:pt x="66" y="270"/>
                        <a:pt x="63" y="234"/>
                      </a:cubicBezTo>
                      <a:cubicBezTo>
                        <a:pt x="62" y="220"/>
                        <a:pt x="48" y="207"/>
                        <a:pt x="38" y="198"/>
                      </a:cubicBezTo>
                      <a:cubicBezTo>
                        <a:pt x="32" y="192"/>
                        <a:pt x="27" y="187"/>
                        <a:pt x="22" y="181"/>
                      </a:cubicBezTo>
                      <a:cubicBezTo>
                        <a:pt x="27" y="177"/>
                        <a:pt x="44" y="160"/>
                        <a:pt x="53" y="162"/>
                      </a:cubicBezTo>
                      <a:cubicBezTo>
                        <a:pt x="69" y="166"/>
                        <a:pt x="75" y="165"/>
                        <a:pt x="93" y="159"/>
                      </a:cubicBezTo>
                      <a:cubicBezTo>
                        <a:pt x="114" y="153"/>
                        <a:pt x="125" y="158"/>
                        <a:pt x="146" y="159"/>
                      </a:cubicBezTo>
                      <a:cubicBezTo>
                        <a:pt x="159" y="160"/>
                        <a:pt x="177" y="144"/>
                        <a:pt x="183" y="134"/>
                      </a:cubicBezTo>
                      <a:cubicBezTo>
                        <a:pt x="188" y="127"/>
                        <a:pt x="187" y="120"/>
                        <a:pt x="181" y="113"/>
                      </a:cubicBezTo>
                      <a:cubicBezTo>
                        <a:pt x="196" y="110"/>
                        <a:pt x="207" y="99"/>
                        <a:pt x="216" y="89"/>
                      </a:cubicBezTo>
                      <a:cubicBezTo>
                        <a:pt x="231" y="98"/>
                        <a:pt x="219" y="112"/>
                        <a:pt x="232" y="122"/>
                      </a:cubicBezTo>
                      <a:cubicBezTo>
                        <a:pt x="244" y="132"/>
                        <a:pt x="256" y="138"/>
                        <a:pt x="267" y="149"/>
                      </a:cubicBezTo>
                      <a:cubicBezTo>
                        <a:pt x="272" y="154"/>
                        <a:pt x="283" y="180"/>
                        <a:pt x="294" y="176"/>
                      </a:cubicBezTo>
                      <a:cubicBezTo>
                        <a:pt x="306" y="171"/>
                        <a:pt x="294" y="142"/>
                        <a:pt x="306" y="132"/>
                      </a:cubicBezTo>
                      <a:cubicBezTo>
                        <a:pt x="319" y="121"/>
                        <a:pt x="329" y="115"/>
                        <a:pt x="326" y="97"/>
                      </a:cubicBezTo>
                      <a:cubicBezTo>
                        <a:pt x="322" y="70"/>
                        <a:pt x="340" y="88"/>
                        <a:pt x="348" y="95"/>
                      </a:cubicBezTo>
                      <a:cubicBezTo>
                        <a:pt x="363" y="107"/>
                        <a:pt x="364" y="105"/>
                        <a:pt x="382" y="103"/>
                      </a:cubicBezTo>
                      <a:cubicBezTo>
                        <a:pt x="406" y="100"/>
                        <a:pt x="408" y="113"/>
                        <a:pt x="427" y="120"/>
                      </a:cubicBezTo>
                      <a:cubicBezTo>
                        <a:pt x="429" y="110"/>
                        <a:pt x="438" y="99"/>
                        <a:pt x="423" y="93"/>
                      </a:cubicBezTo>
                      <a:cubicBezTo>
                        <a:pt x="410" y="88"/>
                        <a:pt x="428" y="68"/>
                        <a:pt x="436" y="66"/>
                      </a:cubicBezTo>
                      <a:cubicBezTo>
                        <a:pt x="445" y="65"/>
                        <a:pt x="455" y="76"/>
                        <a:pt x="463" y="78"/>
                      </a:cubicBezTo>
                      <a:cubicBezTo>
                        <a:pt x="480" y="82"/>
                        <a:pt x="467" y="49"/>
                        <a:pt x="467" y="44"/>
                      </a:cubicBezTo>
                      <a:cubicBezTo>
                        <a:pt x="469" y="21"/>
                        <a:pt x="505" y="39"/>
                        <a:pt x="518" y="45"/>
                      </a:cubicBezTo>
                      <a:cubicBezTo>
                        <a:pt x="536" y="53"/>
                        <a:pt x="548" y="31"/>
                        <a:pt x="558" y="23"/>
                      </a:cubicBezTo>
                      <a:cubicBezTo>
                        <a:pt x="571" y="13"/>
                        <a:pt x="593" y="16"/>
                        <a:pt x="609" y="17"/>
                      </a:cubicBezTo>
                      <a:cubicBezTo>
                        <a:pt x="635" y="18"/>
                        <a:pt x="661" y="0"/>
                        <a:pt x="687" y="5"/>
                      </a:cubicBezTo>
                      <a:cubicBezTo>
                        <a:pt x="658" y="20"/>
                        <a:pt x="713" y="59"/>
                        <a:pt x="729" y="64"/>
                      </a:cubicBezTo>
                      <a:cubicBezTo>
                        <a:pt x="776" y="77"/>
                        <a:pt x="797" y="67"/>
                        <a:pt x="845" y="79"/>
                      </a:cubicBezTo>
                      <a:cubicBezTo>
                        <a:pt x="843" y="95"/>
                        <a:pt x="838" y="100"/>
                        <a:pt x="829" y="113"/>
                      </a:cubicBezTo>
                      <a:cubicBezTo>
                        <a:pt x="840" y="119"/>
                        <a:pt x="850" y="125"/>
                        <a:pt x="862" y="127"/>
                      </a:cubicBezTo>
                      <a:cubicBezTo>
                        <a:pt x="852" y="138"/>
                        <a:pt x="830" y="154"/>
                        <a:pt x="858" y="159"/>
                      </a:cubicBezTo>
                      <a:cubicBezTo>
                        <a:pt x="844" y="175"/>
                        <a:pt x="862" y="178"/>
                        <a:pt x="874" y="184"/>
                      </a:cubicBezTo>
                      <a:cubicBezTo>
                        <a:pt x="890" y="192"/>
                        <a:pt x="894" y="211"/>
                        <a:pt x="869" y="206"/>
                      </a:cubicBezTo>
                      <a:cubicBezTo>
                        <a:pt x="887" y="172"/>
                        <a:pt x="838" y="191"/>
                        <a:pt x="829" y="194"/>
                      </a:cubicBezTo>
                      <a:cubicBezTo>
                        <a:pt x="825" y="171"/>
                        <a:pt x="794" y="192"/>
                        <a:pt x="785" y="197"/>
                      </a:cubicBezTo>
                      <a:cubicBezTo>
                        <a:pt x="775" y="203"/>
                        <a:pt x="764" y="208"/>
                        <a:pt x="754" y="213"/>
                      </a:cubicBezTo>
                      <a:cubicBezTo>
                        <a:pt x="747" y="216"/>
                        <a:pt x="687" y="233"/>
                        <a:pt x="724" y="216"/>
                      </a:cubicBezTo>
                      <a:cubicBezTo>
                        <a:pt x="714" y="218"/>
                        <a:pt x="701" y="217"/>
                        <a:pt x="693" y="223"/>
                      </a:cubicBezTo>
                      <a:cubicBezTo>
                        <a:pt x="687" y="227"/>
                        <a:pt x="690" y="246"/>
                        <a:pt x="679" y="244"/>
                      </a:cubicBezTo>
                      <a:cubicBezTo>
                        <a:pt x="678" y="249"/>
                        <a:pt x="700" y="276"/>
                        <a:pt x="702" y="277"/>
                      </a:cubicBezTo>
                      <a:cubicBezTo>
                        <a:pt x="735" y="285"/>
                        <a:pt x="713" y="327"/>
                        <a:pt x="695" y="308"/>
                      </a:cubicBezTo>
                      <a:cubicBezTo>
                        <a:pt x="657" y="367"/>
                        <a:pt x="739" y="423"/>
                        <a:pt x="784" y="449"/>
                      </a:cubicBezTo>
                      <a:cubicBezTo>
                        <a:pt x="805" y="461"/>
                        <a:pt x="841" y="470"/>
                        <a:pt x="856" y="490"/>
                      </a:cubicBezTo>
                      <a:cubicBezTo>
                        <a:pt x="877" y="519"/>
                        <a:pt x="888" y="557"/>
                        <a:pt x="901" y="590"/>
                      </a:cubicBezTo>
                      <a:cubicBezTo>
                        <a:pt x="917" y="632"/>
                        <a:pt x="977" y="675"/>
                        <a:pt x="1020" y="693"/>
                      </a:cubicBezTo>
                      <a:cubicBezTo>
                        <a:pt x="1051" y="707"/>
                        <a:pt x="1068" y="711"/>
                        <a:pt x="1104" y="707"/>
                      </a:cubicBezTo>
                      <a:cubicBezTo>
                        <a:pt x="1117" y="705"/>
                        <a:pt x="1176" y="697"/>
                        <a:pt x="1168" y="725"/>
                      </a:cubicBezTo>
                      <a:cubicBezTo>
                        <a:pt x="1164" y="738"/>
                        <a:pt x="1122" y="750"/>
                        <a:pt x="1137" y="767"/>
                      </a:cubicBezTo>
                      <a:cubicBezTo>
                        <a:pt x="1153" y="784"/>
                        <a:pt x="1196" y="794"/>
                        <a:pt x="1218" y="801"/>
                      </a:cubicBezTo>
                      <a:cubicBezTo>
                        <a:pt x="1253" y="813"/>
                        <a:pt x="1285" y="825"/>
                        <a:pt x="1314" y="846"/>
                      </a:cubicBezTo>
                      <a:cubicBezTo>
                        <a:pt x="1343" y="868"/>
                        <a:pt x="1380" y="875"/>
                        <a:pt x="1409" y="899"/>
                      </a:cubicBezTo>
                      <a:cubicBezTo>
                        <a:pt x="1428" y="916"/>
                        <a:pt x="1454" y="933"/>
                        <a:pt x="1448" y="960"/>
                      </a:cubicBezTo>
                      <a:cubicBezTo>
                        <a:pt x="1446" y="966"/>
                        <a:pt x="1444" y="994"/>
                        <a:pt x="1434" y="995"/>
                      </a:cubicBezTo>
                      <a:cubicBezTo>
                        <a:pt x="1420" y="997"/>
                        <a:pt x="1403" y="989"/>
                        <a:pt x="1396" y="978"/>
                      </a:cubicBezTo>
                      <a:cubicBezTo>
                        <a:pt x="1381" y="954"/>
                        <a:pt x="1383" y="926"/>
                        <a:pt x="1343" y="930"/>
                      </a:cubicBezTo>
                      <a:cubicBezTo>
                        <a:pt x="1312" y="933"/>
                        <a:pt x="1306" y="913"/>
                        <a:pt x="1302" y="903"/>
                      </a:cubicBezTo>
                      <a:cubicBezTo>
                        <a:pt x="1268" y="908"/>
                        <a:pt x="1261" y="907"/>
                        <a:pt x="1239" y="936"/>
                      </a:cubicBezTo>
                      <a:cubicBezTo>
                        <a:pt x="1225" y="954"/>
                        <a:pt x="1215" y="976"/>
                        <a:pt x="1210" y="997"/>
                      </a:cubicBezTo>
                      <a:cubicBezTo>
                        <a:pt x="1203" y="1021"/>
                        <a:pt x="1237" y="1027"/>
                        <a:pt x="1254" y="1035"/>
                      </a:cubicBezTo>
                      <a:cubicBezTo>
                        <a:pt x="1283" y="1047"/>
                        <a:pt x="1288" y="1066"/>
                        <a:pt x="1290" y="1093"/>
                      </a:cubicBezTo>
                      <a:cubicBezTo>
                        <a:pt x="1293" y="1139"/>
                        <a:pt x="1209" y="1106"/>
                        <a:pt x="1215" y="1161"/>
                      </a:cubicBezTo>
                      <a:cubicBezTo>
                        <a:pt x="1218" y="1188"/>
                        <a:pt x="1210" y="1190"/>
                        <a:pt x="1191" y="1208"/>
                      </a:cubicBezTo>
                      <a:cubicBezTo>
                        <a:pt x="1175" y="1224"/>
                        <a:pt x="1163" y="1243"/>
                        <a:pt x="1144" y="1256"/>
                      </a:cubicBezTo>
                      <a:cubicBezTo>
                        <a:pt x="1126" y="1268"/>
                        <a:pt x="1111" y="1261"/>
                        <a:pt x="1103" y="1244"/>
                      </a:cubicBezTo>
                      <a:cubicBezTo>
                        <a:pt x="1090" y="1217"/>
                        <a:pt x="1132" y="1205"/>
                        <a:pt x="1135" y="1181"/>
                      </a:cubicBezTo>
                      <a:cubicBezTo>
                        <a:pt x="1136" y="1172"/>
                        <a:pt x="1132" y="1162"/>
                        <a:pt x="1138" y="1155"/>
                      </a:cubicBezTo>
                      <a:cubicBezTo>
                        <a:pt x="1148" y="1143"/>
                        <a:pt x="1168" y="1152"/>
                        <a:pt x="1174" y="1136"/>
                      </a:cubicBezTo>
                      <a:cubicBezTo>
                        <a:pt x="1179" y="1123"/>
                        <a:pt x="1161" y="1107"/>
                        <a:pt x="1158" y="1095"/>
                      </a:cubicBezTo>
                      <a:cubicBezTo>
                        <a:pt x="1152" y="1075"/>
                        <a:pt x="1151" y="1058"/>
                        <a:pt x="1140" y="1040"/>
                      </a:cubicBezTo>
                      <a:cubicBezTo>
                        <a:pt x="1127" y="1019"/>
                        <a:pt x="1126" y="987"/>
                        <a:pt x="1108" y="969"/>
                      </a:cubicBezTo>
                      <a:cubicBezTo>
                        <a:pt x="1098" y="958"/>
                        <a:pt x="1090" y="961"/>
                        <a:pt x="1080" y="969"/>
                      </a:cubicBezTo>
                      <a:cubicBezTo>
                        <a:pt x="1067" y="978"/>
                        <a:pt x="1055" y="959"/>
                        <a:pt x="1047" y="953"/>
                      </a:cubicBezTo>
                      <a:cubicBezTo>
                        <a:pt x="1038" y="947"/>
                        <a:pt x="1023" y="948"/>
                        <a:pt x="1021" y="935"/>
                      </a:cubicBezTo>
                      <a:cubicBezTo>
                        <a:pt x="1019" y="924"/>
                        <a:pt x="1027" y="920"/>
                        <a:pt x="1021" y="907"/>
                      </a:cubicBezTo>
                      <a:cubicBezTo>
                        <a:pt x="1007" y="877"/>
                        <a:pt x="971" y="877"/>
                        <a:pt x="945" y="892"/>
                      </a:cubicBezTo>
                      <a:cubicBezTo>
                        <a:pt x="959" y="873"/>
                        <a:pt x="955" y="856"/>
                        <a:pt x="927" y="858"/>
                      </a:cubicBezTo>
                      <a:cubicBezTo>
                        <a:pt x="906" y="860"/>
                        <a:pt x="895" y="832"/>
                        <a:pt x="887" y="819"/>
                      </a:cubicBezTo>
                      <a:cubicBezTo>
                        <a:pt x="874" y="795"/>
                        <a:pt x="858" y="809"/>
                        <a:pt x="837" y="803"/>
                      </a:cubicBezTo>
                      <a:cubicBezTo>
                        <a:pt x="825" y="800"/>
                        <a:pt x="814" y="795"/>
                        <a:pt x="802" y="798"/>
                      </a:cubicBezTo>
                      <a:cubicBezTo>
                        <a:pt x="775" y="803"/>
                        <a:pt x="792" y="800"/>
                        <a:pt x="774" y="787"/>
                      </a:cubicBezTo>
                      <a:cubicBezTo>
                        <a:pt x="757" y="773"/>
                        <a:pt x="734" y="770"/>
                        <a:pt x="716" y="755"/>
                      </a:cubicBezTo>
                      <a:cubicBezTo>
                        <a:pt x="697" y="738"/>
                        <a:pt x="685" y="714"/>
                        <a:pt x="664" y="700"/>
                      </a:cubicBezTo>
                      <a:cubicBezTo>
                        <a:pt x="645" y="688"/>
                        <a:pt x="637" y="691"/>
                        <a:pt x="625" y="673"/>
                      </a:cubicBezTo>
                      <a:cubicBezTo>
                        <a:pt x="612" y="653"/>
                        <a:pt x="578" y="630"/>
                        <a:pt x="553" y="644"/>
                      </a:cubicBezTo>
                      <a:cubicBezTo>
                        <a:pt x="567" y="622"/>
                        <a:pt x="507" y="564"/>
                        <a:pt x="485" y="567"/>
                      </a:cubicBezTo>
                      <a:cubicBezTo>
                        <a:pt x="488" y="566"/>
                        <a:pt x="452" y="475"/>
                        <a:pt x="451" y="469"/>
                      </a:cubicBezTo>
                      <a:cubicBezTo>
                        <a:pt x="438" y="415"/>
                        <a:pt x="398" y="421"/>
                        <a:pt x="354" y="394"/>
                      </a:cubicBezTo>
                      <a:cubicBezTo>
                        <a:pt x="310" y="367"/>
                        <a:pt x="253" y="353"/>
                        <a:pt x="216" y="396"/>
                      </a:cubicBezTo>
                      <a:cubicBezTo>
                        <a:pt x="202" y="412"/>
                        <a:pt x="192" y="430"/>
                        <a:pt x="172" y="439"/>
                      </a:cubicBezTo>
                      <a:cubicBezTo>
                        <a:pt x="165" y="443"/>
                        <a:pt x="111" y="464"/>
                        <a:pt x="109" y="449"/>
                      </a:cubicBezTo>
                      <a:cubicBezTo>
                        <a:pt x="105" y="424"/>
                        <a:pt x="165" y="396"/>
                        <a:pt x="99" y="402"/>
                      </a:cubicBezTo>
                      <a:cubicBezTo>
                        <a:pt x="63" y="406"/>
                        <a:pt x="5" y="368"/>
                        <a:pt x="44" y="336"/>
                      </a:cubicBezTo>
                      <a:cubicBezTo>
                        <a:pt x="59" y="324"/>
                        <a:pt x="57" y="315"/>
                        <a:pt x="38" y="307"/>
                      </a:cubicBezTo>
                      <a:cubicBezTo>
                        <a:pt x="17" y="298"/>
                        <a:pt x="18" y="285"/>
                        <a:pt x="0" y="272"/>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98" name="Freeform 31">
                  <a:extLst>
                    <a:ext uri="{FF2B5EF4-FFF2-40B4-BE49-F238E27FC236}">
                      <a16:creationId xmlns:a16="http://schemas.microsoft.com/office/drawing/2014/main" id="{77331721-B505-9299-9ED1-D770609CADC7}"/>
                    </a:ext>
                  </a:extLst>
                </p:cNvPr>
                <p:cNvSpPr>
                  <a:spLocks/>
                </p:cNvSpPr>
                <p:nvPr/>
              </p:nvSpPr>
              <p:spPr bwMode="auto">
                <a:xfrm>
                  <a:off x="3018147" y="2765455"/>
                  <a:ext cx="181599" cy="327784"/>
                </a:xfrm>
                <a:custGeom>
                  <a:avLst/>
                  <a:gdLst>
                    <a:gd name="T0" fmla="*/ 31 w 206"/>
                    <a:gd name="T1" fmla="*/ 116 h 328"/>
                    <a:gd name="T2" fmla="*/ 12 w 206"/>
                    <a:gd name="T3" fmla="*/ 93 h 328"/>
                    <a:gd name="T4" fmla="*/ 6 w 206"/>
                    <a:gd name="T5" fmla="*/ 48 h 328"/>
                    <a:gd name="T6" fmla="*/ 108 w 206"/>
                    <a:gd name="T7" fmla="*/ 21 h 328"/>
                    <a:gd name="T8" fmla="*/ 144 w 206"/>
                    <a:gd name="T9" fmla="*/ 8 h 328"/>
                    <a:gd name="T10" fmla="*/ 172 w 206"/>
                    <a:gd name="T11" fmla="*/ 21 h 328"/>
                    <a:gd name="T12" fmla="*/ 182 w 206"/>
                    <a:gd name="T13" fmla="*/ 36 h 328"/>
                    <a:gd name="T14" fmla="*/ 170 w 206"/>
                    <a:gd name="T15" fmla="*/ 46 h 328"/>
                    <a:gd name="T16" fmla="*/ 201 w 206"/>
                    <a:gd name="T17" fmla="*/ 116 h 328"/>
                    <a:gd name="T18" fmla="*/ 187 w 206"/>
                    <a:gd name="T19" fmla="*/ 155 h 328"/>
                    <a:gd name="T20" fmla="*/ 187 w 206"/>
                    <a:gd name="T21" fmla="*/ 233 h 328"/>
                    <a:gd name="T22" fmla="*/ 172 w 206"/>
                    <a:gd name="T23" fmla="*/ 289 h 328"/>
                    <a:gd name="T24" fmla="*/ 115 w 206"/>
                    <a:gd name="T25" fmla="*/ 282 h 328"/>
                    <a:gd name="T26" fmla="*/ 84 w 206"/>
                    <a:gd name="T27" fmla="*/ 324 h 328"/>
                    <a:gd name="T28" fmla="*/ 47 w 206"/>
                    <a:gd name="T29" fmla="*/ 304 h 328"/>
                    <a:gd name="T30" fmla="*/ 37 w 206"/>
                    <a:gd name="T31" fmla="*/ 315 h 328"/>
                    <a:gd name="T32" fmla="*/ 27 w 206"/>
                    <a:gd name="T33" fmla="*/ 304 h 328"/>
                    <a:gd name="T34" fmla="*/ 34 w 206"/>
                    <a:gd name="T35" fmla="*/ 270 h 328"/>
                    <a:gd name="T36" fmla="*/ 37 w 206"/>
                    <a:gd name="T37" fmla="*/ 207 h 328"/>
                    <a:gd name="T38" fmla="*/ 50 w 206"/>
                    <a:gd name="T39" fmla="*/ 216 h 328"/>
                    <a:gd name="T40" fmla="*/ 51 w 206"/>
                    <a:gd name="T41" fmla="*/ 194 h 328"/>
                    <a:gd name="T42" fmla="*/ 33 w 206"/>
                    <a:gd name="T43" fmla="*/ 180 h 328"/>
                    <a:gd name="T44" fmla="*/ 43 w 206"/>
                    <a:gd name="T45" fmla="*/ 150 h 328"/>
                    <a:gd name="T46" fmla="*/ 31 w 206"/>
                    <a:gd name="T47" fmla="*/ 1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 h="328">
                      <a:moveTo>
                        <a:pt x="31" y="116"/>
                      </a:moveTo>
                      <a:cubicBezTo>
                        <a:pt x="26" y="107"/>
                        <a:pt x="18" y="101"/>
                        <a:pt x="12" y="93"/>
                      </a:cubicBezTo>
                      <a:cubicBezTo>
                        <a:pt x="0" y="78"/>
                        <a:pt x="9" y="64"/>
                        <a:pt x="6" y="48"/>
                      </a:cubicBezTo>
                      <a:cubicBezTo>
                        <a:pt x="40" y="82"/>
                        <a:pt x="82" y="41"/>
                        <a:pt x="108" y="21"/>
                      </a:cubicBezTo>
                      <a:cubicBezTo>
                        <a:pt x="117" y="13"/>
                        <a:pt x="130" y="0"/>
                        <a:pt x="144" y="8"/>
                      </a:cubicBezTo>
                      <a:cubicBezTo>
                        <a:pt x="153" y="14"/>
                        <a:pt x="159" y="27"/>
                        <a:pt x="172" y="21"/>
                      </a:cubicBezTo>
                      <a:cubicBezTo>
                        <a:pt x="167" y="30"/>
                        <a:pt x="171" y="36"/>
                        <a:pt x="182" y="36"/>
                      </a:cubicBezTo>
                      <a:cubicBezTo>
                        <a:pt x="178" y="40"/>
                        <a:pt x="174" y="43"/>
                        <a:pt x="170" y="46"/>
                      </a:cubicBezTo>
                      <a:cubicBezTo>
                        <a:pt x="195" y="45"/>
                        <a:pt x="206" y="99"/>
                        <a:pt x="201" y="116"/>
                      </a:cubicBezTo>
                      <a:cubicBezTo>
                        <a:pt x="196" y="130"/>
                        <a:pt x="173" y="138"/>
                        <a:pt x="187" y="155"/>
                      </a:cubicBezTo>
                      <a:cubicBezTo>
                        <a:pt x="202" y="171"/>
                        <a:pt x="188" y="213"/>
                        <a:pt x="187" y="233"/>
                      </a:cubicBezTo>
                      <a:cubicBezTo>
                        <a:pt x="186" y="249"/>
                        <a:pt x="188" y="280"/>
                        <a:pt x="172" y="289"/>
                      </a:cubicBezTo>
                      <a:cubicBezTo>
                        <a:pt x="157" y="298"/>
                        <a:pt x="132" y="280"/>
                        <a:pt x="115" y="282"/>
                      </a:cubicBezTo>
                      <a:cubicBezTo>
                        <a:pt x="107" y="294"/>
                        <a:pt x="110" y="328"/>
                        <a:pt x="84" y="324"/>
                      </a:cubicBezTo>
                      <a:cubicBezTo>
                        <a:pt x="60" y="320"/>
                        <a:pt x="59" y="326"/>
                        <a:pt x="47" y="304"/>
                      </a:cubicBezTo>
                      <a:cubicBezTo>
                        <a:pt x="44" y="308"/>
                        <a:pt x="40" y="311"/>
                        <a:pt x="37" y="315"/>
                      </a:cubicBezTo>
                      <a:cubicBezTo>
                        <a:pt x="33" y="312"/>
                        <a:pt x="29" y="308"/>
                        <a:pt x="27" y="304"/>
                      </a:cubicBezTo>
                      <a:cubicBezTo>
                        <a:pt x="49" y="300"/>
                        <a:pt x="35" y="287"/>
                        <a:pt x="34" y="270"/>
                      </a:cubicBezTo>
                      <a:cubicBezTo>
                        <a:pt x="33" y="249"/>
                        <a:pt x="36" y="228"/>
                        <a:pt x="37" y="207"/>
                      </a:cubicBezTo>
                      <a:cubicBezTo>
                        <a:pt x="42" y="210"/>
                        <a:pt x="46" y="213"/>
                        <a:pt x="50" y="216"/>
                      </a:cubicBezTo>
                      <a:cubicBezTo>
                        <a:pt x="50" y="209"/>
                        <a:pt x="53" y="201"/>
                        <a:pt x="51" y="194"/>
                      </a:cubicBezTo>
                      <a:cubicBezTo>
                        <a:pt x="48" y="186"/>
                        <a:pt x="35" y="189"/>
                        <a:pt x="33" y="180"/>
                      </a:cubicBezTo>
                      <a:cubicBezTo>
                        <a:pt x="32" y="171"/>
                        <a:pt x="43" y="160"/>
                        <a:pt x="43" y="150"/>
                      </a:cubicBezTo>
                      <a:cubicBezTo>
                        <a:pt x="42" y="138"/>
                        <a:pt x="27" y="128"/>
                        <a:pt x="31" y="116"/>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99" name="Freeform 35">
                  <a:extLst>
                    <a:ext uri="{FF2B5EF4-FFF2-40B4-BE49-F238E27FC236}">
                      <a16:creationId xmlns:a16="http://schemas.microsoft.com/office/drawing/2014/main" id="{82CA7359-BDBA-B932-E6F5-09F24F23E969}"/>
                    </a:ext>
                  </a:extLst>
                </p:cNvPr>
                <p:cNvSpPr>
                  <a:spLocks/>
                </p:cNvSpPr>
                <p:nvPr/>
              </p:nvSpPr>
              <p:spPr bwMode="auto">
                <a:xfrm>
                  <a:off x="3468603" y="3170520"/>
                  <a:ext cx="360838" cy="226517"/>
                </a:xfrm>
                <a:custGeom>
                  <a:avLst/>
                  <a:gdLst>
                    <a:gd name="T0" fmla="*/ 66 w 408"/>
                    <a:gd name="T1" fmla="*/ 104 h 228"/>
                    <a:gd name="T2" fmla="*/ 20 w 408"/>
                    <a:gd name="T3" fmla="*/ 87 h 228"/>
                    <a:gd name="T4" fmla="*/ 51 w 408"/>
                    <a:gd name="T5" fmla="*/ 23 h 228"/>
                    <a:gd name="T6" fmla="*/ 102 w 408"/>
                    <a:gd name="T7" fmla="*/ 23 h 228"/>
                    <a:gd name="T8" fmla="*/ 196 w 408"/>
                    <a:gd name="T9" fmla="*/ 45 h 228"/>
                    <a:gd name="T10" fmla="*/ 260 w 408"/>
                    <a:gd name="T11" fmla="*/ 41 h 228"/>
                    <a:gd name="T12" fmla="*/ 318 w 408"/>
                    <a:gd name="T13" fmla="*/ 18 h 228"/>
                    <a:gd name="T14" fmla="*/ 355 w 408"/>
                    <a:gd name="T15" fmla="*/ 20 h 228"/>
                    <a:gd name="T16" fmla="*/ 408 w 408"/>
                    <a:gd name="T17" fmla="*/ 7 h 228"/>
                    <a:gd name="T18" fmla="*/ 365 w 408"/>
                    <a:gd name="T19" fmla="*/ 69 h 228"/>
                    <a:gd name="T20" fmla="*/ 341 w 408"/>
                    <a:gd name="T21" fmla="*/ 130 h 228"/>
                    <a:gd name="T22" fmla="*/ 363 w 408"/>
                    <a:gd name="T23" fmla="*/ 182 h 228"/>
                    <a:gd name="T24" fmla="*/ 345 w 408"/>
                    <a:gd name="T25" fmla="*/ 224 h 228"/>
                    <a:gd name="T26" fmla="*/ 283 w 408"/>
                    <a:gd name="T27" fmla="*/ 220 h 228"/>
                    <a:gd name="T28" fmla="*/ 233 w 408"/>
                    <a:gd name="T29" fmla="*/ 174 h 228"/>
                    <a:gd name="T30" fmla="*/ 150 w 408"/>
                    <a:gd name="T31" fmla="*/ 148 h 228"/>
                    <a:gd name="T32" fmla="*/ 66 w 408"/>
                    <a:gd name="T33" fmla="*/ 10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8" h="228">
                      <a:moveTo>
                        <a:pt x="66" y="104"/>
                      </a:moveTo>
                      <a:cubicBezTo>
                        <a:pt x="51" y="103"/>
                        <a:pt x="29" y="99"/>
                        <a:pt x="20" y="87"/>
                      </a:cubicBezTo>
                      <a:cubicBezTo>
                        <a:pt x="0" y="60"/>
                        <a:pt x="41" y="40"/>
                        <a:pt x="51" y="23"/>
                      </a:cubicBezTo>
                      <a:cubicBezTo>
                        <a:pt x="69" y="48"/>
                        <a:pt x="81" y="34"/>
                        <a:pt x="102" y="23"/>
                      </a:cubicBezTo>
                      <a:cubicBezTo>
                        <a:pt x="135" y="6"/>
                        <a:pt x="158" y="52"/>
                        <a:pt x="196" y="45"/>
                      </a:cubicBezTo>
                      <a:cubicBezTo>
                        <a:pt x="217" y="41"/>
                        <a:pt x="238" y="44"/>
                        <a:pt x="260" y="41"/>
                      </a:cubicBezTo>
                      <a:cubicBezTo>
                        <a:pt x="280" y="37"/>
                        <a:pt x="299" y="18"/>
                        <a:pt x="318" y="18"/>
                      </a:cubicBezTo>
                      <a:cubicBezTo>
                        <a:pt x="336" y="19"/>
                        <a:pt x="339" y="30"/>
                        <a:pt x="355" y="20"/>
                      </a:cubicBezTo>
                      <a:cubicBezTo>
                        <a:pt x="366" y="13"/>
                        <a:pt x="395" y="0"/>
                        <a:pt x="408" y="7"/>
                      </a:cubicBezTo>
                      <a:cubicBezTo>
                        <a:pt x="392" y="25"/>
                        <a:pt x="375" y="47"/>
                        <a:pt x="365" y="69"/>
                      </a:cubicBezTo>
                      <a:cubicBezTo>
                        <a:pt x="358" y="84"/>
                        <a:pt x="336" y="114"/>
                        <a:pt x="341" y="130"/>
                      </a:cubicBezTo>
                      <a:cubicBezTo>
                        <a:pt x="344" y="145"/>
                        <a:pt x="371" y="166"/>
                        <a:pt x="363" y="182"/>
                      </a:cubicBezTo>
                      <a:cubicBezTo>
                        <a:pt x="355" y="196"/>
                        <a:pt x="336" y="206"/>
                        <a:pt x="345" y="224"/>
                      </a:cubicBezTo>
                      <a:cubicBezTo>
                        <a:pt x="325" y="228"/>
                        <a:pt x="302" y="226"/>
                        <a:pt x="283" y="220"/>
                      </a:cubicBezTo>
                      <a:cubicBezTo>
                        <a:pt x="257" y="213"/>
                        <a:pt x="259" y="183"/>
                        <a:pt x="233" y="174"/>
                      </a:cubicBezTo>
                      <a:cubicBezTo>
                        <a:pt x="206" y="163"/>
                        <a:pt x="177" y="162"/>
                        <a:pt x="150" y="148"/>
                      </a:cubicBezTo>
                      <a:cubicBezTo>
                        <a:pt x="123" y="134"/>
                        <a:pt x="99" y="104"/>
                        <a:pt x="66" y="104"/>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grpSp>
            <p:nvGrpSpPr>
              <p:cNvPr id="184" name="Group 1266">
                <a:extLst>
                  <a:ext uri="{FF2B5EF4-FFF2-40B4-BE49-F238E27FC236}">
                    <a16:creationId xmlns:a16="http://schemas.microsoft.com/office/drawing/2014/main" id="{89B18B40-2F17-7197-0451-8BA564641600}"/>
                  </a:ext>
                </a:extLst>
              </p:cNvPr>
              <p:cNvGrpSpPr/>
              <p:nvPr/>
            </p:nvGrpSpPr>
            <p:grpSpPr>
              <a:xfrm>
                <a:off x="4054640" y="3387881"/>
                <a:ext cx="1573114" cy="794415"/>
                <a:chOff x="4954404" y="2645533"/>
                <a:chExt cx="2030596" cy="868760"/>
              </a:xfrm>
              <a:solidFill>
                <a:schemeClr val="accent5">
                  <a:lumMod val="60000"/>
                  <a:lumOff val="40000"/>
                </a:schemeClr>
              </a:solidFill>
            </p:grpSpPr>
            <p:sp>
              <p:nvSpPr>
                <p:cNvPr id="295" name="Freeform 37">
                  <a:extLst>
                    <a:ext uri="{FF2B5EF4-FFF2-40B4-BE49-F238E27FC236}">
                      <a16:creationId xmlns:a16="http://schemas.microsoft.com/office/drawing/2014/main" id="{EA5B5BD9-7191-87F8-7FC9-F8B3C2F58C17}"/>
                    </a:ext>
                  </a:extLst>
                </p:cNvPr>
                <p:cNvSpPr>
                  <a:spLocks/>
                </p:cNvSpPr>
                <p:nvPr/>
              </p:nvSpPr>
              <p:spPr bwMode="auto">
                <a:xfrm>
                  <a:off x="4954404" y="2645533"/>
                  <a:ext cx="334895" cy="285145"/>
                </a:xfrm>
                <a:custGeom>
                  <a:avLst/>
                  <a:gdLst>
                    <a:gd name="T0" fmla="*/ 0 w 380"/>
                    <a:gd name="T1" fmla="*/ 192 h 286"/>
                    <a:gd name="T2" fmla="*/ 38 w 380"/>
                    <a:gd name="T3" fmla="*/ 157 h 286"/>
                    <a:gd name="T4" fmla="*/ 61 w 380"/>
                    <a:gd name="T5" fmla="*/ 109 h 286"/>
                    <a:gd name="T6" fmla="*/ 69 w 380"/>
                    <a:gd name="T7" fmla="*/ 86 h 286"/>
                    <a:gd name="T8" fmla="*/ 53 w 380"/>
                    <a:gd name="T9" fmla="*/ 64 h 286"/>
                    <a:gd name="T10" fmla="*/ 63 w 380"/>
                    <a:gd name="T11" fmla="*/ 31 h 286"/>
                    <a:gd name="T12" fmla="*/ 115 w 380"/>
                    <a:gd name="T13" fmla="*/ 14 h 286"/>
                    <a:gd name="T14" fmla="*/ 169 w 380"/>
                    <a:gd name="T15" fmla="*/ 17 h 286"/>
                    <a:gd name="T16" fmla="*/ 213 w 380"/>
                    <a:gd name="T17" fmla="*/ 21 h 286"/>
                    <a:gd name="T18" fmla="*/ 240 w 380"/>
                    <a:gd name="T19" fmla="*/ 27 h 286"/>
                    <a:gd name="T20" fmla="*/ 240 w 380"/>
                    <a:gd name="T21" fmla="*/ 51 h 286"/>
                    <a:gd name="T22" fmla="*/ 360 w 380"/>
                    <a:gd name="T23" fmla="*/ 122 h 286"/>
                    <a:gd name="T24" fmla="*/ 348 w 380"/>
                    <a:gd name="T25" fmla="*/ 160 h 286"/>
                    <a:gd name="T26" fmla="*/ 264 w 380"/>
                    <a:gd name="T27" fmla="*/ 145 h 286"/>
                    <a:gd name="T28" fmla="*/ 234 w 380"/>
                    <a:gd name="T29" fmla="*/ 157 h 286"/>
                    <a:gd name="T30" fmla="*/ 194 w 380"/>
                    <a:gd name="T31" fmla="*/ 157 h 286"/>
                    <a:gd name="T32" fmla="*/ 155 w 380"/>
                    <a:gd name="T33" fmla="*/ 191 h 286"/>
                    <a:gd name="T34" fmla="*/ 84 w 380"/>
                    <a:gd name="T35" fmla="*/ 230 h 286"/>
                    <a:gd name="T36" fmla="*/ 23 w 380"/>
                    <a:gd name="T37" fmla="*/ 286 h 286"/>
                    <a:gd name="T38" fmla="*/ 55 w 380"/>
                    <a:gd name="T39" fmla="*/ 232 h 286"/>
                    <a:gd name="T40" fmla="*/ 92 w 380"/>
                    <a:gd name="T41" fmla="*/ 206 h 286"/>
                    <a:gd name="T42" fmla="*/ 0 w 380"/>
                    <a:gd name="T43" fmla="*/ 19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0" h="286">
                      <a:moveTo>
                        <a:pt x="0" y="192"/>
                      </a:moveTo>
                      <a:cubicBezTo>
                        <a:pt x="14" y="187"/>
                        <a:pt x="33" y="170"/>
                        <a:pt x="38" y="157"/>
                      </a:cubicBezTo>
                      <a:cubicBezTo>
                        <a:pt x="45" y="137"/>
                        <a:pt x="29" y="122"/>
                        <a:pt x="61" y="109"/>
                      </a:cubicBezTo>
                      <a:cubicBezTo>
                        <a:pt x="78" y="102"/>
                        <a:pt x="72" y="102"/>
                        <a:pt x="69" y="86"/>
                      </a:cubicBezTo>
                      <a:cubicBezTo>
                        <a:pt x="68" y="77"/>
                        <a:pt x="64" y="67"/>
                        <a:pt x="53" y="64"/>
                      </a:cubicBezTo>
                      <a:cubicBezTo>
                        <a:pt x="14" y="52"/>
                        <a:pt x="64" y="46"/>
                        <a:pt x="63" y="31"/>
                      </a:cubicBezTo>
                      <a:cubicBezTo>
                        <a:pt x="63" y="27"/>
                        <a:pt x="108" y="16"/>
                        <a:pt x="115" y="14"/>
                      </a:cubicBezTo>
                      <a:cubicBezTo>
                        <a:pt x="139" y="7"/>
                        <a:pt x="153" y="0"/>
                        <a:pt x="169" y="17"/>
                      </a:cubicBezTo>
                      <a:cubicBezTo>
                        <a:pt x="183" y="33"/>
                        <a:pt x="193" y="23"/>
                        <a:pt x="213" y="21"/>
                      </a:cubicBezTo>
                      <a:cubicBezTo>
                        <a:pt x="222" y="20"/>
                        <a:pt x="233" y="21"/>
                        <a:pt x="240" y="27"/>
                      </a:cubicBezTo>
                      <a:cubicBezTo>
                        <a:pt x="252" y="37"/>
                        <a:pt x="232" y="40"/>
                        <a:pt x="240" y="51"/>
                      </a:cubicBezTo>
                      <a:cubicBezTo>
                        <a:pt x="270" y="90"/>
                        <a:pt x="308" y="108"/>
                        <a:pt x="360" y="122"/>
                      </a:cubicBezTo>
                      <a:cubicBezTo>
                        <a:pt x="380" y="128"/>
                        <a:pt x="361" y="156"/>
                        <a:pt x="348" y="160"/>
                      </a:cubicBezTo>
                      <a:cubicBezTo>
                        <a:pt x="323" y="168"/>
                        <a:pt x="289" y="146"/>
                        <a:pt x="264" y="145"/>
                      </a:cubicBezTo>
                      <a:cubicBezTo>
                        <a:pt x="252" y="144"/>
                        <a:pt x="244" y="152"/>
                        <a:pt x="234" y="157"/>
                      </a:cubicBezTo>
                      <a:cubicBezTo>
                        <a:pt x="221" y="163"/>
                        <a:pt x="208" y="153"/>
                        <a:pt x="194" y="157"/>
                      </a:cubicBezTo>
                      <a:cubicBezTo>
                        <a:pt x="176" y="161"/>
                        <a:pt x="168" y="179"/>
                        <a:pt x="155" y="191"/>
                      </a:cubicBezTo>
                      <a:cubicBezTo>
                        <a:pt x="134" y="210"/>
                        <a:pt x="108" y="215"/>
                        <a:pt x="84" y="230"/>
                      </a:cubicBezTo>
                      <a:cubicBezTo>
                        <a:pt x="64" y="243"/>
                        <a:pt x="44" y="278"/>
                        <a:pt x="23" y="286"/>
                      </a:cubicBezTo>
                      <a:cubicBezTo>
                        <a:pt x="18" y="263"/>
                        <a:pt x="30" y="240"/>
                        <a:pt x="55" y="232"/>
                      </a:cubicBezTo>
                      <a:cubicBezTo>
                        <a:pt x="59" y="231"/>
                        <a:pt x="106" y="218"/>
                        <a:pt x="92" y="206"/>
                      </a:cubicBezTo>
                      <a:cubicBezTo>
                        <a:pt x="68" y="188"/>
                        <a:pt x="9" y="238"/>
                        <a:pt x="0" y="192"/>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96" name="Freeform 39">
                  <a:extLst>
                    <a:ext uri="{FF2B5EF4-FFF2-40B4-BE49-F238E27FC236}">
                      <a16:creationId xmlns:a16="http://schemas.microsoft.com/office/drawing/2014/main" id="{AECBA5D0-B111-4004-44FE-5F6878BBB01F}"/>
                    </a:ext>
                  </a:extLst>
                </p:cNvPr>
                <p:cNvSpPr>
                  <a:spLocks/>
                </p:cNvSpPr>
                <p:nvPr/>
              </p:nvSpPr>
              <p:spPr bwMode="auto">
                <a:xfrm>
                  <a:off x="4959121" y="2653529"/>
                  <a:ext cx="2025879" cy="860764"/>
                </a:xfrm>
                <a:custGeom>
                  <a:avLst/>
                  <a:gdLst>
                    <a:gd name="T0" fmla="*/ 77 w 2293"/>
                    <a:gd name="T1" fmla="*/ 233 h 862"/>
                    <a:gd name="T2" fmla="*/ 197 w 2293"/>
                    <a:gd name="T3" fmla="*/ 219 h 862"/>
                    <a:gd name="T4" fmla="*/ 280 w 2293"/>
                    <a:gd name="T5" fmla="*/ 232 h 862"/>
                    <a:gd name="T6" fmla="*/ 461 w 2293"/>
                    <a:gd name="T7" fmla="*/ 185 h 862"/>
                    <a:gd name="T8" fmla="*/ 496 w 2293"/>
                    <a:gd name="T9" fmla="*/ 128 h 862"/>
                    <a:gd name="T10" fmla="*/ 706 w 2293"/>
                    <a:gd name="T11" fmla="*/ 80 h 862"/>
                    <a:gd name="T12" fmla="*/ 1059 w 2293"/>
                    <a:gd name="T13" fmla="*/ 18 h 862"/>
                    <a:gd name="T14" fmla="*/ 1134 w 2293"/>
                    <a:gd name="T15" fmla="*/ 52 h 862"/>
                    <a:gd name="T16" fmla="*/ 1228 w 2293"/>
                    <a:gd name="T17" fmla="*/ 75 h 862"/>
                    <a:gd name="T18" fmla="*/ 1400 w 2293"/>
                    <a:gd name="T19" fmla="*/ 143 h 862"/>
                    <a:gd name="T20" fmla="*/ 1596 w 2293"/>
                    <a:gd name="T21" fmla="*/ 141 h 862"/>
                    <a:gd name="T22" fmla="*/ 1883 w 2293"/>
                    <a:gd name="T23" fmla="*/ 81 h 862"/>
                    <a:gd name="T24" fmla="*/ 1965 w 2293"/>
                    <a:gd name="T25" fmla="*/ 83 h 862"/>
                    <a:gd name="T26" fmla="*/ 2069 w 2293"/>
                    <a:gd name="T27" fmla="*/ 89 h 862"/>
                    <a:gd name="T28" fmla="*/ 2120 w 2293"/>
                    <a:gd name="T29" fmla="*/ 126 h 862"/>
                    <a:gd name="T30" fmla="*/ 2149 w 2293"/>
                    <a:gd name="T31" fmla="*/ 268 h 862"/>
                    <a:gd name="T32" fmla="*/ 2249 w 2293"/>
                    <a:gd name="T33" fmla="*/ 336 h 862"/>
                    <a:gd name="T34" fmla="*/ 2215 w 2293"/>
                    <a:gd name="T35" fmla="*/ 409 h 862"/>
                    <a:gd name="T36" fmla="*/ 2225 w 2293"/>
                    <a:gd name="T37" fmla="*/ 557 h 862"/>
                    <a:gd name="T38" fmla="*/ 2287 w 2293"/>
                    <a:gd name="T39" fmla="*/ 653 h 862"/>
                    <a:gd name="T40" fmla="*/ 2214 w 2293"/>
                    <a:gd name="T41" fmla="*/ 659 h 862"/>
                    <a:gd name="T42" fmla="*/ 2071 w 2293"/>
                    <a:gd name="T43" fmla="*/ 650 h 862"/>
                    <a:gd name="T44" fmla="*/ 1932 w 2293"/>
                    <a:gd name="T45" fmla="*/ 677 h 862"/>
                    <a:gd name="T46" fmla="*/ 1535 w 2293"/>
                    <a:gd name="T47" fmla="*/ 733 h 862"/>
                    <a:gd name="T48" fmla="*/ 1287 w 2293"/>
                    <a:gd name="T49" fmla="*/ 740 h 862"/>
                    <a:gd name="T50" fmla="*/ 1259 w 2293"/>
                    <a:gd name="T51" fmla="*/ 835 h 862"/>
                    <a:gd name="T52" fmla="*/ 1195 w 2293"/>
                    <a:gd name="T53" fmla="*/ 807 h 862"/>
                    <a:gd name="T54" fmla="*/ 1204 w 2293"/>
                    <a:gd name="T55" fmla="*/ 716 h 862"/>
                    <a:gd name="T56" fmla="*/ 1074 w 2293"/>
                    <a:gd name="T57" fmla="*/ 731 h 862"/>
                    <a:gd name="T58" fmla="*/ 922 w 2293"/>
                    <a:gd name="T59" fmla="*/ 815 h 862"/>
                    <a:gd name="T60" fmla="*/ 717 w 2293"/>
                    <a:gd name="T61" fmla="*/ 761 h 862"/>
                    <a:gd name="T62" fmla="*/ 534 w 2293"/>
                    <a:gd name="T63" fmla="*/ 802 h 862"/>
                    <a:gd name="T64" fmla="*/ 388 w 2293"/>
                    <a:gd name="T65" fmla="*/ 796 h 862"/>
                    <a:gd name="T66" fmla="*/ 291 w 2293"/>
                    <a:gd name="T67" fmla="*/ 715 h 862"/>
                    <a:gd name="T68" fmla="*/ 248 w 2293"/>
                    <a:gd name="T69" fmla="*/ 726 h 862"/>
                    <a:gd name="T70" fmla="*/ 241 w 2293"/>
                    <a:gd name="T71" fmla="*/ 719 h 862"/>
                    <a:gd name="T72" fmla="*/ 177 w 2293"/>
                    <a:gd name="T73" fmla="*/ 682 h 862"/>
                    <a:gd name="T74" fmla="*/ 116 w 2293"/>
                    <a:gd name="T75" fmla="*/ 609 h 862"/>
                    <a:gd name="T76" fmla="*/ 67 w 2293"/>
                    <a:gd name="T77" fmla="*/ 542 h 862"/>
                    <a:gd name="T78" fmla="*/ 60 w 2293"/>
                    <a:gd name="T79" fmla="*/ 477 h 862"/>
                    <a:gd name="T80" fmla="*/ 80 w 2293"/>
                    <a:gd name="T81" fmla="*/ 468 h 862"/>
                    <a:gd name="T82" fmla="*/ 69 w 2293"/>
                    <a:gd name="T83" fmla="*/ 38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3" h="862">
                      <a:moveTo>
                        <a:pt x="0" y="358"/>
                      </a:moveTo>
                      <a:cubicBezTo>
                        <a:pt x="2" y="346"/>
                        <a:pt x="8" y="287"/>
                        <a:pt x="18" y="284"/>
                      </a:cubicBezTo>
                      <a:cubicBezTo>
                        <a:pt x="42" y="276"/>
                        <a:pt x="52" y="244"/>
                        <a:pt x="77" y="233"/>
                      </a:cubicBezTo>
                      <a:cubicBezTo>
                        <a:pt x="91" y="227"/>
                        <a:pt x="107" y="237"/>
                        <a:pt x="120" y="229"/>
                      </a:cubicBezTo>
                      <a:cubicBezTo>
                        <a:pt x="135" y="220"/>
                        <a:pt x="142" y="227"/>
                        <a:pt x="154" y="234"/>
                      </a:cubicBezTo>
                      <a:cubicBezTo>
                        <a:pt x="173" y="245"/>
                        <a:pt x="235" y="241"/>
                        <a:pt x="197" y="219"/>
                      </a:cubicBezTo>
                      <a:cubicBezTo>
                        <a:pt x="210" y="214"/>
                        <a:pt x="224" y="215"/>
                        <a:pt x="236" y="218"/>
                      </a:cubicBezTo>
                      <a:cubicBezTo>
                        <a:pt x="230" y="220"/>
                        <a:pt x="226" y="224"/>
                        <a:pt x="226" y="229"/>
                      </a:cubicBezTo>
                      <a:cubicBezTo>
                        <a:pt x="233" y="238"/>
                        <a:pt x="270" y="233"/>
                        <a:pt x="280" y="232"/>
                      </a:cubicBezTo>
                      <a:cubicBezTo>
                        <a:pt x="309" y="230"/>
                        <a:pt x="350" y="245"/>
                        <a:pt x="376" y="226"/>
                      </a:cubicBezTo>
                      <a:cubicBezTo>
                        <a:pt x="365" y="215"/>
                        <a:pt x="349" y="224"/>
                        <a:pt x="338" y="215"/>
                      </a:cubicBezTo>
                      <a:cubicBezTo>
                        <a:pt x="357" y="179"/>
                        <a:pt x="428" y="192"/>
                        <a:pt x="461" y="185"/>
                      </a:cubicBezTo>
                      <a:cubicBezTo>
                        <a:pt x="434" y="173"/>
                        <a:pt x="393" y="183"/>
                        <a:pt x="371" y="161"/>
                      </a:cubicBezTo>
                      <a:cubicBezTo>
                        <a:pt x="346" y="136"/>
                        <a:pt x="375" y="116"/>
                        <a:pt x="403" y="118"/>
                      </a:cubicBezTo>
                      <a:cubicBezTo>
                        <a:pt x="434" y="121"/>
                        <a:pt x="464" y="134"/>
                        <a:pt x="496" y="128"/>
                      </a:cubicBezTo>
                      <a:cubicBezTo>
                        <a:pt x="540" y="119"/>
                        <a:pt x="572" y="140"/>
                        <a:pt x="616" y="136"/>
                      </a:cubicBezTo>
                      <a:cubicBezTo>
                        <a:pt x="636" y="135"/>
                        <a:pt x="640" y="125"/>
                        <a:pt x="648" y="111"/>
                      </a:cubicBezTo>
                      <a:cubicBezTo>
                        <a:pt x="658" y="95"/>
                        <a:pt x="690" y="88"/>
                        <a:pt x="706" y="80"/>
                      </a:cubicBezTo>
                      <a:cubicBezTo>
                        <a:pt x="754" y="56"/>
                        <a:pt x="792" y="35"/>
                        <a:pt x="844" y="22"/>
                      </a:cubicBezTo>
                      <a:cubicBezTo>
                        <a:pt x="899" y="9"/>
                        <a:pt x="939" y="16"/>
                        <a:pt x="993" y="16"/>
                      </a:cubicBezTo>
                      <a:cubicBezTo>
                        <a:pt x="1014" y="16"/>
                        <a:pt x="1036" y="24"/>
                        <a:pt x="1059" y="18"/>
                      </a:cubicBezTo>
                      <a:cubicBezTo>
                        <a:pt x="1069" y="16"/>
                        <a:pt x="1074" y="5"/>
                        <a:pt x="1084" y="2"/>
                      </a:cubicBezTo>
                      <a:cubicBezTo>
                        <a:pt x="1094" y="0"/>
                        <a:pt x="1101" y="5"/>
                        <a:pt x="1111" y="6"/>
                      </a:cubicBezTo>
                      <a:cubicBezTo>
                        <a:pt x="1092" y="23"/>
                        <a:pt x="1117" y="48"/>
                        <a:pt x="1134" y="52"/>
                      </a:cubicBezTo>
                      <a:cubicBezTo>
                        <a:pt x="1147" y="56"/>
                        <a:pt x="1160" y="59"/>
                        <a:pt x="1174" y="57"/>
                      </a:cubicBezTo>
                      <a:cubicBezTo>
                        <a:pt x="1190" y="56"/>
                        <a:pt x="1205" y="40"/>
                        <a:pt x="1202" y="60"/>
                      </a:cubicBezTo>
                      <a:cubicBezTo>
                        <a:pt x="1210" y="30"/>
                        <a:pt x="1226" y="66"/>
                        <a:pt x="1228" y="75"/>
                      </a:cubicBezTo>
                      <a:cubicBezTo>
                        <a:pt x="1230" y="86"/>
                        <a:pt x="1259" y="124"/>
                        <a:pt x="1273" y="111"/>
                      </a:cubicBezTo>
                      <a:cubicBezTo>
                        <a:pt x="1293" y="94"/>
                        <a:pt x="1311" y="98"/>
                        <a:pt x="1328" y="111"/>
                      </a:cubicBezTo>
                      <a:cubicBezTo>
                        <a:pt x="1349" y="128"/>
                        <a:pt x="1376" y="131"/>
                        <a:pt x="1400" y="143"/>
                      </a:cubicBezTo>
                      <a:cubicBezTo>
                        <a:pt x="1414" y="149"/>
                        <a:pt x="1419" y="122"/>
                        <a:pt x="1437" y="142"/>
                      </a:cubicBezTo>
                      <a:cubicBezTo>
                        <a:pt x="1451" y="158"/>
                        <a:pt x="1481" y="158"/>
                        <a:pt x="1503" y="160"/>
                      </a:cubicBezTo>
                      <a:cubicBezTo>
                        <a:pt x="1532" y="162"/>
                        <a:pt x="1565" y="143"/>
                        <a:pt x="1596" y="141"/>
                      </a:cubicBezTo>
                      <a:cubicBezTo>
                        <a:pt x="1622" y="138"/>
                        <a:pt x="1636" y="135"/>
                        <a:pt x="1660" y="143"/>
                      </a:cubicBezTo>
                      <a:cubicBezTo>
                        <a:pt x="1693" y="155"/>
                        <a:pt x="1718" y="162"/>
                        <a:pt x="1755" y="147"/>
                      </a:cubicBezTo>
                      <a:cubicBezTo>
                        <a:pt x="1800" y="129"/>
                        <a:pt x="1842" y="108"/>
                        <a:pt x="1883" y="81"/>
                      </a:cubicBezTo>
                      <a:cubicBezTo>
                        <a:pt x="1899" y="70"/>
                        <a:pt x="1910" y="88"/>
                        <a:pt x="1925" y="89"/>
                      </a:cubicBezTo>
                      <a:cubicBezTo>
                        <a:pt x="1934" y="89"/>
                        <a:pt x="1935" y="78"/>
                        <a:pt x="1945" y="79"/>
                      </a:cubicBezTo>
                      <a:cubicBezTo>
                        <a:pt x="1952" y="81"/>
                        <a:pt x="1958" y="82"/>
                        <a:pt x="1965" y="83"/>
                      </a:cubicBezTo>
                      <a:cubicBezTo>
                        <a:pt x="1975" y="85"/>
                        <a:pt x="2001" y="95"/>
                        <a:pt x="2009" y="83"/>
                      </a:cubicBezTo>
                      <a:cubicBezTo>
                        <a:pt x="2019" y="68"/>
                        <a:pt x="2057" y="56"/>
                        <a:pt x="2042" y="78"/>
                      </a:cubicBezTo>
                      <a:cubicBezTo>
                        <a:pt x="2054" y="76"/>
                        <a:pt x="2062" y="83"/>
                        <a:pt x="2069" y="89"/>
                      </a:cubicBezTo>
                      <a:cubicBezTo>
                        <a:pt x="2074" y="94"/>
                        <a:pt x="2080" y="98"/>
                        <a:pt x="2085" y="103"/>
                      </a:cubicBezTo>
                      <a:cubicBezTo>
                        <a:pt x="2095" y="104"/>
                        <a:pt x="2097" y="108"/>
                        <a:pt x="2090" y="116"/>
                      </a:cubicBezTo>
                      <a:cubicBezTo>
                        <a:pt x="2093" y="128"/>
                        <a:pt x="2114" y="116"/>
                        <a:pt x="2120" y="126"/>
                      </a:cubicBezTo>
                      <a:cubicBezTo>
                        <a:pt x="2124" y="133"/>
                        <a:pt x="2124" y="154"/>
                        <a:pt x="2131" y="159"/>
                      </a:cubicBezTo>
                      <a:cubicBezTo>
                        <a:pt x="2152" y="177"/>
                        <a:pt x="2169" y="194"/>
                        <a:pt x="2153" y="212"/>
                      </a:cubicBezTo>
                      <a:cubicBezTo>
                        <a:pt x="2137" y="230"/>
                        <a:pt x="2169" y="257"/>
                        <a:pt x="2149" y="268"/>
                      </a:cubicBezTo>
                      <a:cubicBezTo>
                        <a:pt x="2177" y="283"/>
                        <a:pt x="2193" y="279"/>
                        <a:pt x="2225" y="280"/>
                      </a:cubicBezTo>
                      <a:cubicBezTo>
                        <a:pt x="2252" y="281"/>
                        <a:pt x="2285" y="315"/>
                        <a:pt x="2292" y="336"/>
                      </a:cubicBezTo>
                      <a:cubicBezTo>
                        <a:pt x="2279" y="325"/>
                        <a:pt x="2259" y="309"/>
                        <a:pt x="2249" y="336"/>
                      </a:cubicBezTo>
                      <a:cubicBezTo>
                        <a:pt x="2246" y="345"/>
                        <a:pt x="2247" y="354"/>
                        <a:pt x="2243" y="362"/>
                      </a:cubicBezTo>
                      <a:cubicBezTo>
                        <a:pt x="2237" y="373"/>
                        <a:pt x="2207" y="367"/>
                        <a:pt x="2196" y="371"/>
                      </a:cubicBezTo>
                      <a:cubicBezTo>
                        <a:pt x="2202" y="379"/>
                        <a:pt x="2214" y="399"/>
                        <a:pt x="2215" y="409"/>
                      </a:cubicBezTo>
                      <a:cubicBezTo>
                        <a:pt x="2217" y="426"/>
                        <a:pt x="2224" y="435"/>
                        <a:pt x="2228" y="450"/>
                      </a:cubicBezTo>
                      <a:cubicBezTo>
                        <a:pt x="2234" y="473"/>
                        <a:pt x="2221" y="506"/>
                        <a:pt x="2251" y="516"/>
                      </a:cubicBezTo>
                      <a:cubicBezTo>
                        <a:pt x="2239" y="525"/>
                        <a:pt x="2230" y="544"/>
                        <a:pt x="2225" y="557"/>
                      </a:cubicBezTo>
                      <a:cubicBezTo>
                        <a:pt x="2214" y="582"/>
                        <a:pt x="2243" y="579"/>
                        <a:pt x="2256" y="591"/>
                      </a:cubicBezTo>
                      <a:cubicBezTo>
                        <a:pt x="2269" y="603"/>
                        <a:pt x="2264" y="620"/>
                        <a:pt x="2266" y="636"/>
                      </a:cubicBezTo>
                      <a:cubicBezTo>
                        <a:pt x="2267" y="644"/>
                        <a:pt x="2282" y="648"/>
                        <a:pt x="2287" y="653"/>
                      </a:cubicBezTo>
                      <a:cubicBezTo>
                        <a:pt x="2293" y="658"/>
                        <a:pt x="2285" y="671"/>
                        <a:pt x="2288" y="678"/>
                      </a:cubicBezTo>
                      <a:cubicBezTo>
                        <a:pt x="2262" y="660"/>
                        <a:pt x="2243" y="707"/>
                        <a:pt x="2227" y="701"/>
                      </a:cubicBezTo>
                      <a:cubicBezTo>
                        <a:pt x="2207" y="695"/>
                        <a:pt x="2228" y="669"/>
                        <a:pt x="2214" y="659"/>
                      </a:cubicBezTo>
                      <a:cubicBezTo>
                        <a:pt x="2207" y="654"/>
                        <a:pt x="2194" y="654"/>
                        <a:pt x="2186" y="660"/>
                      </a:cubicBezTo>
                      <a:cubicBezTo>
                        <a:pt x="2172" y="671"/>
                        <a:pt x="2153" y="669"/>
                        <a:pt x="2139" y="664"/>
                      </a:cubicBezTo>
                      <a:cubicBezTo>
                        <a:pt x="2115" y="657"/>
                        <a:pt x="2097" y="649"/>
                        <a:pt x="2071" y="650"/>
                      </a:cubicBezTo>
                      <a:cubicBezTo>
                        <a:pt x="2053" y="650"/>
                        <a:pt x="2042" y="645"/>
                        <a:pt x="2030" y="660"/>
                      </a:cubicBezTo>
                      <a:cubicBezTo>
                        <a:pt x="2016" y="679"/>
                        <a:pt x="1990" y="695"/>
                        <a:pt x="1986" y="668"/>
                      </a:cubicBezTo>
                      <a:cubicBezTo>
                        <a:pt x="1983" y="644"/>
                        <a:pt x="1946" y="673"/>
                        <a:pt x="1932" y="677"/>
                      </a:cubicBezTo>
                      <a:cubicBezTo>
                        <a:pt x="1894" y="688"/>
                        <a:pt x="1864" y="688"/>
                        <a:pt x="1828" y="683"/>
                      </a:cubicBezTo>
                      <a:cubicBezTo>
                        <a:pt x="1763" y="675"/>
                        <a:pt x="1698" y="737"/>
                        <a:pt x="1631" y="741"/>
                      </a:cubicBezTo>
                      <a:cubicBezTo>
                        <a:pt x="1604" y="743"/>
                        <a:pt x="1556" y="749"/>
                        <a:pt x="1535" y="733"/>
                      </a:cubicBezTo>
                      <a:cubicBezTo>
                        <a:pt x="1513" y="716"/>
                        <a:pt x="1499" y="706"/>
                        <a:pt x="1467" y="720"/>
                      </a:cubicBezTo>
                      <a:cubicBezTo>
                        <a:pt x="1433" y="734"/>
                        <a:pt x="1360" y="769"/>
                        <a:pt x="1335" y="737"/>
                      </a:cubicBezTo>
                      <a:cubicBezTo>
                        <a:pt x="1323" y="721"/>
                        <a:pt x="1294" y="715"/>
                        <a:pt x="1287" y="740"/>
                      </a:cubicBezTo>
                      <a:cubicBezTo>
                        <a:pt x="1281" y="765"/>
                        <a:pt x="1288" y="783"/>
                        <a:pt x="1297" y="804"/>
                      </a:cubicBezTo>
                      <a:cubicBezTo>
                        <a:pt x="1285" y="805"/>
                        <a:pt x="1272" y="808"/>
                        <a:pt x="1261" y="805"/>
                      </a:cubicBezTo>
                      <a:cubicBezTo>
                        <a:pt x="1258" y="815"/>
                        <a:pt x="1264" y="825"/>
                        <a:pt x="1259" y="835"/>
                      </a:cubicBezTo>
                      <a:cubicBezTo>
                        <a:pt x="1253" y="847"/>
                        <a:pt x="1237" y="849"/>
                        <a:pt x="1232" y="862"/>
                      </a:cubicBezTo>
                      <a:cubicBezTo>
                        <a:pt x="1223" y="856"/>
                        <a:pt x="1215" y="849"/>
                        <a:pt x="1204" y="847"/>
                      </a:cubicBezTo>
                      <a:cubicBezTo>
                        <a:pt x="1216" y="834"/>
                        <a:pt x="1203" y="817"/>
                        <a:pt x="1195" y="807"/>
                      </a:cubicBezTo>
                      <a:cubicBezTo>
                        <a:pt x="1182" y="789"/>
                        <a:pt x="1199" y="779"/>
                        <a:pt x="1217" y="766"/>
                      </a:cubicBezTo>
                      <a:cubicBezTo>
                        <a:pt x="1234" y="752"/>
                        <a:pt x="1246" y="743"/>
                        <a:pt x="1232" y="723"/>
                      </a:cubicBezTo>
                      <a:cubicBezTo>
                        <a:pt x="1227" y="714"/>
                        <a:pt x="1214" y="704"/>
                        <a:pt x="1204" y="716"/>
                      </a:cubicBezTo>
                      <a:cubicBezTo>
                        <a:pt x="1190" y="731"/>
                        <a:pt x="1177" y="728"/>
                        <a:pt x="1160" y="740"/>
                      </a:cubicBezTo>
                      <a:cubicBezTo>
                        <a:pt x="1187" y="737"/>
                        <a:pt x="1157" y="762"/>
                        <a:pt x="1138" y="758"/>
                      </a:cubicBezTo>
                      <a:cubicBezTo>
                        <a:pt x="1114" y="754"/>
                        <a:pt x="1094" y="741"/>
                        <a:pt x="1074" y="731"/>
                      </a:cubicBezTo>
                      <a:cubicBezTo>
                        <a:pt x="1025" y="707"/>
                        <a:pt x="991" y="777"/>
                        <a:pt x="965" y="806"/>
                      </a:cubicBezTo>
                      <a:cubicBezTo>
                        <a:pt x="961" y="802"/>
                        <a:pt x="958" y="799"/>
                        <a:pt x="954" y="795"/>
                      </a:cubicBezTo>
                      <a:cubicBezTo>
                        <a:pt x="944" y="804"/>
                        <a:pt x="937" y="820"/>
                        <a:pt x="922" y="815"/>
                      </a:cubicBezTo>
                      <a:cubicBezTo>
                        <a:pt x="910" y="810"/>
                        <a:pt x="872" y="819"/>
                        <a:pt x="859" y="824"/>
                      </a:cubicBezTo>
                      <a:cubicBezTo>
                        <a:pt x="836" y="835"/>
                        <a:pt x="810" y="833"/>
                        <a:pt x="789" y="824"/>
                      </a:cubicBezTo>
                      <a:cubicBezTo>
                        <a:pt x="757" y="810"/>
                        <a:pt x="748" y="776"/>
                        <a:pt x="717" y="761"/>
                      </a:cubicBezTo>
                      <a:cubicBezTo>
                        <a:pt x="684" y="745"/>
                        <a:pt x="650" y="727"/>
                        <a:pt x="612" y="720"/>
                      </a:cubicBezTo>
                      <a:cubicBezTo>
                        <a:pt x="592" y="717"/>
                        <a:pt x="551" y="709"/>
                        <a:pt x="548" y="740"/>
                      </a:cubicBezTo>
                      <a:cubicBezTo>
                        <a:pt x="547" y="757"/>
                        <a:pt x="548" y="788"/>
                        <a:pt x="534" y="802"/>
                      </a:cubicBezTo>
                      <a:cubicBezTo>
                        <a:pt x="526" y="810"/>
                        <a:pt x="517" y="796"/>
                        <a:pt x="510" y="795"/>
                      </a:cubicBezTo>
                      <a:cubicBezTo>
                        <a:pt x="492" y="793"/>
                        <a:pt x="472" y="812"/>
                        <a:pt x="455" y="815"/>
                      </a:cubicBezTo>
                      <a:cubicBezTo>
                        <a:pt x="434" y="818"/>
                        <a:pt x="404" y="806"/>
                        <a:pt x="388" y="796"/>
                      </a:cubicBezTo>
                      <a:cubicBezTo>
                        <a:pt x="376" y="788"/>
                        <a:pt x="377" y="763"/>
                        <a:pt x="360" y="763"/>
                      </a:cubicBezTo>
                      <a:cubicBezTo>
                        <a:pt x="375" y="745"/>
                        <a:pt x="345" y="725"/>
                        <a:pt x="339" y="749"/>
                      </a:cubicBezTo>
                      <a:cubicBezTo>
                        <a:pt x="326" y="738"/>
                        <a:pt x="293" y="734"/>
                        <a:pt x="291" y="715"/>
                      </a:cubicBezTo>
                      <a:cubicBezTo>
                        <a:pt x="287" y="729"/>
                        <a:pt x="250" y="751"/>
                        <a:pt x="238" y="759"/>
                      </a:cubicBezTo>
                      <a:cubicBezTo>
                        <a:pt x="243" y="751"/>
                        <a:pt x="240" y="746"/>
                        <a:pt x="231" y="744"/>
                      </a:cubicBezTo>
                      <a:cubicBezTo>
                        <a:pt x="241" y="742"/>
                        <a:pt x="247" y="735"/>
                        <a:pt x="248" y="726"/>
                      </a:cubicBezTo>
                      <a:cubicBezTo>
                        <a:pt x="235" y="735"/>
                        <a:pt x="175" y="747"/>
                        <a:pt x="159" y="743"/>
                      </a:cubicBezTo>
                      <a:cubicBezTo>
                        <a:pt x="173" y="728"/>
                        <a:pt x="197" y="727"/>
                        <a:pt x="216" y="728"/>
                      </a:cubicBezTo>
                      <a:cubicBezTo>
                        <a:pt x="234" y="728"/>
                        <a:pt x="232" y="733"/>
                        <a:pt x="241" y="719"/>
                      </a:cubicBezTo>
                      <a:cubicBezTo>
                        <a:pt x="247" y="710"/>
                        <a:pt x="258" y="706"/>
                        <a:pt x="266" y="698"/>
                      </a:cubicBezTo>
                      <a:cubicBezTo>
                        <a:pt x="244" y="689"/>
                        <a:pt x="166" y="687"/>
                        <a:pt x="146" y="705"/>
                      </a:cubicBezTo>
                      <a:cubicBezTo>
                        <a:pt x="120" y="674"/>
                        <a:pt x="173" y="690"/>
                        <a:pt x="177" y="682"/>
                      </a:cubicBezTo>
                      <a:cubicBezTo>
                        <a:pt x="181" y="676"/>
                        <a:pt x="181" y="666"/>
                        <a:pt x="178" y="660"/>
                      </a:cubicBezTo>
                      <a:cubicBezTo>
                        <a:pt x="170" y="645"/>
                        <a:pt x="158" y="666"/>
                        <a:pt x="164" y="643"/>
                      </a:cubicBezTo>
                      <a:cubicBezTo>
                        <a:pt x="135" y="675"/>
                        <a:pt x="142" y="608"/>
                        <a:pt x="116" y="609"/>
                      </a:cubicBezTo>
                      <a:cubicBezTo>
                        <a:pt x="135" y="600"/>
                        <a:pt x="155" y="592"/>
                        <a:pt x="142" y="570"/>
                      </a:cubicBezTo>
                      <a:cubicBezTo>
                        <a:pt x="132" y="553"/>
                        <a:pt x="100" y="562"/>
                        <a:pt x="94" y="550"/>
                      </a:cubicBezTo>
                      <a:cubicBezTo>
                        <a:pt x="87" y="538"/>
                        <a:pt x="80" y="520"/>
                        <a:pt x="67" y="542"/>
                      </a:cubicBezTo>
                      <a:cubicBezTo>
                        <a:pt x="61" y="551"/>
                        <a:pt x="26" y="526"/>
                        <a:pt x="26" y="517"/>
                      </a:cubicBezTo>
                      <a:cubicBezTo>
                        <a:pt x="62" y="525"/>
                        <a:pt x="33" y="489"/>
                        <a:pt x="35" y="475"/>
                      </a:cubicBezTo>
                      <a:cubicBezTo>
                        <a:pt x="37" y="463"/>
                        <a:pt x="57" y="472"/>
                        <a:pt x="60" y="477"/>
                      </a:cubicBezTo>
                      <a:cubicBezTo>
                        <a:pt x="67" y="489"/>
                        <a:pt x="63" y="509"/>
                        <a:pt x="74" y="518"/>
                      </a:cubicBezTo>
                      <a:cubicBezTo>
                        <a:pt x="74" y="493"/>
                        <a:pt x="114" y="525"/>
                        <a:pt x="128" y="499"/>
                      </a:cubicBezTo>
                      <a:cubicBezTo>
                        <a:pt x="103" y="496"/>
                        <a:pt x="94" y="485"/>
                        <a:pt x="80" y="468"/>
                      </a:cubicBezTo>
                      <a:cubicBezTo>
                        <a:pt x="94" y="461"/>
                        <a:pt x="101" y="446"/>
                        <a:pt x="117" y="443"/>
                      </a:cubicBezTo>
                      <a:cubicBezTo>
                        <a:pt x="112" y="425"/>
                        <a:pt x="89" y="444"/>
                        <a:pt x="93" y="423"/>
                      </a:cubicBezTo>
                      <a:cubicBezTo>
                        <a:pt x="96" y="402"/>
                        <a:pt x="84" y="399"/>
                        <a:pt x="69" y="386"/>
                      </a:cubicBezTo>
                      <a:cubicBezTo>
                        <a:pt x="81" y="374"/>
                        <a:pt x="94" y="364"/>
                        <a:pt x="105" y="351"/>
                      </a:cubicBezTo>
                      <a:cubicBezTo>
                        <a:pt x="71" y="335"/>
                        <a:pt x="35" y="369"/>
                        <a:pt x="0" y="358"/>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sp>
            <p:nvSpPr>
              <p:cNvPr id="185" name="Freeform 47">
                <a:extLst>
                  <a:ext uri="{FF2B5EF4-FFF2-40B4-BE49-F238E27FC236}">
                    <a16:creationId xmlns:a16="http://schemas.microsoft.com/office/drawing/2014/main" id="{42563B81-73C9-3143-DA85-B49028638B6C}"/>
                  </a:ext>
                </a:extLst>
              </p:cNvPr>
              <p:cNvSpPr>
                <a:spLocks/>
              </p:cNvSpPr>
              <p:nvPr/>
            </p:nvSpPr>
            <p:spPr bwMode="auto">
              <a:xfrm>
                <a:off x="3075327" y="3075965"/>
                <a:ext cx="14616" cy="19495"/>
              </a:xfrm>
              <a:custGeom>
                <a:avLst/>
                <a:gdLst>
                  <a:gd name="T0" fmla="*/ 21 w 21"/>
                  <a:gd name="T1" fmla="*/ 23 h 23"/>
                  <a:gd name="T2" fmla="*/ 0 w 21"/>
                  <a:gd name="T3" fmla="*/ 0 h 23"/>
                  <a:gd name="T4" fmla="*/ 21 w 21"/>
                  <a:gd name="T5" fmla="*/ 23 h 23"/>
                </a:gdLst>
                <a:ahLst/>
                <a:cxnLst>
                  <a:cxn ang="0">
                    <a:pos x="T0" y="T1"/>
                  </a:cxn>
                  <a:cxn ang="0">
                    <a:pos x="T2" y="T3"/>
                  </a:cxn>
                  <a:cxn ang="0">
                    <a:pos x="T4" y="T5"/>
                  </a:cxn>
                </a:cxnLst>
                <a:rect l="0" t="0" r="r" b="b"/>
                <a:pathLst>
                  <a:path w="21" h="23">
                    <a:moveTo>
                      <a:pt x="21" y="23"/>
                    </a:moveTo>
                    <a:cubicBezTo>
                      <a:pt x="14" y="15"/>
                      <a:pt x="7" y="7"/>
                      <a:pt x="0" y="0"/>
                    </a:cubicBezTo>
                    <a:cubicBezTo>
                      <a:pt x="9" y="6"/>
                      <a:pt x="16" y="14"/>
                      <a:pt x="21" y="23"/>
                    </a:cubicBezTo>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86" name="Freeform 51">
                <a:extLst>
                  <a:ext uri="{FF2B5EF4-FFF2-40B4-BE49-F238E27FC236}">
                    <a16:creationId xmlns:a16="http://schemas.microsoft.com/office/drawing/2014/main" id="{4745E22A-55C4-8275-53E3-374A0CA4CD5F}"/>
                  </a:ext>
                </a:extLst>
              </p:cNvPr>
              <p:cNvSpPr>
                <a:spLocks/>
              </p:cNvSpPr>
              <p:nvPr/>
            </p:nvSpPr>
            <p:spPr bwMode="auto">
              <a:xfrm>
                <a:off x="3102734" y="3051596"/>
                <a:ext cx="10962" cy="12185"/>
              </a:xfrm>
              <a:custGeom>
                <a:avLst/>
                <a:gdLst>
                  <a:gd name="T0" fmla="*/ 4 w 16"/>
                  <a:gd name="T1" fmla="*/ 0 h 12"/>
                  <a:gd name="T2" fmla="*/ 16 w 16"/>
                  <a:gd name="T3" fmla="*/ 7 h 12"/>
                  <a:gd name="T4" fmla="*/ 4 w 16"/>
                  <a:gd name="T5" fmla="*/ 0 h 12"/>
                </a:gdLst>
                <a:ahLst/>
                <a:cxnLst>
                  <a:cxn ang="0">
                    <a:pos x="T0" y="T1"/>
                  </a:cxn>
                  <a:cxn ang="0">
                    <a:pos x="T2" y="T3"/>
                  </a:cxn>
                  <a:cxn ang="0">
                    <a:pos x="T4" y="T5"/>
                  </a:cxn>
                </a:cxnLst>
                <a:rect l="0" t="0" r="r" b="b"/>
                <a:pathLst>
                  <a:path w="16" h="12">
                    <a:moveTo>
                      <a:pt x="4" y="0"/>
                    </a:moveTo>
                    <a:lnTo>
                      <a:pt x="16" y="7"/>
                    </a:lnTo>
                    <a:cubicBezTo>
                      <a:pt x="5" y="12"/>
                      <a:pt x="0" y="10"/>
                      <a:pt x="4" y="0"/>
                    </a:cubicBezTo>
                    <a:close/>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87" name="Freeform 52">
                <a:extLst>
                  <a:ext uri="{FF2B5EF4-FFF2-40B4-BE49-F238E27FC236}">
                    <a16:creationId xmlns:a16="http://schemas.microsoft.com/office/drawing/2014/main" id="{83032F83-96AE-2C20-190C-792DFCC64B67}"/>
                  </a:ext>
                </a:extLst>
              </p:cNvPr>
              <p:cNvSpPr>
                <a:spLocks/>
              </p:cNvSpPr>
              <p:nvPr/>
            </p:nvSpPr>
            <p:spPr bwMode="auto">
              <a:xfrm>
                <a:off x="3102734" y="3051596"/>
                <a:ext cx="10962" cy="12185"/>
              </a:xfrm>
              <a:custGeom>
                <a:avLst/>
                <a:gdLst>
                  <a:gd name="T0" fmla="*/ 4 w 16"/>
                  <a:gd name="T1" fmla="*/ 0 h 12"/>
                  <a:gd name="T2" fmla="*/ 16 w 16"/>
                  <a:gd name="T3" fmla="*/ 7 h 12"/>
                  <a:gd name="T4" fmla="*/ 4 w 16"/>
                  <a:gd name="T5" fmla="*/ 0 h 12"/>
                </a:gdLst>
                <a:ahLst/>
                <a:cxnLst>
                  <a:cxn ang="0">
                    <a:pos x="T0" y="T1"/>
                  </a:cxn>
                  <a:cxn ang="0">
                    <a:pos x="T2" y="T3"/>
                  </a:cxn>
                  <a:cxn ang="0">
                    <a:pos x="T4" y="T5"/>
                  </a:cxn>
                </a:cxnLst>
                <a:rect l="0" t="0" r="r" b="b"/>
                <a:pathLst>
                  <a:path w="16" h="12">
                    <a:moveTo>
                      <a:pt x="4" y="0"/>
                    </a:moveTo>
                    <a:lnTo>
                      <a:pt x="16" y="7"/>
                    </a:lnTo>
                    <a:cubicBezTo>
                      <a:pt x="5" y="12"/>
                      <a:pt x="0" y="10"/>
                      <a:pt x="4" y="0"/>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88" name="Freeform 53">
                <a:extLst>
                  <a:ext uri="{FF2B5EF4-FFF2-40B4-BE49-F238E27FC236}">
                    <a16:creationId xmlns:a16="http://schemas.microsoft.com/office/drawing/2014/main" id="{C6E82B5C-008C-2014-C159-597174F458EE}"/>
                  </a:ext>
                </a:extLst>
              </p:cNvPr>
              <p:cNvSpPr>
                <a:spLocks/>
              </p:cNvSpPr>
              <p:nvPr/>
            </p:nvSpPr>
            <p:spPr bwMode="auto">
              <a:xfrm>
                <a:off x="3111869" y="3122266"/>
                <a:ext cx="9136" cy="9748"/>
              </a:xfrm>
              <a:custGeom>
                <a:avLst/>
                <a:gdLst>
                  <a:gd name="T0" fmla="*/ 13 w 13"/>
                  <a:gd name="T1" fmla="*/ 9 h 9"/>
                  <a:gd name="T2" fmla="*/ 0 w 13"/>
                  <a:gd name="T3" fmla="*/ 0 h 9"/>
                  <a:gd name="T4" fmla="*/ 13 w 13"/>
                  <a:gd name="T5" fmla="*/ 9 h 9"/>
                </a:gdLst>
                <a:ahLst/>
                <a:cxnLst>
                  <a:cxn ang="0">
                    <a:pos x="T0" y="T1"/>
                  </a:cxn>
                  <a:cxn ang="0">
                    <a:pos x="T2" y="T3"/>
                  </a:cxn>
                  <a:cxn ang="0">
                    <a:pos x="T4" y="T5"/>
                  </a:cxn>
                </a:cxnLst>
                <a:rect l="0" t="0" r="r" b="b"/>
                <a:pathLst>
                  <a:path w="13" h="9">
                    <a:moveTo>
                      <a:pt x="13" y="9"/>
                    </a:moveTo>
                    <a:lnTo>
                      <a:pt x="0" y="0"/>
                    </a:lnTo>
                    <a:cubicBezTo>
                      <a:pt x="6" y="1"/>
                      <a:pt x="10" y="4"/>
                      <a:pt x="13" y="9"/>
                    </a:cubicBezTo>
                    <a:close/>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89" name="Freeform 54">
                <a:extLst>
                  <a:ext uri="{FF2B5EF4-FFF2-40B4-BE49-F238E27FC236}">
                    <a16:creationId xmlns:a16="http://schemas.microsoft.com/office/drawing/2014/main" id="{C148B483-452C-18CC-4A24-2734A3CCBD94}"/>
                  </a:ext>
                </a:extLst>
              </p:cNvPr>
              <p:cNvSpPr>
                <a:spLocks/>
              </p:cNvSpPr>
              <p:nvPr/>
            </p:nvSpPr>
            <p:spPr bwMode="auto">
              <a:xfrm>
                <a:off x="3111869" y="3122266"/>
                <a:ext cx="9136" cy="9748"/>
              </a:xfrm>
              <a:custGeom>
                <a:avLst/>
                <a:gdLst>
                  <a:gd name="T0" fmla="*/ 13 w 13"/>
                  <a:gd name="T1" fmla="*/ 9 h 9"/>
                  <a:gd name="T2" fmla="*/ 0 w 13"/>
                  <a:gd name="T3" fmla="*/ 0 h 9"/>
                  <a:gd name="T4" fmla="*/ 13 w 13"/>
                  <a:gd name="T5" fmla="*/ 9 h 9"/>
                </a:gdLst>
                <a:ahLst/>
                <a:cxnLst>
                  <a:cxn ang="0">
                    <a:pos x="T0" y="T1"/>
                  </a:cxn>
                  <a:cxn ang="0">
                    <a:pos x="T2" y="T3"/>
                  </a:cxn>
                  <a:cxn ang="0">
                    <a:pos x="T4" y="T5"/>
                  </a:cxn>
                </a:cxnLst>
                <a:rect l="0" t="0" r="r" b="b"/>
                <a:pathLst>
                  <a:path w="13" h="9">
                    <a:moveTo>
                      <a:pt x="13" y="9"/>
                    </a:moveTo>
                    <a:lnTo>
                      <a:pt x="0" y="0"/>
                    </a:lnTo>
                    <a:cubicBezTo>
                      <a:pt x="6" y="1"/>
                      <a:pt x="10" y="4"/>
                      <a:pt x="13" y="9"/>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0" name="Freeform 55">
                <a:extLst>
                  <a:ext uri="{FF2B5EF4-FFF2-40B4-BE49-F238E27FC236}">
                    <a16:creationId xmlns:a16="http://schemas.microsoft.com/office/drawing/2014/main" id="{FC25B577-614F-D967-E4F3-D8E0C4B75122}"/>
                  </a:ext>
                </a:extLst>
              </p:cNvPr>
              <p:cNvSpPr>
                <a:spLocks/>
              </p:cNvSpPr>
              <p:nvPr/>
            </p:nvSpPr>
            <p:spPr bwMode="auto">
              <a:xfrm>
                <a:off x="3108215" y="3068655"/>
                <a:ext cx="38369" cy="48737"/>
              </a:xfrm>
              <a:custGeom>
                <a:avLst/>
                <a:gdLst>
                  <a:gd name="T0" fmla="*/ 33 w 58"/>
                  <a:gd name="T1" fmla="*/ 35 h 54"/>
                  <a:gd name="T2" fmla="*/ 0 w 58"/>
                  <a:gd name="T3" fmla="*/ 0 h 54"/>
                  <a:gd name="T4" fmla="*/ 58 w 58"/>
                  <a:gd name="T5" fmla="*/ 46 h 54"/>
                  <a:gd name="T6" fmla="*/ 33 w 58"/>
                  <a:gd name="T7" fmla="*/ 35 h 54"/>
                </a:gdLst>
                <a:ahLst/>
                <a:cxnLst>
                  <a:cxn ang="0">
                    <a:pos x="T0" y="T1"/>
                  </a:cxn>
                  <a:cxn ang="0">
                    <a:pos x="T2" y="T3"/>
                  </a:cxn>
                  <a:cxn ang="0">
                    <a:pos x="T4" y="T5"/>
                  </a:cxn>
                  <a:cxn ang="0">
                    <a:pos x="T6" y="T7"/>
                  </a:cxn>
                </a:cxnLst>
                <a:rect l="0" t="0" r="r" b="b"/>
                <a:pathLst>
                  <a:path w="58" h="54">
                    <a:moveTo>
                      <a:pt x="33" y="35"/>
                    </a:moveTo>
                    <a:cubicBezTo>
                      <a:pt x="20" y="25"/>
                      <a:pt x="8" y="13"/>
                      <a:pt x="0" y="0"/>
                    </a:cubicBezTo>
                    <a:cubicBezTo>
                      <a:pt x="15" y="19"/>
                      <a:pt x="43" y="26"/>
                      <a:pt x="58" y="46"/>
                    </a:cubicBezTo>
                    <a:cubicBezTo>
                      <a:pt x="45" y="54"/>
                      <a:pt x="38" y="44"/>
                      <a:pt x="33" y="35"/>
                    </a:cubicBezTo>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1" name="Freeform 57">
                <a:extLst>
                  <a:ext uri="{FF2B5EF4-FFF2-40B4-BE49-F238E27FC236}">
                    <a16:creationId xmlns:a16="http://schemas.microsoft.com/office/drawing/2014/main" id="{E089A076-EBA5-C6DF-A067-B5AD96A4FAC6}"/>
                  </a:ext>
                </a:extLst>
              </p:cNvPr>
              <p:cNvSpPr>
                <a:spLocks/>
              </p:cNvSpPr>
              <p:nvPr/>
            </p:nvSpPr>
            <p:spPr bwMode="auto">
              <a:xfrm>
                <a:off x="3121005" y="3139323"/>
                <a:ext cx="21925" cy="24368"/>
              </a:xfrm>
              <a:custGeom>
                <a:avLst/>
                <a:gdLst>
                  <a:gd name="T0" fmla="*/ 12 w 33"/>
                  <a:gd name="T1" fmla="*/ 11 h 26"/>
                  <a:gd name="T2" fmla="*/ 0 w 33"/>
                  <a:gd name="T3" fmla="*/ 0 h 26"/>
                  <a:gd name="T4" fmla="*/ 33 w 33"/>
                  <a:gd name="T5" fmla="*/ 26 h 26"/>
                  <a:gd name="T6" fmla="*/ 12 w 33"/>
                  <a:gd name="T7" fmla="*/ 11 h 26"/>
                </a:gdLst>
                <a:ahLst/>
                <a:cxnLst>
                  <a:cxn ang="0">
                    <a:pos x="T0" y="T1"/>
                  </a:cxn>
                  <a:cxn ang="0">
                    <a:pos x="T2" y="T3"/>
                  </a:cxn>
                  <a:cxn ang="0">
                    <a:pos x="T4" y="T5"/>
                  </a:cxn>
                  <a:cxn ang="0">
                    <a:pos x="T6" y="T7"/>
                  </a:cxn>
                </a:cxnLst>
                <a:rect l="0" t="0" r="r" b="b"/>
                <a:pathLst>
                  <a:path w="33" h="26">
                    <a:moveTo>
                      <a:pt x="12" y="11"/>
                    </a:moveTo>
                    <a:cubicBezTo>
                      <a:pt x="8" y="7"/>
                      <a:pt x="4" y="4"/>
                      <a:pt x="0" y="0"/>
                    </a:cubicBezTo>
                    <a:cubicBezTo>
                      <a:pt x="17" y="1"/>
                      <a:pt x="20" y="19"/>
                      <a:pt x="33" y="26"/>
                    </a:cubicBezTo>
                    <a:cubicBezTo>
                      <a:pt x="23" y="24"/>
                      <a:pt x="16" y="19"/>
                      <a:pt x="12" y="11"/>
                    </a:cubicBezTo>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2" name="Freeform 58">
                <a:extLst>
                  <a:ext uri="{FF2B5EF4-FFF2-40B4-BE49-F238E27FC236}">
                    <a16:creationId xmlns:a16="http://schemas.microsoft.com/office/drawing/2014/main" id="{5CFA3936-782C-A78A-F926-57D4A6D6AA65}"/>
                  </a:ext>
                </a:extLst>
              </p:cNvPr>
              <p:cNvSpPr>
                <a:spLocks/>
              </p:cNvSpPr>
              <p:nvPr/>
            </p:nvSpPr>
            <p:spPr bwMode="auto">
              <a:xfrm>
                <a:off x="3121005" y="3139323"/>
                <a:ext cx="21925" cy="24368"/>
              </a:xfrm>
              <a:custGeom>
                <a:avLst/>
                <a:gdLst>
                  <a:gd name="T0" fmla="*/ 5 w 12"/>
                  <a:gd name="T1" fmla="*/ 5 h 10"/>
                  <a:gd name="T2" fmla="*/ 0 w 12"/>
                  <a:gd name="T3" fmla="*/ 0 h 10"/>
                  <a:gd name="T4" fmla="*/ 12 w 12"/>
                  <a:gd name="T5" fmla="*/ 10 h 10"/>
                  <a:gd name="T6" fmla="*/ 5 w 12"/>
                  <a:gd name="T7" fmla="*/ 5 h 10"/>
                </a:gdLst>
                <a:ahLst/>
                <a:cxnLst>
                  <a:cxn ang="0">
                    <a:pos x="T0" y="T1"/>
                  </a:cxn>
                  <a:cxn ang="0">
                    <a:pos x="T2" y="T3"/>
                  </a:cxn>
                  <a:cxn ang="0">
                    <a:pos x="T4" y="T5"/>
                  </a:cxn>
                  <a:cxn ang="0">
                    <a:pos x="T6" y="T7"/>
                  </a:cxn>
                </a:cxnLst>
                <a:rect l="0" t="0" r="r" b="b"/>
                <a:pathLst>
                  <a:path w="12" h="10">
                    <a:moveTo>
                      <a:pt x="5" y="5"/>
                    </a:moveTo>
                    <a:cubicBezTo>
                      <a:pt x="3" y="3"/>
                      <a:pt x="2" y="2"/>
                      <a:pt x="0" y="0"/>
                    </a:cubicBezTo>
                    <a:cubicBezTo>
                      <a:pt x="6" y="1"/>
                      <a:pt x="8" y="8"/>
                      <a:pt x="12" y="10"/>
                    </a:cubicBezTo>
                    <a:cubicBezTo>
                      <a:pt x="9" y="9"/>
                      <a:pt x="6" y="8"/>
                      <a:pt x="5" y="5"/>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3" name="Freeform 59">
                <a:extLst>
                  <a:ext uri="{FF2B5EF4-FFF2-40B4-BE49-F238E27FC236}">
                    <a16:creationId xmlns:a16="http://schemas.microsoft.com/office/drawing/2014/main" id="{93987E10-D8A3-DCC5-36AF-AAAC523828D1}"/>
                  </a:ext>
                </a:extLst>
              </p:cNvPr>
              <p:cNvSpPr>
                <a:spLocks/>
              </p:cNvSpPr>
              <p:nvPr/>
            </p:nvSpPr>
            <p:spPr bwMode="auto">
              <a:xfrm>
                <a:off x="3148411" y="3171003"/>
                <a:ext cx="18271" cy="17059"/>
              </a:xfrm>
              <a:custGeom>
                <a:avLst/>
                <a:gdLst>
                  <a:gd name="T0" fmla="*/ 0 w 26"/>
                  <a:gd name="T1" fmla="*/ 0 h 18"/>
                  <a:gd name="T2" fmla="*/ 26 w 26"/>
                  <a:gd name="T3" fmla="*/ 18 h 18"/>
                  <a:gd name="T4" fmla="*/ 0 w 26"/>
                  <a:gd name="T5" fmla="*/ 0 h 18"/>
                </a:gdLst>
                <a:ahLst/>
                <a:cxnLst>
                  <a:cxn ang="0">
                    <a:pos x="T0" y="T1"/>
                  </a:cxn>
                  <a:cxn ang="0">
                    <a:pos x="T2" y="T3"/>
                  </a:cxn>
                  <a:cxn ang="0">
                    <a:pos x="T4" y="T5"/>
                  </a:cxn>
                </a:cxnLst>
                <a:rect l="0" t="0" r="r" b="b"/>
                <a:pathLst>
                  <a:path w="26" h="18">
                    <a:moveTo>
                      <a:pt x="0" y="0"/>
                    </a:moveTo>
                    <a:cubicBezTo>
                      <a:pt x="10" y="5"/>
                      <a:pt x="19" y="11"/>
                      <a:pt x="26" y="18"/>
                    </a:cubicBezTo>
                    <a:cubicBezTo>
                      <a:pt x="17" y="14"/>
                      <a:pt x="6" y="8"/>
                      <a:pt x="0" y="0"/>
                    </a:cubicBezTo>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4" name="Freeform 61">
                <a:extLst>
                  <a:ext uri="{FF2B5EF4-FFF2-40B4-BE49-F238E27FC236}">
                    <a16:creationId xmlns:a16="http://schemas.microsoft.com/office/drawing/2014/main" id="{C7E45403-EAC5-D544-66ED-DBFA54BB51C2}"/>
                  </a:ext>
                </a:extLst>
              </p:cNvPr>
              <p:cNvSpPr>
                <a:spLocks/>
              </p:cNvSpPr>
              <p:nvPr/>
            </p:nvSpPr>
            <p:spPr bwMode="auto">
              <a:xfrm>
                <a:off x="3141102" y="3146634"/>
                <a:ext cx="9136" cy="7312"/>
              </a:xfrm>
              <a:custGeom>
                <a:avLst/>
                <a:gdLst>
                  <a:gd name="T0" fmla="*/ 13 w 13"/>
                  <a:gd name="T1" fmla="*/ 8 h 8"/>
                  <a:gd name="T2" fmla="*/ 0 w 13"/>
                  <a:gd name="T3" fmla="*/ 0 h 8"/>
                  <a:gd name="T4" fmla="*/ 13 w 13"/>
                  <a:gd name="T5" fmla="*/ 8 h 8"/>
                </a:gdLst>
                <a:ahLst/>
                <a:cxnLst>
                  <a:cxn ang="0">
                    <a:pos x="T0" y="T1"/>
                  </a:cxn>
                  <a:cxn ang="0">
                    <a:pos x="T2" y="T3"/>
                  </a:cxn>
                  <a:cxn ang="0">
                    <a:pos x="T4" y="T5"/>
                  </a:cxn>
                </a:cxnLst>
                <a:rect l="0" t="0" r="r" b="b"/>
                <a:pathLst>
                  <a:path w="13" h="8">
                    <a:moveTo>
                      <a:pt x="13" y="8"/>
                    </a:moveTo>
                    <a:lnTo>
                      <a:pt x="0" y="0"/>
                    </a:lnTo>
                    <a:cubicBezTo>
                      <a:pt x="7" y="0"/>
                      <a:pt x="11" y="3"/>
                      <a:pt x="13" y="8"/>
                    </a:cubicBezTo>
                    <a:close/>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5" name="Freeform 62">
                <a:extLst>
                  <a:ext uri="{FF2B5EF4-FFF2-40B4-BE49-F238E27FC236}">
                    <a16:creationId xmlns:a16="http://schemas.microsoft.com/office/drawing/2014/main" id="{788A632F-A17F-7902-3F5C-AEC744AA27D8}"/>
                  </a:ext>
                </a:extLst>
              </p:cNvPr>
              <p:cNvSpPr>
                <a:spLocks/>
              </p:cNvSpPr>
              <p:nvPr/>
            </p:nvSpPr>
            <p:spPr bwMode="auto">
              <a:xfrm>
                <a:off x="3141102" y="3146634"/>
                <a:ext cx="9136" cy="7312"/>
              </a:xfrm>
              <a:custGeom>
                <a:avLst/>
                <a:gdLst>
                  <a:gd name="T0" fmla="*/ 13 w 13"/>
                  <a:gd name="T1" fmla="*/ 8 h 8"/>
                  <a:gd name="T2" fmla="*/ 0 w 13"/>
                  <a:gd name="T3" fmla="*/ 0 h 8"/>
                  <a:gd name="T4" fmla="*/ 13 w 13"/>
                  <a:gd name="T5" fmla="*/ 8 h 8"/>
                </a:gdLst>
                <a:ahLst/>
                <a:cxnLst>
                  <a:cxn ang="0">
                    <a:pos x="T0" y="T1"/>
                  </a:cxn>
                  <a:cxn ang="0">
                    <a:pos x="T2" y="T3"/>
                  </a:cxn>
                  <a:cxn ang="0">
                    <a:pos x="T4" y="T5"/>
                  </a:cxn>
                </a:cxnLst>
                <a:rect l="0" t="0" r="r" b="b"/>
                <a:pathLst>
                  <a:path w="13" h="8">
                    <a:moveTo>
                      <a:pt x="13" y="8"/>
                    </a:moveTo>
                    <a:lnTo>
                      <a:pt x="0" y="0"/>
                    </a:lnTo>
                    <a:cubicBezTo>
                      <a:pt x="7" y="0"/>
                      <a:pt x="11" y="3"/>
                      <a:pt x="13" y="8"/>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6" name="Freeform 63">
                <a:extLst>
                  <a:ext uri="{FF2B5EF4-FFF2-40B4-BE49-F238E27FC236}">
                    <a16:creationId xmlns:a16="http://schemas.microsoft.com/office/drawing/2014/main" id="{CF234108-6140-4EED-F131-E7A0B74929A1}"/>
                  </a:ext>
                </a:extLst>
              </p:cNvPr>
              <p:cNvSpPr>
                <a:spLocks/>
              </p:cNvSpPr>
              <p:nvPr/>
            </p:nvSpPr>
            <p:spPr bwMode="auto">
              <a:xfrm>
                <a:off x="3181298" y="3195371"/>
                <a:ext cx="10962" cy="7312"/>
              </a:xfrm>
              <a:custGeom>
                <a:avLst/>
                <a:gdLst>
                  <a:gd name="T0" fmla="*/ 0 w 14"/>
                  <a:gd name="T1" fmla="*/ 0 h 6"/>
                  <a:gd name="T2" fmla="*/ 14 w 14"/>
                  <a:gd name="T3" fmla="*/ 6 h 6"/>
                  <a:gd name="T4" fmla="*/ 0 w 14"/>
                  <a:gd name="T5" fmla="*/ 0 h 6"/>
                </a:gdLst>
                <a:ahLst/>
                <a:cxnLst>
                  <a:cxn ang="0">
                    <a:pos x="T0" y="T1"/>
                  </a:cxn>
                  <a:cxn ang="0">
                    <a:pos x="T2" y="T3"/>
                  </a:cxn>
                  <a:cxn ang="0">
                    <a:pos x="T4" y="T5"/>
                  </a:cxn>
                </a:cxnLst>
                <a:rect l="0" t="0" r="r" b="b"/>
                <a:pathLst>
                  <a:path w="14" h="6">
                    <a:moveTo>
                      <a:pt x="0" y="0"/>
                    </a:moveTo>
                    <a:cubicBezTo>
                      <a:pt x="5" y="2"/>
                      <a:pt x="9" y="4"/>
                      <a:pt x="14" y="6"/>
                    </a:cubicBezTo>
                    <a:cubicBezTo>
                      <a:pt x="9" y="5"/>
                      <a:pt x="4" y="3"/>
                      <a:pt x="0" y="0"/>
                    </a:cubicBezTo>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7" name="Freeform 64">
                <a:extLst>
                  <a:ext uri="{FF2B5EF4-FFF2-40B4-BE49-F238E27FC236}">
                    <a16:creationId xmlns:a16="http://schemas.microsoft.com/office/drawing/2014/main" id="{6EC2D14D-9C9D-DC8B-A66F-F231189BC170}"/>
                  </a:ext>
                </a:extLst>
              </p:cNvPr>
              <p:cNvSpPr>
                <a:spLocks/>
              </p:cNvSpPr>
              <p:nvPr/>
            </p:nvSpPr>
            <p:spPr bwMode="auto">
              <a:xfrm>
                <a:off x="3181298" y="3195371"/>
                <a:ext cx="10962" cy="7312"/>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8" name="Freeform 65">
                <a:extLst>
                  <a:ext uri="{FF2B5EF4-FFF2-40B4-BE49-F238E27FC236}">
                    <a16:creationId xmlns:a16="http://schemas.microsoft.com/office/drawing/2014/main" id="{17E219D2-C8A3-B794-BDC9-1CC5017A20A4}"/>
                  </a:ext>
                </a:extLst>
              </p:cNvPr>
              <p:cNvSpPr>
                <a:spLocks/>
              </p:cNvSpPr>
              <p:nvPr/>
            </p:nvSpPr>
            <p:spPr bwMode="auto">
              <a:xfrm>
                <a:off x="3230629" y="3217302"/>
                <a:ext cx="9136" cy="0"/>
              </a:xfrm>
              <a:custGeom>
                <a:avLst/>
                <a:gdLst>
                  <a:gd name="T0" fmla="*/ 0 w 13"/>
                  <a:gd name="T1" fmla="*/ 1 h 2"/>
                  <a:gd name="T2" fmla="*/ 13 w 13"/>
                  <a:gd name="T3" fmla="*/ 0 h 2"/>
                  <a:gd name="T4" fmla="*/ 0 w 13"/>
                  <a:gd name="T5" fmla="*/ 1 h 2"/>
                </a:gdLst>
                <a:ahLst/>
                <a:cxnLst>
                  <a:cxn ang="0">
                    <a:pos x="T0" y="T1"/>
                  </a:cxn>
                  <a:cxn ang="0">
                    <a:pos x="T2" y="T3"/>
                  </a:cxn>
                  <a:cxn ang="0">
                    <a:pos x="T4" y="T5"/>
                  </a:cxn>
                </a:cxnLst>
                <a:rect l="0" t="0" r="r" b="b"/>
                <a:pathLst>
                  <a:path w="13" h="2">
                    <a:moveTo>
                      <a:pt x="0" y="1"/>
                    </a:moveTo>
                    <a:lnTo>
                      <a:pt x="13" y="0"/>
                    </a:lnTo>
                    <a:cubicBezTo>
                      <a:pt x="8" y="2"/>
                      <a:pt x="4" y="2"/>
                      <a:pt x="0" y="1"/>
                    </a:cubicBezTo>
                    <a:close/>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199" name="Freeform 75">
                <a:extLst>
                  <a:ext uri="{FF2B5EF4-FFF2-40B4-BE49-F238E27FC236}">
                    <a16:creationId xmlns:a16="http://schemas.microsoft.com/office/drawing/2014/main" id="{BCCEEBCC-844F-8D32-BA88-8B03C08E74A5}"/>
                  </a:ext>
                </a:extLst>
              </p:cNvPr>
              <p:cNvSpPr>
                <a:spLocks/>
              </p:cNvSpPr>
              <p:nvPr/>
            </p:nvSpPr>
            <p:spPr bwMode="auto">
              <a:xfrm>
                <a:off x="3332945" y="3307466"/>
                <a:ext cx="27407" cy="12185"/>
              </a:xfrm>
              <a:custGeom>
                <a:avLst/>
                <a:gdLst>
                  <a:gd name="T0" fmla="*/ 39 w 39"/>
                  <a:gd name="T1" fmla="*/ 11 h 11"/>
                  <a:gd name="T2" fmla="*/ 0 w 39"/>
                  <a:gd name="T3" fmla="*/ 3 h 11"/>
                  <a:gd name="T4" fmla="*/ 39 w 39"/>
                  <a:gd name="T5" fmla="*/ 11 h 11"/>
                </a:gdLst>
                <a:ahLst/>
                <a:cxnLst>
                  <a:cxn ang="0">
                    <a:pos x="T0" y="T1"/>
                  </a:cxn>
                  <a:cxn ang="0">
                    <a:pos x="T2" y="T3"/>
                  </a:cxn>
                  <a:cxn ang="0">
                    <a:pos x="T4" y="T5"/>
                  </a:cxn>
                </a:cxnLst>
                <a:rect l="0" t="0" r="r" b="b"/>
                <a:pathLst>
                  <a:path w="39" h="11">
                    <a:moveTo>
                      <a:pt x="39" y="11"/>
                    </a:moveTo>
                    <a:cubicBezTo>
                      <a:pt x="26" y="7"/>
                      <a:pt x="13" y="5"/>
                      <a:pt x="0" y="3"/>
                    </a:cubicBezTo>
                    <a:cubicBezTo>
                      <a:pt x="13" y="0"/>
                      <a:pt x="27" y="5"/>
                      <a:pt x="39" y="11"/>
                    </a:cubicBezTo>
                  </a:path>
                </a:pathLst>
              </a:custGeom>
              <a:solidFill>
                <a:srgbClr val="BFBFBF"/>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0" name="Freeform 77">
                <a:extLst>
                  <a:ext uri="{FF2B5EF4-FFF2-40B4-BE49-F238E27FC236}">
                    <a16:creationId xmlns:a16="http://schemas.microsoft.com/office/drawing/2014/main" id="{6E3A1CFD-D23F-943C-9373-5BD283BC1A72}"/>
                  </a:ext>
                </a:extLst>
              </p:cNvPr>
              <p:cNvSpPr>
                <a:spLocks/>
              </p:cNvSpPr>
              <p:nvPr/>
            </p:nvSpPr>
            <p:spPr bwMode="auto">
              <a:xfrm>
                <a:off x="3490074" y="3314776"/>
                <a:ext cx="149820" cy="389896"/>
              </a:xfrm>
              <a:custGeom>
                <a:avLst/>
                <a:gdLst>
                  <a:gd name="T0" fmla="*/ 1 w 218"/>
                  <a:gd name="T1" fmla="*/ 286 h 427"/>
                  <a:gd name="T2" fmla="*/ 10 w 218"/>
                  <a:gd name="T3" fmla="*/ 250 h 427"/>
                  <a:gd name="T4" fmla="*/ 25 w 218"/>
                  <a:gd name="T5" fmla="*/ 202 h 427"/>
                  <a:gd name="T6" fmla="*/ 18 w 218"/>
                  <a:gd name="T7" fmla="*/ 179 h 427"/>
                  <a:gd name="T8" fmla="*/ 30 w 218"/>
                  <a:gd name="T9" fmla="*/ 150 h 427"/>
                  <a:gd name="T10" fmla="*/ 8 w 218"/>
                  <a:gd name="T11" fmla="*/ 120 h 427"/>
                  <a:gd name="T12" fmla="*/ 23 w 218"/>
                  <a:gd name="T13" fmla="*/ 42 h 427"/>
                  <a:gd name="T14" fmla="*/ 59 w 218"/>
                  <a:gd name="T15" fmla="*/ 27 h 427"/>
                  <a:gd name="T16" fmla="*/ 109 w 218"/>
                  <a:gd name="T17" fmla="*/ 35 h 427"/>
                  <a:gd name="T18" fmla="*/ 116 w 218"/>
                  <a:gd name="T19" fmla="*/ 56 h 427"/>
                  <a:gd name="T20" fmla="*/ 152 w 218"/>
                  <a:gd name="T21" fmla="*/ 78 h 427"/>
                  <a:gd name="T22" fmla="*/ 142 w 218"/>
                  <a:gd name="T23" fmla="*/ 160 h 427"/>
                  <a:gd name="T24" fmla="*/ 152 w 218"/>
                  <a:gd name="T25" fmla="*/ 181 h 427"/>
                  <a:gd name="T26" fmla="*/ 148 w 218"/>
                  <a:gd name="T27" fmla="*/ 195 h 427"/>
                  <a:gd name="T28" fmla="*/ 165 w 218"/>
                  <a:gd name="T29" fmla="*/ 224 h 427"/>
                  <a:gd name="T30" fmla="*/ 188 w 218"/>
                  <a:gd name="T31" fmla="*/ 247 h 427"/>
                  <a:gd name="T32" fmla="*/ 209 w 218"/>
                  <a:gd name="T33" fmla="*/ 266 h 427"/>
                  <a:gd name="T34" fmla="*/ 177 w 218"/>
                  <a:gd name="T35" fmla="*/ 325 h 427"/>
                  <a:gd name="T36" fmla="*/ 158 w 218"/>
                  <a:gd name="T37" fmla="*/ 364 h 427"/>
                  <a:gd name="T38" fmla="*/ 136 w 218"/>
                  <a:gd name="T39" fmla="*/ 401 h 427"/>
                  <a:gd name="T40" fmla="*/ 109 w 218"/>
                  <a:gd name="T41" fmla="*/ 422 h 427"/>
                  <a:gd name="T42" fmla="*/ 82 w 218"/>
                  <a:gd name="T43" fmla="*/ 399 h 427"/>
                  <a:gd name="T44" fmla="*/ 0 w 218"/>
                  <a:gd name="T45" fmla="*/ 317 h 427"/>
                  <a:gd name="T46" fmla="*/ 17 w 218"/>
                  <a:gd name="T47" fmla="*/ 330 h 427"/>
                  <a:gd name="T48" fmla="*/ 19 w 218"/>
                  <a:gd name="T49" fmla="*/ 303 h 427"/>
                  <a:gd name="T50" fmla="*/ 1 w 218"/>
                  <a:gd name="T51" fmla="*/ 28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 h="427">
                    <a:moveTo>
                      <a:pt x="1" y="286"/>
                    </a:moveTo>
                    <a:cubicBezTo>
                      <a:pt x="8" y="275"/>
                      <a:pt x="14" y="263"/>
                      <a:pt x="10" y="250"/>
                    </a:cubicBezTo>
                    <a:cubicBezTo>
                      <a:pt x="28" y="253"/>
                      <a:pt x="20" y="214"/>
                      <a:pt x="25" y="202"/>
                    </a:cubicBezTo>
                    <a:cubicBezTo>
                      <a:pt x="28" y="192"/>
                      <a:pt x="12" y="192"/>
                      <a:pt x="18" y="179"/>
                    </a:cubicBezTo>
                    <a:cubicBezTo>
                      <a:pt x="23" y="170"/>
                      <a:pt x="27" y="160"/>
                      <a:pt x="30" y="150"/>
                    </a:cubicBezTo>
                    <a:cubicBezTo>
                      <a:pt x="35" y="133"/>
                      <a:pt x="32" y="115"/>
                      <a:pt x="8" y="120"/>
                    </a:cubicBezTo>
                    <a:cubicBezTo>
                      <a:pt x="0" y="95"/>
                      <a:pt x="4" y="63"/>
                      <a:pt x="23" y="42"/>
                    </a:cubicBezTo>
                    <a:cubicBezTo>
                      <a:pt x="38" y="25"/>
                      <a:pt x="45" y="0"/>
                      <a:pt x="59" y="27"/>
                    </a:cubicBezTo>
                    <a:cubicBezTo>
                      <a:pt x="70" y="48"/>
                      <a:pt x="92" y="18"/>
                      <a:pt x="109" y="35"/>
                    </a:cubicBezTo>
                    <a:cubicBezTo>
                      <a:pt x="114" y="41"/>
                      <a:pt x="110" y="50"/>
                      <a:pt x="116" y="56"/>
                    </a:cubicBezTo>
                    <a:cubicBezTo>
                      <a:pt x="128" y="66"/>
                      <a:pt x="143" y="59"/>
                      <a:pt x="152" y="78"/>
                    </a:cubicBezTo>
                    <a:cubicBezTo>
                      <a:pt x="159" y="94"/>
                      <a:pt x="157" y="155"/>
                      <a:pt x="142" y="160"/>
                    </a:cubicBezTo>
                    <a:cubicBezTo>
                      <a:pt x="143" y="167"/>
                      <a:pt x="149" y="175"/>
                      <a:pt x="152" y="181"/>
                    </a:cubicBezTo>
                    <a:cubicBezTo>
                      <a:pt x="153" y="186"/>
                      <a:pt x="151" y="190"/>
                      <a:pt x="148" y="195"/>
                    </a:cubicBezTo>
                    <a:cubicBezTo>
                      <a:pt x="145" y="206"/>
                      <a:pt x="159" y="217"/>
                      <a:pt x="165" y="224"/>
                    </a:cubicBezTo>
                    <a:cubicBezTo>
                      <a:pt x="173" y="235"/>
                      <a:pt x="171" y="249"/>
                      <a:pt x="188" y="247"/>
                    </a:cubicBezTo>
                    <a:cubicBezTo>
                      <a:pt x="206" y="245"/>
                      <a:pt x="206" y="254"/>
                      <a:pt x="209" y="266"/>
                    </a:cubicBezTo>
                    <a:cubicBezTo>
                      <a:pt x="218" y="301"/>
                      <a:pt x="190" y="297"/>
                      <a:pt x="177" y="325"/>
                    </a:cubicBezTo>
                    <a:cubicBezTo>
                      <a:pt x="173" y="334"/>
                      <a:pt x="170" y="360"/>
                      <a:pt x="158" y="364"/>
                    </a:cubicBezTo>
                    <a:cubicBezTo>
                      <a:pt x="127" y="375"/>
                      <a:pt x="124" y="370"/>
                      <a:pt x="136" y="401"/>
                    </a:cubicBezTo>
                    <a:cubicBezTo>
                      <a:pt x="114" y="399"/>
                      <a:pt x="133" y="416"/>
                      <a:pt x="109" y="422"/>
                    </a:cubicBezTo>
                    <a:cubicBezTo>
                      <a:pt x="89" y="427"/>
                      <a:pt x="84" y="414"/>
                      <a:pt x="82" y="399"/>
                    </a:cubicBezTo>
                    <a:cubicBezTo>
                      <a:pt x="77" y="361"/>
                      <a:pt x="23" y="347"/>
                      <a:pt x="0" y="317"/>
                    </a:cubicBezTo>
                    <a:cubicBezTo>
                      <a:pt x="8" y="318"/>
                      <a:pt x="14" y="322"/>
                      <a:pt x="17" y="330"/>
                    </a:cubicBezTo>
                    <a:cubicBezTo>
                      <a:pt x="30" y="316"/>
                      <a:pt x="6" y="308"/>
                      <a:pt x="19" y="303"/>
                    </a:cubicBezTo>
                    <a:cubicBezTo>
                      <a:pt x="12" y="299"/>
                      <a:pt x="5" y="293"/>
                      <a:pt x="1" y="286"/>
                    </a:cubicBezTo>
                  </a:path>
                </a:pathLst>
              </a:custGeom>
              <a:solidFill>
                <a:schemeClr val="accent5">
                  <a:lumMod val="60000"/>
                  <a:lumOff val="40000"/>
                </a:schemeClr>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1" name="Freeform 85">
                <a:extLst>
                  <a:ext uri="{FF2B5EF4-FFF2-40B4-BE49-F238E27FC236}">
                    <a16:creationId xmlns:a16="http://schemas.microsoft.com/office/drawing/2014/main" id="{E03ADC3C-58F6-BBEA-9F2F-B373DC7E6A59}"/>
                  </a:ext>
                </a:extLst>
              </p:cNvPr>
              <p:cNvSpPr>
                <a:spLocks/>
              </p:cNvSpPr>
              <p:nvPr/>
            </p:nvSpPr>
            <p:spPr bwMode="auto">
              <a:xfrm>
                <a:off x="3934053" y="4711091"/>
                <a:ext cx="939117" cy="1257414"/>
              </a:xfrm>
              <a:custGeom>
                <a:avLst/>
                <a:gdLst>
                  <a:gd name="T0" fmla="*/ 46 w 1371"/>
                  <a:gd name="T1" fmla="*/ 116 h 1377"/>
                  <a:gd name="T2" fmla="*/ 122 w 1371"/>
                  <a:gd name="T3" fmla="*/ 13 h 1377"/>
                  <a:gd name="T4" fmla="*/ 324 w 1371"/>
                  <a:gd name="T5" fmla="*/ 38 h 1377"/>
                  <a:gd name="T6" fmla="*/ 393 w 1371"/>
                  <a:gd name="T7" fmla="*/ 63 h 1377"/>
                  <a:gd name="T8" fmla="*/ 449 w 1371"/>
                  <a:gd name="T9" fmla="*/ 81 h 1377"/>
                  <a:gd name="T10" fmla="*/ 631 w 1371"/>
                  <a:gd name="T11" fmla="*/ 77 h 1377"/>
                  <a:gd name="T12" fmla="*/ 696 w 1371"/>
                  <a:gd name="T13" fmla="*/ 57 h 1377"/>
                  <a:gd name="T14" fmla="*/ 710 w 1371"/>
                  <a:gd name="T15" fmla="*/ 23 h 1377"/>
                  <a:gd name="T16" fmla="*/ 732 w 1371"/>
                  <a:gd name="T17" fmla="*/ 38 h 1377"/>
                  <a:gd name="T18" fmla="*/ 856 w 1371"/>
                  <a:gd name="T19" fmla="*/ 28 h 1377"/>
                  <a:gd name="T20" fmla="*/ 927 w 1371"/>
                  <a:gd name="T21" fmla="*/ 48 h 1377"/>
                  <a:gd name="T22" fmla="*/ 894 w 1371"/>
                  <a:gd name="T23" fmla="*/ 61 h 1377"/>
                  <a:gd name="T24" fmla="*/ 931 w 1371"/>
                  <a:gd name="T25" fmla="*/ 51 h 1377"/>
                  <a:gd name="T26" fmla="*/ 1045 w 1371"/>
                  <a:gd name="T27" fmla="*/ 84 h 1377"/>
                  <a:gd name="T28" fmla="*/ 1167 w 1371"/>
                  <a:gd name="T29" fmla="*/ 51 h 1377"/>
                  <a:gd name="T30" fmla="*/ 1251 w 1371"/>
                  <a:gd name="T31" fmla="*/ 304 h 1377"/>
                  <a:gd name="T32" fmla="*/ 1202 w 1371"/>
                  <a:gd name="T33" fmla="*/ 485 h 1377"/>
                  <a:gd name="T34" fmla="*/ 1139 w 1371"/>
                  <a:gd name="T35" fmla="*/ 517 h 1377"/>
                  <a:gd name="T36" fmla="*/ 1052 w 1371"/>
                  <a:gd name="T37" fmla="*/ 407 h 1377"/>
                  <a:gd name="T38" fmla="*/ 975 w 1371"/>
                  <a:gd name="T39" fmla="*/ 228 h 1377"/>
                  <a:gd name="T40" fmla="*/ 995 w 1371"/>
                  <a:gd name="T41" fmla="*/ 394 h 1377"/>
                  <a:gd name="T42" fmla="*/ 1085 w 1371"/>
                  <a:gd name="T43" fmla="*/ 508 h 1377"/>
                  <a:gd name="T44" fmla="*/ 1098 w 1371"/>
                  <a:gd name="T45" fmla="*/ 576 h 1377"/>
                  <a:gd name="T46" fmla="*/ 1147 w 1371"/>
                  <a:gd name="T47" fmla="*/ 662 h 1377"/>
                  <a:gd name="T48" fmla="*/ 1158 w 1371"/>
                  <a:gd name="T49" fmla="*/ 718 h 1377"/>
                  <a:gd name="T50" fmla="*/ 1277 w 1371"/>
                  <a:gd name="T51" fmla="*/ 958 h 1377"/>
                  <a:gd name="T52" fmla="*/ 1371 w 1371"/>
                  <a:gd name="T53" fmla="*/ 1070 h 1377"/>
                  <a:gd name="T54" fmla="*/ 1343 w 1371"/>
                  <a:gd name="T55" fmla="*/ 1167 h 1377"/>
                  <a:gd name="T56" fmla="*/ 1262 w 1371"/>
                  <a:gd name="T57" fmla="*/ 1231 h 1377"/>
                  <a:gd name="T58" fmla="*/ 1218 w 1371"/>
                  <a:gd name="T59" fmla="*/ 1302 h 1377"/>
                  <a:gd name="T60" fmla="*/ 1122 w 1371"/>
                  <a:gd name="T61" fmla="*/ 1373 h 1377"/>
                  <a:gd name="T62" fmla="*/ 839 w 1371"/>
                  <a:gd name="T63" fmla="*/ 1335 h 1377"/>
                  <a:gd name="T64" fmla="*/ 820 w 1371"/>
                  <a:gd name="T65" fmla="*/ 1328 h 1377"/>
                  <a:gd name="T66" fmla="*/ 176 w 1371"/>
                  <a:gd name="T67" fmla="*/ 1336 h 1377"/>
                  <a:gd name="T68" fmla="*/ 46 w 1371"/>
                  <a:gd name="T69" fmla="*/ 1238 h 1377"/>
                  <a:gd name="T70" fmla="*/ 50 w 1371"/>
                  <a:gd name="T71" fmla="*/ 468 h 1377"/>
                  <a:gd name="T72" fmla="*/ 22 w 1371"/>
                  <a:gd name="T73" fmla="*/ 228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1" h="1377">
                    <a:moveTo>
                      <a:pt x="22" y="228"/>
                    </a:moveTo>
                    <a:cubicBezTo>
                      <a:pt x="0" y="191"/>
                      <a:pt x="48" y="153"/>
                      <a:pt x="46" y="116"/>
                    </a:cubicBezTo>
                    <a:cubicBezTo>
                      <a:pt x="44" y="71"/>
                      <a:pt x="13" y="34"/>
                      <a:pt x="67" y="0"/>
                    </a:cubicBezTo>
                    <a:cubicBezTo>
                      <a:pt x="67" y="29"/>
                      <a:pt x="103" y="19"/>
                      <a:pt x="122" y="13"/>
                    </a:cubicBezTo>
                    <a:cubicBezTo>
                      <a:pt x="156" y="4"/>
                      <a:pt x="184" y="14"/>
                      <a:pt x="217" y="18"/>
                    </a:cubicBezTo>
                    <a:cubicBezTo>
                      <a:pt x="254" y="21"/>
                      <a:pt x="289" y="29"/>
                      <a:pt x="324" y="38"/>
                    </a:cubicBezTo>
                    <a:cubicBezTo>
                      <a:pt x="339" y="42"/>
                      <a:pt x="340" y="58"/>
                      <a:pt x="355" y="62"/>
                    </a:cubicBezTo>
                    <a:cubicBezTo>
                      <a:pt x="369" y="66"/>
                      <a:pt x="379" y="64"/>
                      <a:pt x="393" y="63"/>
                    </a:cubicBezTo>
                    <a:cubicBezTo>
                      <a:pt x="402" y="62"/>
                      <a:pt x="405" y="76"/>
                      <a:pt x="415" y="78"/>
                    </a:cubicBezTo>
                    <a:cubicBezTo>
                      <a:pt x="426" y="80"/>
                      <a:pt x="438" y="80"/>
                      <a:pt x="449" y="81"/>
                    </a:cubicBezTo>
                    <a:cubicBezTo>
                      <a:pt x="485" y="84"/>
                      <a:pt x="508" y="106"/>
                      <a:pt x="541" y="112"/>
                    </a:cubicBezTo>
                    <a:cubicBezTo>
                      <a:pt x="574" y="117"/>
                      <a:pt x="606" y="96"/>
                      <a:pt x="631" y="77"/>
                    </a:cubicBezTo>
                    <a:cubicBezTo>
                      <a:pt x="644" y="67"/>
                      <a:pt x="656" y="56"/>
                      <a:pt x="668" y="45"/>
                    </a:cubicBezTo>
                    <a:cubicBezTo>
                      <a:pt x="677" y="52"/>
                      <a:pt x="684" y="59"/>
                      <a:pt x="696" y="57"/>
                    </a:cubicBezTo>
                    <a:cubicBezTo>
                      <a:pt x="689" y="54"/>
                      <a:pt x="691" y="52"/>
                      <a:pt x="682" y="53"/>
                    </a:cubicBezTo>
                    <a:cubicBezTo>
                      <a:pt x="694" y="47"/>
                      <a:pt x="706" y="36"/>
                      <a:pt x="710" y="23"/>
                    </a:cubicBezTo>
                    <a:cubicBezTo>
                      <a:pt x="730" y="35"/>
                      <a:pt x="751" y="14"/>
                      <a:pt x="771" y="14"/>
                    </a:cubicBezTo>
                    <a:cubicBezTo>
                      <a:pt x="757" y="20"/>
                      <a:pt x="743" y="27"/>
                      <a:pt x="732" y="38"/>
                    </a:cubicBezTo>
                    <a:cubicBezTo>
                      <a:pt x="736" y="36"/>
                      <a:pt x="820" y="12"/>
                      <a:pt x="781" y="9"/>
                    </a:cubicBezTo>
                    <a:cubicBezTo>
                      <a:pt x="811" y="0"/>
                      <a:pt x="828" y="32"/>
                      <a:pt x="856" y="28"/>
                    </a:cubicBezTo>
                    <a:cubicBezTo>
                      <a:pt x="870" y="26"/>
                      <a:pt x="883" y="14"/>
                      <a:pt x="897" y="18"/>
                    </a:cubicBezTo>
                    <a:cubicBezTo>
                      <a:pt x="910" y="23"/>
                      <a:pt x="915" y="41"/>
                      <a:pt x="927" y="48"/>
                    </a:cubicBezTo>
                    <a:cubicBezTo>
                      <a:pt x="915" y="40"/>
                      <a:pt x="904" y="23"/>
                      <a:pt x="889" y="22"/>
                    </a:cubicBezTo>
                    <a:cubicBezTo>
                      <a:pt x="893" y="34"/>
                      <a:pt x="874" y="56"/>
                      <a:pt x="894" y="61"/>
                    </a:cubicBezTo>
                    <a:cubicBezTo>
                      <a:pt x="916" y="66"/>
                      <a:pt x="905" y="71"/>
                      <a:pt x="918" y="84"/>
                    </a:cubicBezTo>
                    <a:cubicBezTo>
                      <a:pt x="919" y="79"/>
                      <a:pt x="959" y="63"/>
                      <a:pt x="931" y="51"/>
                    </a:cubicBezTo>
                    <a:cubicBezTo>
                      <a:pt x="961" y="57"/>
                      <a:pt x="970" y="84"/>
                      <a:pt x="1005" y="81"/>
                    </a:cubicBezTo>
                    <a:cubicBezTo>
                      <a:pt x="1017" y="80"/>
                      <a:pt x="1053" y="60"/>
                      <a:pt x="1045" y="84"/>
                    </a:cubicBezTo>
                    <a:cubicBezTo>
                      <a:pt x="1068" y="71"/>
                      <a:pt x="1092" y="78"/>
                      <a:pt x="1116" y="72"/>
                    </a:cubicBezTo>
                    <a:cubicBezTo>
                      <a:pt x="1138" y="66"/>
                      <a:pt x="1149" y="65"/>
                      <a:pt x="1167" y="51"/>
                    </a:cubicBezTo>
                    <a:cubicBezTo>
                      <a:pt x="1186" y="100"/>
                      <a:pt x="1209" y="143"/>
                      <a:pt x="1226" y="192"/>
                    </a:cubicBezTo>
                    <a:cubicBezTo>
                      <a:pt x="1235" y="216"/>
                      <a:pt x="1272" y="281"/>
                      <a:pt x="1251" y="304"/>
                    </a:cubicBezTo>
                    <a:cubicBezTo>
                      <a:pt x="1224" y="335"/>
                      <a:pt x="1233" y="390"/>
                      <a:pt x="1215" y="427"/>
                    </a:cubicBezTo>
                    <a:cubicBezTo>
                      <a:pt x="1204" y="448"/>
                      <a:pt x="1204" y="462"/>
                      <a:pt x="1202" y="485"/>
                    </a:cubicBezTo>
                    <a:cubicBezTo>
                      <a:pt x="1201" y="504"/>
                      <a:pt x="1175" y="523"/>
                      <a:pt x="1180" y="542"/>
                    </a:cubicBezTo>
                    <a:cubicBezTo>
                      <a:pt x="1168" y="531"/>
                      <a:pt x="1152" y="527"/>
                      <a:pt x="1139" y="517"/>
                    </a:cubicBezTo>
                    <a:cubicBezTo>
                      <a:pt x="1122" y="506"/>
                      <a:pt x="1111" y="489"/>
                      <a:pt x="1100" y="472"/>
                    </a:cubicBezTo>
                    <a:cubicBezTo>
                      <a:pt x="1087" y="451"/>
                      <a:pt x="1044" y="438"/>
                      <a:pt x="1052" y="407"/>
                    </a:cubicBezTo>
                    <a:cubicBezTo>
                      <a:pt x="1060" y="375"/>
                      <a:pt x="1030" y="353"/>
                      <a:pt x="1015" y="331"/>
                    </a:cubicBezTo>
                    <a:cubicBezTo>
                      <a:pt x="995" y="300"/>
                      <a:pt x="981" y="265"/>
                      <a:pt x="975" y="228"/>
                    </a:cubicBezTo>
                    <a:cubicBezTo>
                      <a:pt x="959" y="243"/>
                      <a:pt x="940" y="277"/>
                      <a:pt x="955" y="295"/>
                    </a:cubicBezTo>
                    <a:cubicBezTo>
                      <a:pt x="980" y="325"/>
                      <a:pt x="975" y="363"/>
                      <a:pt x="995" y="394"/>
                    </a:cubicBezTo>
                    <a:cubicBezTo>
                      <a:pt x="1013" y="421"/>
                      <a:pt x="1031" y="454"/>
                      <a:pt x="1054" y="477"/>
                    </a:cubicBezTo>
                    <a:cubicBezTo>
                      <a:pt x="1064" y="488"/>
                      <a:pt x="1075" y="496"/>
                      <a:pt x="1085" y="508"/>
                    </a:cubicBezTo>
                    <a:cubicBezTo>
                      <a:pt x="1089" y="513"/>
                      <a:pt x="1108" y="547"/>
                      <a:pt x="1084" y="529"/>
                    </a:cubicBezTo>
                    <a:cubicBezTo>
                      <a:pt x="1104" y="544"/>
                      <a:pt x="1086" y="564"/>
                      <a:pt x="1098" y="576"/>
                    </a:cubicBezTo>
                    <a:cubicBezTo>
                      <a:pt x="1114" y="594"/>
                      <a:pt x="1122" y="612"/>
                      <a:pt x="1130" y="633"/>
                    </a:cubicBezTo>
                    <a:cubicBezTo>
                      <a:pt x="1134" y="644"/>
                      <a:pt x="1141" y="653"/>
                      <a:pt x="1147" y="662"/>
                    </a:cubicBezTo>
                    <a:cubicBezTo>
                      <a:pt x="1151" y="670"/>
                      <a:pt x="1141" y="679"/>
                      <a:pt x="1140" y="686"/>
                    </a:cubicBezTo>
                    <a:cubicBezTo>
                      <a:pt x="1139" y="696"/>
                      <a:pt x="1154" y="710"/>
                      <a:pt x="1158" y="718"/>
                    </a:cubicBezTo>
                    <a:cubicBezTo>
                      <a:pt x="1168" y="737"/>
                      <a:pt x="1178" y="755"/>
                      <a:pt x="1187" y="774"/>
                    </a:cubicBezTo>
                    <a:cubicBezTo>
                      <a:pt x="1218" y="835"/>
                      <a:pt x="1249" y="896"/>
                      <a:pt x="1277" y="958"/>
                    </a:cubicBezTo>
                    <a:cubicBezTo>
                      <a:pt x="1288" y="983"/>
                      <a:pt x="1306" y="1000"/>
                      <a:pt x="1320" y="1022"/>
                    </a:cubicBezTo>
                    <a:cubicBezTo>
                      <a:pt x="1333" y="1043"/>
                      <a:pt x="1358" y="1049"/>
                      <a:pt x="1371" y="1070"/>
                    </a:cubicBezTo>
                    <a:cubicBezTo>
                      <a:pt x="1358" y="1071"/>
                      <a:pt x="1345" y="1069"/>
                      <a:pt x="1334" y="1063"/>
                    </a:cubicBezTo>
                    <a:cubicBezTo>
                      <a:pt x="1325" y="1097"/>
                      <a:pt x="1335" y="1135"/>
                      <a:pt x="1343" y="1167"/>
                    </a:cubicBezTo>
                    <a:cubicBezTo>
                      <a:pt x="1348" y="1188"/>
                      <a:pt x="1319" y="1225"/>
                      <a:pt x="1295" y="1225"/>
                    </a:cubicBezTo>
                    <a:cubicBezTo>
                      <a:pt x="1283" y="1225"/>
                      <a:pt x="1269" y="1215"/>
                      <a:pt x="1262" y="1231"/>
                    </a:cubicBezTo>
                    <a:cubicBezTo>
                      <a:pt x="1256" y="1243"/>
                      <a:pt x="1252" y="1257"/>
                      <a:pt x="1248" y="1270"/>
                    </a:cubicBezTo>
                    <a:cubicBezTo>
                      <a:pt x="1242" y="1285"/>
                      <a:pt x="1234" y="1298"/>
                      <a:pt x="1218" y="1302"/>
                    </a:cubicBezTo>
                    <a:cubicBezTo>
                      <a:pt x="1204" y="1305"/>
                      <a:pt x="1175" y="1300"/>
                      <a:pt x="1167" y="1315"/>
                    </a:cubicBezTo>
                    <a:cubicBezTo>
                      <a:pt x="1153" y="1343"/>
                      <a:pt x="1162" y="1368"/>
                      <a:pt x="1122" y="1373"/>
                    </a:cubicBezTo>
                    <a:cubicBezTo>
                      <a:pt x="1084" y="1377"/>
                      <a:pt x="1072" y="1340"/>
                      <a:pt x="1040" y="1334"/>
                    </a:cubicBezTo>
                    <a:cubicBezTo>
                      <a:pt x="976" y="1320"/>
                      <a:pt x="904" y="1346"/>
                      <a:pt x="839" y="1335"/>
                    </a:cubicBezTo>
                    <a:cubicBezTo>
                      <a:pt x="841" y="1329"/>
                      <a:pt x="849" y="1316"/>
                      <a:pt x="844" y="1309"/>
                    </a:cubicBezTo>
                    <a:cubicBezTo>
                      <a:pt x="833" y="1293"/>
                      <a:pt x="824" y="1322"/>
                      <a:pt x="820" y="1328"/>
                    </a:cubicBezTo>
                    <a:cubicBezTo>
                      <a:pt x="804" y="1349"/>
                      <a:pt x="728" y="1336"/>
                      <a:pt x="703" y="1336"/>
                    </a:cubicBezTo>
                    <a:lnTo>
                      <a:pt x="176" y="1336"/>
                    </a:lnTo>
                    <a:cubicBezTo>
                      <a:pt x="137" y="1336"/>
                      <a:pt x="90" y="1343"/>
                      <a:pt x="52" y="1336"/>
                    </a:cubicBezTo>
                    <a:cubicBezTo>
                      <a:pt x="42" y="1334"/>
                      <a:pt x="46" y="1250"/>
                      <a:pt x="46" y="1238"/>
                    </a:cubicBezTo>
                    <a:cubicBezTo>
                      <a:pt x="44" y="1066"/>
                      <a:pt x="46" y="893"/>
                      <a:pt x="46" y="720"/>
                    </a:cubicBezTo>
                    <a:cubicBezTo>
                      <a:pt x="47" y="636"/>
                      <a:pt x="52" y="552"/>
                      <a:pt x="50" y="468"/>
                    </a:cubicBezTo>
                    <a:cubicBezTo>
                      <a:pt x="49" y="427"/>
                      <a:pt x="51" y="385"/>
                      <a:pt x="47" y="345"/>
                    </a:cubicBezTo>
                    <a:cubicBezTo>
                      <a:pt x="44" y="310"/>
                      <a:pt x="37" y="259"/>
                      <a:pt x="22" y="228"/>
                    </a:cubicBezTo>
                    <a:close/>
                  </a:path>
                </a:pathLst>
              </a:custGeom>
              <a:solidFill>
                <a:srgbClr val="FFC000"/>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2" name="Freeform 109">
                <a:extLst>
                  <a:ext uri="{FF2B5EF4-FFF2-40B4-BE49-F238E27FC236}">
                    <a16:creationId xmlns:a16="http://schemas.microsoft.com/office/drawing/2014/main" id="{88AF1C45-0A01-7D88-0EF7-5B175F88AB21}"/>
                  </a:ext>
                </a:extLst>
              </p:cNvPr>
              <p:cNvSpPr>
                <a:spLocks/>
              </p:cNvSpPr>
              <p:nvPr/>
            </p:nvSpPr>
            <p:spPr bwMode="auto">
              <a:xfrm>
                <a:off x="1986390" y="3811893"/>
                <a:ext cx="10962" cy="14621"/>
              </a:xfrm>
              <a:custGeom>
                <a:avLst/>
                <a:gdLst>
                  <a:gd name="T0" fmla="*/ 4 w 17"/>
                  <a:gd name="T1" fmla="*/ 15 h 15"/>
                  <a:gd name="T2" fmla="*/ 17 w 17"/>
                  <a:gd name="T3" fmla="*/ 8 h 15"/>
                  <a:gd name="T4" fmla="*/ 4 w 17"/>
                  <a:gd name="T5" fmla="*/ 15 h 15"/>
                </a:gdLst>
                <a:ahLst/>
                <a:cxnLst>
                  <a:cxn ang="0">
                    <a:pos x="T0" y="T1"/>
                  </a:cxn>
                  <a:cxn ang="0">
                    <a:pos x="T2" y="T3"/>
                  </a:cxn>
                  <a:cxn ang="0">
                    <a:pos x="T4" y="T5"/>
                  </a:cxn>
                </a:cxnLst>
                <a:rect l="0" t="0" r="r" b="b"/>
                <a:pathLst>
                  <a:path w="17" h="15">
                    <a:moveTo>
                      <a:pt x="4" y="15"/>
                    </a:moveTo>
                    <a:cubicBezTo>
                      <a:pt x="0" y="2"/>
                      <a:pt x="4" y="0"/>
                      <a:pt x="17" y="8"/>
                    </a:cubicBezTo>
                    <a:cubicBezTo>
                      <a:pt x="13" y="11"/>
                      <a:pt x="9" y="13"/>
                      <a:pt x="4" y="15"/>
                    </a:cubicBezTo>
                  </a:path>
                </a:pathLst>
              </a:custGeom>
              <a:solidFill>
                <a:srgbClr val="C05046"/>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3" name="Freeform 117">
                <a:extLst>
                  <a:ext uri="{FF2B5EF4-FFF2-40B4-BE49-F238E27FC236}">
                    <a16:creationId xmlns:a16="http://schemas.microsoft.com/office/drawing/2014/main" id="{7CCA819D-B196-F329-571A-FD592910269B}"/>
                  </a:ext>
                </a:extLst>
              </p:cNvPr>
              <p:cNvSpPr>
                <a:spLocks/>
              </p:cNvSpPr>
              <p:nvPr/>
            </p:nvSpPr>
            <p:spPr bwMode="auto">
              <a:xfrm>
                <a:off x="4745275" y="4503958"/>
                <a:ext cx="124241" cy="480060"/>
              </a:xfrm>
              <a:custGeom>
                <a:avLst/>
                <a:gdLst>
                  <a:gd name="T0" fmla="*/ 0 w 182"/>
                  <a:gd name="T1" fmla="*/ 288 h 526"/>
                  <a:gd name="T2" fmla="*/ 26 w 182"/>
                  <a:gd name="T3" fmla="*/ 235 h 526"/>
                  <a:gd name="T4" fmla="*/ 76 w 182"/>
                  <a:gd name="T5" fmla="*/ 105 h 526"/>
                  <a:gd name="T6" fmla="*/ 94 w 182"/>
                  <a:gd name="T7" fmla="*/ 59 h 526"/>
                  <a:gd name="T8" fmla="*/ 100 w 182"/>
                  <a:gd name="T9" fmla="*/ 28 h 526"/>
                  <a:gd name="T10" fmla="*/ 134 w 182"/>
                  <a:gd name="T11" fmla="*/ 29 h 526"/>
                  <a:gd name="T12" fmla="*/ 159 w 182"/>
                  <a:gd name="T13" fmla="*/ 0 h 526"/>
                  <a:gd name="T14" fmla="*/ 156 w 182"/>
                  <a:gd name="T15" fmla="*/ 124 h 526"/>
                  <a:gd name="T16" fmla="*/ 123 w 182"/>
                  <a:gd name="T17" fmla="*/ 106 h 526"/>
                  <a:gd name="T18" fmla="*/ 91 w 182"/>
                  <a:gd name="T19" fmla="*/ 135 h 526"/>
                  <a:gd name="T20" fmla="*/ 96 w 182"/>
                  <a:gd name="T21" fmla="*/ 203 h 526"/>
                  <a:gd name="T22" fmla="*/ 77 w 182"/>
                  <a:gd name="T23" fmla="*/ 262 h 526"/>
                  <a:gd name="T24" fmla="*/ 147 w 182"/>
                  <a:gd name="T25" fmla="*/ 248 h 526"/>
                  <a:gd name="T26" fmla="*/ 141 w 182"/>
                  <a:gd name="T27" fmla="*/ 301 h 526"/>
                  <a:gd name="T28" fmla="*/ 113 w 182"/>
                  <a:gd name="T29" fmla="*/ 373 h 526"/>
                  <a:gd name="T30" fmla="*/ 75 w 182"/>
                  <a:gd name="T31" fmla="*/ 526 h 526"/>
                  <a:gd name="T32" fmla="*/ 41 w 182"/>
                  <a:gd name="T33" fmla="*/ 409 h 526"/>
                  <a:gd name="T34" fmla="*/ 25 w 182"/>
                  <a:gd name="T35" fmla="*/ 360 h 526"/>
                  <a:gd name="T36" fmla="*/ 0 w 182"/>
                  <a:gd name="T37" fmla="*/ 28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526">
                    <a:moveTo>
                      <a:pt x="0" y="288"/>
                    </a:moveTo>
                    <a:cubicBezTo>
                      <a:pt x="6" y="280"/>
                      <a:pt x="40" y="244"/>
                      <a:pt x="26" y="235"/>
                    </a:cubicBezTo>
                    <a:cubicBezTo>
                      <a:pt x="54" y="195"/>
                      <a:pt x="64" y="149"/>
                      <a:pt x="76" y="105"/>
                    </a:cubicBezTo>
                    <a:cubicBezTo>
                      <a:pt x="80" y="91"/>
                      <a:pt x="82" y="69"/>
                      <a:pt x="94" y="59"/>
                    </a:cubicBezTo>
                    <a:cubicBezTo>
                      <a:pt x="104" y="52"/>
                      <a:pt x="92" y="36"/>
                      <a:pt x="100" y="28"/>
                    </a:cubicBezTo>
                    <a:cubicBezTo>
                      <a:pt x="108" y="20"/>
                      <a:pt x="125" y="28"/>
                      <a:pt x="134" y="29"/>
                    </a:cubicBezTo>
                    <a:cubicBezTo>
                      <a:pt x="153" y="31"/>
                      <a:pt x="152" y="11"/>
                      <a:pt x="159" y="0"/>
                    </a:cubicBezTo>
                    <a:cubicBezTo>
                      <a:pt x="182" y="9"/>
                      <a:pt x="162" y="101"/>
                      <a:pt x="156" y="124"/>
                    </a:cubicBezTo>
                    <a:cubicBezTo>
                      <a:pt x="144" y="123"/>
                      <a:pt x="134" y="110"/>
                      <a:pt x="123" y="106"/>
                    </a:cubicBezTo>
                    <a:cubicBezTo>
                      <a:pt x="105" y="99"/>
                      <a:pt x="94" y="123"/>
                      <a:pt x="91" y="135"/>
                    </a:cubicBezTo>
                    <a:cubicBezTo>
                      <a:pt x="87" y="151"/>
                      <a:pt x="71" y="205"/>
                      <a:pt x="96" y="203"/>
                    </a:cubicBezTo>
                    <a:cubicBezTo>
                      <a:pt x="141" y="201"/>
                      <a:pt x="74" y="234"/>
                      <a:pt x="77" y="262"/>
                    </a:cubicBezTo>
                    <a:cubicBezTo>
                      <a:pt x="79" y="281"/>
                      <a:pt x="137" y="248"/>
                      <a:pt x="147" y="248"/>
                    </a:cubicBezTo>
                    <a:cubicBezTo>
                      <a:pt x="148" y="267"/>
                      <a:pt x="137" y="280"/>
                      <a:pt x="141" y="301"/>
                    </a:cubicBezTo>
                    <a:cubicBezTo>
                      <a:pt x="146" y="324"/>
                      <a:pt x="122" y="352"/>
                      <a:pt x="113" y="373"/>
                    </a:cubicBezTo>
                    <a:cubicBezTo>
                      <a:pt x="97" y="416"/>
                      <a:pt x="115" y="491"/>
                      <a:pt x="75" y="526"/>
                    </a:cubicBezTo>
                    <a:cubicBezTo>
                      <a:pt x="59" y="489"/>
                      <a:pt x="64" y="444"/>
                      <a:pt x="41" y="409"/>
                    </a:cubicBezTo>
                    <a:cubicBezTo>
                      <a:pt x="32" y="395"/>
                      <a:pt x="31" y="376"/>
                      <a:pt x="25" y="360"/>
                    </a:cubicBezTo>
                    <a:cubicBezTo>
                      <a:pt x="17" y="336"/>
                      <a:pt x="6" y="315"/>
                      <a:pt x="0" y="288"/>
                    </a:cubicBezTo>
                  </a:path>
                </a:pathLst>
              </a:custGeom>
              <a:solidFill>
                <a:srgbClr val="FFC000"/>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4" name="Freeform 123">
                <a:extLst>
                  <a:ext uri="{FF2B5EF4-FFF2-40B4-BE49-F238E27FC236}">
                    <a16:creationId xmlns:a16="http://schemas.microsoft.com/office/drawing/2014/main" id="{4C26494B-2E51-DD89-850C-09E3BA9261CE}"/>
                  </a:ext>
                </a:extLst>
              </p:cNvPr>
              <p:cNvSpPr>
                <a:spLocks/>
              </p:cNvSpPr>
              <p:nvPr/>
            </p:nvSpPr>
            <p:spPr bwMode="auto">
              <a:xfrm>
                <a:off x="4118589" y="4045831"/>
                <a:ext cx="43850" cy="29242"/>
              </a:xfrm>
              <a:custGeom>
                <a:avLst/>
                <a:gdLst>
                  <a:gd name="T0" fmla="*/ 19 w 64"/>
                  <a:gd name="T1" fmla="*/ 33 h 33"/>
                  <a:gd name="T2" fmla="*/ 64 w 64"/>
                  <a:gd name="T3" fmla="*/ 3 h 33"/>
                  <a:gd name="T4" fmla="*/ 19 w 64"/>
                  <a:gd name="T5" fmla="*/ 33 h 33"/>
                </a:gdLst>
                <a:ahLst/>
                <a:cxnLst>
                  <a:cxn ang="0">
                    <a:pos x="T0" y="T1"/>
                  </a:cxn>
                  <a:cxn ang="0">
                    <a:pos x="T2" y="T3"/>
                  </a:cxn>
                  <a:cxn ang="0">
                    <a:pos x="T4" y="T5"/>
                  </a:cxn>
                </a:cxnLst>
                <a:rect l="0" t="0" r="r" b="b"/>
                <a:pathLst>
                  <a:path w="64" h="33">
                    <a:moveTo>
                      <a:pt x="19" y="33"/>
                    </a:moveTo>
                    <a:cubicBezTo>
                      <a:pt x="0" y="15"/>
                      <a:pt x="51" y="0"/>
                      <a:pt x="64" y="3"/>
                    </a:cubicBezTo>
                    <a:cubicBezTo>
                      <a:pt x="53" y="11"/>
                      <a:pt x="21" y="18"/>
                      <a:pt x="19" y="33"/>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5" name="Freeform 131">
                <a:extLst>
                  <a:ext uri="{FF2B5EF4-FFF2-40B4-BE49-F238E27FC236}">
                    <a16:creationId xmlns:a16="http://schemas.microsoft.com/office/drawing/2014/main" id="{9AB9AA7A-C2B3-CA1B-6058-0D3BE2B7B77B}"/>
                  </a:ext>
                </a:extLst>
              </p:cNvPr>
              <p:cNvSpPr>
                <a:spLocks/>
              </p:cNvSpPr>
              <p:nvPr/>
            </p:nvSpPr>
            <p:spPr bwMode="auto">
              <a:xfrm>
                <a:off x="3601526" y="3848446"/>
                <a:ext cx="7309" cy="19495"/>
              </a:xfrm>
              <a:custGeom>
                <a:avLst/>
                <a:gdLst>
                  <a:gd name="T0" fmla="*/ 12 w 12"/>
                  <a:gd name="T1" fmla="*/ 23 h 23"/>
                  <a:gd name="T2" fmla="*/ 0 w 12"/>
                  <a:gd name="T3" fmla="*/ 0 h 23"/>
                  <a:gd name="T4" fmla="*/ 12 w 12"/>
                  <a:gd name="T5" fmla="*/ 23 h 23"/>
                </a:gdLst>
                <a:ahLst/>
                <a:cxnLst>
                  <a:cxn ang="0">
                    <a:pos x="T0" y="T1"/>
                  </a:cxn>
                  <a:cxn ang="0">
                    <a:pos x="T2" y="T3"/>
                  </a:cxn>
                  <a:cxn ang="0">
                    <a:pos x="T4" y="T5"/>
                  </a:cxn>
                </a:cxnLst>
                <a:rect l="0" t="0" r="r" b="b"/>
                <a:pathLst>
                  <a:path w="12" h="23">
                    <a:moveTo>
                      <a:pt x="12" y="23"/>
                    </a:moveTo>
                    <a:cubicBezTo>
                      <a:pt x="6" y="17"/>
                      <a:pt x="2" y="9"/>
                      <a:pt x="0" y="0"/>
                    </a:cubicBezTo>
                    <a:cubicBezTo>
                      <a:pt x="6" y="7"/>
                      <a:pt x="10" y="15"/>
                      <a:pt x="12" y="23"/>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6" name="Freeform 136">
                <a:extLst>
                  <a:ext uri="{FF2B5EF4-FFF2-40B4-BE49-F238E27FC236}">
                    <a16:creationId xmlns:a16="http://schemas.microsoft.com/office/drawing/2014/main" id="{407EA942-F1D5-6735-0BAA-10B442A19ECE}"/>
                  </a:ext>
                </a:extLst>
              </p:cNvPr>
              <p:cNvSpPr>
                <a:spLocks/>
              </p:cNvSpPr>
              <p:nvPr/>
            </p:nvSpPr>
            <p:spPr bwMode="auto">
              <a:xfrm>
                <a:off x="3787887" y="4111626"/>
                <a:ext cx="21925" cy="29242"/>
              </a:xfrm>
              <a:custGeom>
                <a:avLst/>
                <a:gdLst>
                  <a:gd name="T0" fmla="*/ 5 w 12"/>
                  <a:gd name="T1" fmla="*/ 0 h 12"/>
                  <a:gd name="T2" fmla="*/ 4 w 12"/>
                  <a:gd name="T3" fmla="*/ 12 h 12"/>
                  <a:gd name="T4" fmla="*/ 5 w 12"/>
                  <a:gd name="T5" fmla="*/ 0 h 12"/>
                </a:gdLst>
                <a:ahLst/>
                <a:cxnLst>
                  <a:cxn ang="0">
                    <a:pos x="T0" y="T1"/>
                  </a:cxn>
                  <a:cxn ang="0">
                    <a:pos x="T2" y="T3"/>
                  </a:cxn>
                  <a:cxn ang="0">
                    <a:pos x="T4" y="T5"/>
                  </a:cxn>
                </a:cxnLst>
                <a:rect l="0" t="0" r="r" b="b"/>
                <a:pathLst>
                  <a:path w="12" h="12">
                    <a:moveTo>
                      <a:pt x="5" y="0"/>
                    </a:moveTo>
                    <a:cubicBezTo>
                      <a:pt x="8" y="4"/>
                      <a:pt x="12" y="10"/>
                      <a:pt x="4" y="12"/>
                    </a:cubicBezTo>
                    <a:cubicBezTo>
                      <a:pt x="3" y="8"/>
                      <a:pt x="0" y="3"/>
                      <a:pt x="5" y="0"/>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7" name="Freeform 137">
                <a:extLst>
                  <a:ext uri="{FF2B5EF4-FFF2-40B4-BE49-F238E27FC236}">
                    <a16:creationId xmlns:a16="http://schemas.microsoft.com/office/drawing/2014/main" id="{3F9E44DB-7A28-335A-113A-F4B46C29B142}"/>
                  </a:ext>
                </a:extLst>
              </p:cNvPr>
              <p:cNvSpPr>
                <a:spLocks/>
              </p:cNvSpPr>
              <p:nvPr/>
            </p:nvSpPr>
            <p:spPr bwMode="auto">
              <a:xfrm>
                <a:off x="3833565" y="3906931"/>
                <a:ext cx="12790" cy="14621"/>
              </a:xfrm>
              <a:custGeom>
                <a:avLst/>
                <a:gdLst>
                  <a:gd name="T0" fmla="*/ 11 w 18"/>
                  <a:gd name="T1" fmla="*/ 0 h 15"/>
                  <a:gd name="T2" fmla="*/ 0 w 18"/>
                  <a:gd name="T3" fmla="*/ 15 h 15"/>
                  <a:gd name="T4" fmla="*/ 11 w 18"/>
                  <a:gd name="T5" fmla="*/ 0 h 15"/>
                </a:gdLst>
                <a:ahLst/>
                <a:cxnLst>
                  <a:cxn ang="0">
                    <a:pos x="T0" y="T1"/>
                  </a:cxn>
                  <a:cxn ang="0">
                    <a:pos x="T2" y="T3"/>
                  </a:cxn>
                  <a:cxn ang="0">
                    <a:pos x="T4" y="T5"/>
                  </a:cxn>
                </a:cxnLst>
                <a:rect l="0" t="0" r="r" b="b"/>
                <a:pathLst>
                  <a:path w="18" h="15">
                    <a:moveTo>
                      <a:pt x="11" y="0"/>
                    </a:moveTo>
                    <a:cubicBezTo>
                      <a:pt x="18" y="12"/>
                      <a:pt x="12" y="15"/>
                      <a:pt x="0" y="15"/>
                    </a:cubicBezTo>
                    <a:cubicBezTo>
                      <a:pt x="1" y="8"/>
                      <a:pt x="5" y="3"/>
                      <a:pt x="11" y="0"/>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8" name="Freeform 139">
                <a:extLst>
                  <a:ext uri="{FF2B5EF4-FFF2-40B4-BE49-F238E27FC236}">
                    <a16:creationId xmlns:a16="http://schemas.microsoft.com/office/drawing/2014/main" id="{49C3E32C-5C89-6557-10A8-B90A36AFEE37}"/>
                  </a:ext>
                </a:extLst>
              </p:cNvPr>
              <p:cNvSpPr>
                <a:spLocks/>
              </p:cNvSpPr>
              <p:nvPr/>
            </p:nvSpPr>
            <p:spPr bwMode="auto">
              <a:xfrm>
                <a:off x="3835391" y="3933735"/>
                <a:ext cx="12790" cy="14621"/>
              </a:xfrm>
              <a:custGeom>
                <a:avLst/>
                <a:gdLst>
                  <a:gd name="T0" fmla="*/ 8 w 17"/>
                  <a:gd name="T1" fmla="*/ 16 h 16"/>
                  <a:gd name="T2" fmla="*/ 0 w 17"/>
                  <a:gd name="T3" fmla="*/ 3 h 16"/>
                  <a:gd name="T4" fmla="*/ 8 w 17"/>
                  <a:gd name="T5" fmla="*/ 16 h 16"/>
                </a:gdLst>
                <a:ahLst/>
                <a:cxnLst>
                  <a:cxn ang="0">
                    <a:pos x="T0" y="T1"/>
                  </a:cxn>
                  <a:cxn ang="0">
                    <a:pos x="T2" y="T3"/>
                  </a:cxn>
                  <a:cxn ang="0">
                    <a:pos x="T4" y="T5"/>
                  </a:cxn>
                </a:cxnLst>
                <a:rect l="0" t="0" r="r" b="b"/>
                <a:pathLst>
                  <a:path w="17" h="16">
                    <a:moveTo>
                      <a:pt x="8" y="16"/>
                    </a:moveTo>
                    <a:cubicBezTo>
                      <a:pt x="5" y="12"/>
                      <a:pt x="2" y="8"/>
                      <a:pt x="0" y="3"/>
                    </a:cubicBezTo>
                    <a:cubicBezTo>
                      <a:pt x="14" y="0"/>
                      <a:pt x="17" y="4"/>
                      <a:pt x="8" y="16"/>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09" name="Freeform 143">
                <a:extLst>
                  <a:ext uri="{FF2B5EF4-FFF2-40B4-BE49-F238E27FC236}">
                    <a16:creationId xmlns:a16="http://schemas.microsoft.com/office/drawing/2014/main" id="{E222E1EB-C075-A108-FA41-67A8845118C0}"/>
                  </a:ext>
                </a:extLst>
              </p:cNvPr>
              <p:cNvSpPr>
                <a:spLocks/>
              </p:cNvSpPr>
              <p:nvPr/>
            </p:nvSpPr>
            <p:spPr bwMode="auto">
              <a:xfrm>
                <a:off x="3851835" y="3760720"/>
                <a:ext cx="10962" cy="12185"/>
              </a:xfrm>
              <a:custGeom>
                <a:avLst/>
                <a:gdLst>
                  <a:gd name="T0" fmla="*/ 12 w 15"/>
                  <a:gd name="T1" fmla="*/ 13 h 13"/>
                  <a:gd name="T2" fmla="*/ 0 w 15"/>
                  <a:gd name="T3" fmla="*/ 2 h 13"/>
                  <a:gd name="T4" fmla="*/ 12 w 15"/>
                  <a:gd name="T5" fmla="*/ 13 h 13"/>
                </a:gdLst>
                <a:ahLst/>
                <a:cxnLst>
                  <a:cxn ang="0">
                    <a:pos x="T0" y="T1"/>
                  </a:cxn>
                  <a:cxn ang="0">
                    <a:pos x="T2" y="T3"/>
                  </a:cxn>
                  <a:cxn ang="0">
                    <a:pos x="T4" y="T5"/>
                  </a:cxn>
                </a:cxnLst>
                <a:rect l="0" t="0" r="r" b="b"/>
                <a:pathLst>
                  <a:path w="15" h="13">
                    <a:moveTo>
                      <a:pt x="12" y="13"/>
                    </a:moveTo>
                    <a:cubicBezTo>
                      <a:pt x="8" y="9"/>
                      <a:pt x="4" y="6"/>
                      <a:pt x="0" y="2"/>
                    </a:cubicBezTo>
                    <a:cubicBezTo>
                      <a:pt x="10" y="0"/>
                      <a:pt x="15" y="3"/>
                      <a:pt x="12" y="13"/>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0" name="Freeform 147">
                <a:extLst>
                  <a:ext uri="{FF2B5EF4-FFF2-40B4-BE49-F238E27FC236}">
                    <a16:creationId xmlns:a16="http://schemas.microsoft.com/office/drawing/2014/main" id="{AB6D3399-4347-AC56-7894-683034C004B1}"/>
                  </a:ext>
                </a:extLst>
              </p:cNvPr>
              <p:cNvSpPr>
                <a:spLocks/>
              </p:cNvSpPr>
              <p:nvPr/>
            </p:nvSpPr>
            <p:spPr bwMode="auto">
              <a:xfrm>
                <a:off x="3904820" y="3948356"/>
                <a:ext cx="10962" cy="19495"/>
              </a:xfrm>
              <a:custGeom>
                <a:avLst/>
                <a:gdLst>
                  <a:gd name="T0" fmla="*/ 4 w 17"/>
                  <a:gd name="T1" fmla="*/ 21 h 21"/>
                  <a:gd name="T2" fmla="*/ 15 w 17"/>
                  <a:gd name="T3" fmla="*/ 0 h 21"/>
                  <a:gd name="T4" fmla="*/ 4 w 17"/>
                  <a:gd name="T5" fmla="*/ 21 h 21"/>
                </a:gdLst>
                <a:ahLst/>
                <a:cxnLst>
                  <a:cxn ang="0">
                    <a:pos x="T0" y="T1"/>
                  </a:cxn>
                  <a:cxn ang="0">
                    <a:pos x="T2" y="T3"/>
                  </a:cxn>
                  <a:cxn ang="0">
                    <a:pos x="T4" y="T5"/>
                  </a:cxn>
                </a:cxnLst>
                <a:rect l="0" t="0" r="r" b="b"/>
                <a:pathLst>
                  <a:path w="17" h="21">
                    <a:moveTo>
                      <a:pt x="4" y="21"/>
                    </a:moveTo>
                    <a:cubicBezTo>
                      <a:pt x="0" y="11"/>
                      <a:pt x="6" y="4"/>
                      <a:pt x="15" y="0"/>
                    </a:cubicBezTo>
                    <a:cubicBezTo>
                      <a:pt x="17" y="9"/>
                      <a:pt x="13" y="16"/>
                      <a:pt x="4" y="21"/>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1" name="Freeform 149">
                <a:extLst>
                  <a:ext uri="{FF2B5EF4-FFF2-40B4-BE49-F238E27FC236}">
                    <a16:creationId xmlns:a16="http://schemas.microsoft.com/office/drawing/2014/main" id="{F309E61F-FDF2-4D57-2C6F-B13F03EB13DD}"/>
                  </a:ext>
                </a:extLst>
              </p:cNvPr>
              <p:cNvSpPr>
                <a:spLocks/>
              </p:cNvSpPr>
              <p:nvPr/>
            </p:nvSpPr>
            <p:spPr bwMode="auto">
              <a:xfrm>
                <a:off x="3910302" y="4065325"/>
                <a:ext cx="20098" cy="14621"/>
              </a:xfrm>
              <a:custGeom>
                <a:avLst/>
                <a:gdLst>
                  <a:gd name="T0" fmla="*/ 0 w 27"/>
                  <a:gd name="T1" fmla="*/ 15 h 15"/>
                  <a:gd name="T2" fmla="*/ 1 w 27"/>
                  <a:gd name="T3" fmla="*/ 2 h 15"/>
                  <a:gd name="T4" fmla="*/ 27 w 27"/>
                  <a:gd name="T5" fmla="*/ 0 h 15"/>
                  <a:gd name="T6" fmla="*/ 0 w 27"/>
                  <a:gd name="T7" fmla="*/ 15 h 15"/>
                </a:gdLst>
                <a:ahLst/>
                <a:cxnLst>
                  <a:cxn ang="0">
                    <a:pos x="T0" y="T1"/>
                  </a:cxn>
                  <a:cxn ang="0">
                    <a:pos x="T2" y="T3"/>
                  </a:cxn>
                  <a:cxn ang="0">
                    <a:pos x="T4" y="T5"/>
                  </a:cxn>
                  <a:cxn ang="0">
                    <a:pos x="T6" y="T7"/>
                  </a:cxn>
                </a:cxnLst>
                <a:rect l="0" t="0" r="r" b="b"/>
                <a:pathLst>
                  <a:path w="27" h="15">
                    <a:moveTo>
                      <a:pt x="0" y="15"/>
                    </a:moveTo>
                    <a:cubicBezTo>
                      <a:pt x="1" y="10"/>
                      <a:pt x="1" y="6"/>
                      <a:pt x="1" y="2"/>
                    </a:cubicBezTo>
                    <a:cubicBezTo>
                      <a:pt x="9" y="10"/>
                      <a:pt x="20" y="9"/>
                      <a:pt x="27" y="0"/>
                    </a:cubicBezTo>
                    <a:cubicBezTo>
                      <a:pt x="27" y="15"/>
                      <a:pt x="11" y="12"/>
                      <a:pt x="0" y="15"/>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2" name="Freeform 155">
                <a:extLst>
                  <a:ext uri="{FF2B5EF4-FFF2-40B4-BE49-F238E27FC236}">
                    <a16:creationId xmlns:a16="http://schemas.microsoft.com/office/drawing/2014/main" id="{0FDD7DDE-2094-2F1E-E977-3D1922E821EA}"/>
                  </a:ext>
                </a:extLst>
              </p:cNvPr>
              <p:cNvSpPr>
                <a:spLocks/>
              </p:cNvSpPr>
              <p:nvPr/>
            </p:nvSpPr>
            <p:spPr bwMode="auto">
              <a:xfrm>
                <a:off x="3939535" y="4036083"/>
                <a:ext cx="10962" cy="9748"/>
              </a:xfrm>
              <a:custGeom>
                <a:avLst/>
                <a:gdLst>
                  <a:gd name="T0" fmla="*/ 6 w 16"/>
                  <a:gd name="T1" fmla="*/ 12 h 12"/>
                  <a:gd name="T2" fmla="*/ 0 w 16"/>
                  <a:gd name="T3" fmla="*/ 0 h 12"/>
                  <a:gd name="T4" fmla="*/ 6 w 16"/>
                  <a:gd name="T5" fmla="*/ 12 h 12"/>
                </a:gdLst>
                <a:ahLst/>
                <a:cxnLst>
                  <a:cxn ang="0">
                    <a:pos x="T0" y="T1"/>
                  </a:cxn>
                  <a:cxn ang="0">
                    <a:pos x="T2" y="T3"/>
                  </a:cxn>
                  <a:cxn ang="0">
                    <a:pos x="T4" y="T5"/>
                  </a:cxn>
                </a:cxnLst>
                <a:rect l="0" t="0" r="r" b="b"/>
                <a:pathLst>
                  <a:path w="16" h="12">
                    <a:moveTo>
                      <a:pt x="6" y="12"/>
                    </a:moveTo>
                    <a:cubicBezTo>
                      <a:pt x="4" y="8"/>
                      <a:pt x="2" y="4"/>
                      <a:pt x="0" y="0"/>
                    </a:cubicBezTo>
                    <a:cubicBezTo>
                      <a:pt x="15" y="0"/>
                      <a:pt x="16" y="4"/>
                      <a:pt x="6" y="12"/>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3" name="Freeform 163">
                <a:extLst>
                  <a:ext uri="{FF2B5EF4-FFF2-40B4-BE49-F238E27FC236}">
                    <a16:creationId xmlns:a16="http://schemas.microsoft.com/office/drawing/2014/main" id="{8161AAE8-8E5B-0AD9-A5CD-2B2E1AD01A01}"/>
                  </a:ext>
                </a:extLst>
              </p:cNvPr>
              <p:cNvSpPr>
                <a:spLocks/>
              </p:cNvSpPr>
              <p:nvPr/>
            </p:nvSpPr>
            <p:spPr bwMode="auto">
              <a:xfrm>
                <a:off x="3954151" y="4079946"/>
                <a:ext cx="9136" cy="7312"/>
              </a:xfrm>
              <a:custGeom>
                <a:avLst/>
                <a:gdLst>
                  <a:gd name="T0" fmla="*/ 13 w 13"/>
                  <a:gd name="T1" fmla="*/ 8 h 8"/>
                  <a:gd name="T2" fmla="*/ 0 w 13"/>
                  <a:gd name="T3" fmla="*/ 1 h 8"/>
                  <a:gd name="T4" fmla="*/ 13 w 13"/>
                  <a:gd name="T5" fmla="*/ 8 h 8"/>
                </a:gdLst>
                <a:ahLst/>
                <a:cxnLst>
                  <a:cxn ang="0">
                    <a:pos x="T0" y="T1"/>
                  </a:cxn>
                  <a:cxn ang="0">
                    <a:pos x="T2" y="T3"/>
                  </a:cxn>
                  <a:cxn ang="0">
                    <a:pos x="T4" y="T5"/>
                  </a:cxn>
                </a:cxnLst>
                <a:rect l="0" t="0" r="r" b="b"/>
                <a:pathLst>
                  <a:path w="13" h="8">
                    <a:moveTo>
                      <a:pt x="13" y="8"/>
                    </a:moveTo>
                    <a:cubicBezTo>
                      <a:pt x="9" y="5"/>
                      <a:pt x="4" y="3"/>
                      <a:pt x="0" y="1"/>
                    </a:cubicBezTo>
                    <a:cubicBezTo>
                      <a:pt x="9" y="0"/>
                      <a:pt x="8" y="4"/>
                      <a:pt x="13" y="8"/>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4" name="Freeform 167">
                <a:extLst>
                  <a:ext uri="{FF2B5EF4-FFF2-40B4-BE49-F238E27FC236}">
                    <a16:creationId xmlns:a16="http://schemas.microsoft.com/office/drawing/2014/main" id="{2E81BBC0-AE3F-E89B-B330-B05BF3B0D459}"/>
                  </a:ext>
                </a:extLst>
              </p:cNvPr>
              <p:cNvSpPr>
                <a:spLocks/>
              </p:cNvSpPr>
              <p:nvPr/>
            </p:nvSpPr>
            <p:spPr bwMode="auto">
              <a:xfrm>
                <a:off x="3990694" y="3967852"/>
                <a:ext cx="12790" cy="14621"/>
              </a:xfrm>
              <a:custGeom>
                <a:avLst/>
                <a:gdLst>
                  <a:gd name="T0" fmla="*/ 8 w 18"/>
                  <a:gd name="T1" fmla="*/ 16 h 16"/>
                  <a:gd name="T2" fmla="*/ 18 w 18"/>
                  <a:gd name="T3" fmla="*/ 5 h 16"/>
                  <a:gd name="T4" fmla="*/ 8 w 18"/>
                  <a:gd name="T5" fmla="*/ 16 h 16"/>
                </a:gdLst>
                <a:ahLst/>
                <a:cxnLst>
                  <a:cxn ang="0">
                    <a:pos x="T0" y="T1"/>
                  </a:cxn>
                  <a:cxn ang="0">
                    <a:pos x="T2" y="T3"/>
                  </a:cxn>
                  <a:cxn ang="0">
                    <a:pos x="T4" y="T5"/>
                  </a:cxn>
                </a:cxnLst>
                <a:rect l="0" t="0" r="r" b="b"/>
                <a:pathLst>
                  <a:path w="18" h="16">
                    <a:moveTo>
                      <a:pt x="8" y="16"/>
                    </a:moveTo>
                    <a:cubicBezTo>
                      <a:pt x="0" y="4"/>
                      <a:pt x="3" y="0"/>
                      <a:pt x="18" y="5"/>
                    </a:cubicBezTo>
                    <a:cubicBezTo>
                      <a:pt x="14" y="9"/>
                      <a:pt x="11" y="12"/>
                      <a:pt x="8" y="16"/>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5" name="Freeform 169">
                <a:extLst>
                  <a:ext uri="{FF2B5EF4-FFF2-40B4-BE49-F238E27FC236}">
                    <a16:creationId xmlns:a16="http://schemas.microsoft.com/office/drawing/2014/main" id="{346DC61D-85AB-531B-C3A6-4524D996B47D}"/>
                  </a:ext>
                </a:extLst>
              </p:cNvPr>
              <p:cNvSpPr>
                <a:spLocks/>
              </p:cNvSpPr>
              <p:nvPr/>
            </p:nvSpPr>
            <p:spPr bwMode="auto">
              <a:xfrm>
                <a:off x="3988865" y="4065325"/>
                <a:ext cx="12790" cy="14621"/>
              </a:xfrm>
              <a:custGeom>
                <a:avLst/>
                <a:gdLst>
                  <a:gd name="T0" fmla="*/ 12 w 19"/>
                  <a:gd name="T1" fmla="*/ 15 h 15"/>
                  <a:gd name="T2" fmla="*/ 0 w 19"/>
                  <a:gd name="T3" fmla="*/ 5 h 15"/>
                  <a:gd name="T4" fmla="*/ 12 w 19"/>
                  <a:gd name="T5" fmla="*/ 15 h 15"/>
                </a:gdLst>
                <a:ahLst/>
                <a:cxnLst>
                  <a:cxn ang="0">
                    <a:pos x="T0" y="T1"/>
                  </a:cxn>
                  <a:cxn ang="0">
                    <a:pos x="T2" y="T3"/>
                  </a:cxn>
                  <a:cxn ang="0">
                    <a:pos x="T4" y="T5"/>
                  </a:cxn>
                </a:cxnLst>
                <a:rect l="0" t="0" r="r" b="b"/>
                <a:pathLst>
                  <a:path w="19" h="15">
                    <a:moveTo>
                      <a:pt x="12" y="15"/>
                    </a:moveTo>
                    <a:cubicBezTo>
                      <a:pt x="8" y="12"/>
                      <a:pt x="4" y="8"/>
                      <a:pt x="0" y="5"/>
                    </a:cubicBezTo>
                    <a:cubicBezTo>
                      <a:pt x="10" y="0"/>
                      <a:pt x="19" y="5"/>
                      <a:pt x="12" y="15"/>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6" name="Freeform 171">
                <a:extLst>
                  <a:ext uri="{FF2B5EF4-FFF2-40B4-BE49-F238E27FC236}">
                    <a16:creationId xmlns:a16="http://schemas.microsoft.com/office/drawing/2014/main" id="{74B50437-FBF1-F7DB-D55F-B7D7A207F16D}"/>
                  </a:ext>
                </a:extLst>
              </p:cNvPr>
              <p:cNvSpPr>
                <a:spLocks/>
              </p:cNvSpPr>
              <p:nvPr/>
            </p:nvSpPr>
            <p:spPr bwMode="auto">
              <a:xfrm>
                <a:off x="4008964" y="3592577"/>
                <a:ext cx="12790" cy="14621"/>
              </a:xfrm>
              <a:custGeom>
                <a:avLst/>
                <a:gdLst>
                  <a:gd name="T0" fmla="*/ 19 w 19"/>
                  <a:gd name="T1" fmla="*/ 3 h 16"/>
                  <a:gd name="T2" fmla="*/ 18 w 19"/>
                  <a:gd name="T3" fmla="*/ 14 h 16"/>
                  <a:gd name="T4" fmla="*/ 0 w 19"/>
                  <a:gd name="T5" fmla="*/ 2 h 16"/>
                  <a:gd name="T6" fmla="*/ 19 w 19"/>
                  <a:gd name="T7" fmla="*/ 3 h 16"/>
                </a:gdLst>
                <a:ahLst/>
                <a:cxnLst>
                  <a:cxn ang="0">
                    <a:pos x="T0" y="T1"/>
                  </a:cxn>
                  <a:cxn ang="0">
                    <a:pos x="T2" y="T3"/>
                  </a:cxn>
                  <a:cxn ang="0">
                    <a:pos x="T4" y="T5"/>
                  </a:cxn>
                  <a:cxn ang="0">
                    <a:pos x="T6" y="T7"/>
                  </a:cxn>
                </a:cxnLst>
                <a:rect l="0" t="0" r="r" b="b"/>
                <a:pathLst>
                  <a:path w="19" h="16">
                    <a:moveTo>
                      <a:pt x="19" y="3"/>
                    </a:moveTo>
                    <a:lnTo>
                      <a:pt x="18" y="14"/>
                    </a:lnTo>
                    <a:cubicBezTo>
                      <a:pt x="8" y="16"/>
                      <a:pt x="1" y="11"/>
                      <a:pt x="0" y="2"/>
                    </a:cubicBezTo>
                    <a:cubicBezTo>
                      <a:pt x="7" y="0"/>
                      <a:pt x="13" y="0"/>
                      <a:pt x="19" y="3"/>
                    </a:cubicBezTo>
                    <a:close/>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7" name="Freeform 172">
                <a:extLst>
                  <a:ext uri="{FF2B5EF4-FFF2-40B4-BE49-F238E27FC236}">
                    <a16:creationId xmlns:a16="http://schemas.microsoft.com/office/drawing/2014/main" id="{7927AD3E-139B-38FE-C968-558D622F3011}"/>
                  </a:ext>
                </a:extLst>
              </p:cNvPr>
              <p:cNvSpPr>
                <a:spLocks/>
              </p:cNvSpPr>
              <p:nvPr/>
            </p:nvSpPr>
            <p:spPr bwMode="auto">
              <a:xfrm>
                <a:off x="4008964" y="3592577"/>
                <a:ext cx="12790" cy="14621"/>
              </a:xfrm>
              <a:custGeom>
                <a:avLst/>
                <a:gdLst>
                  <a:gd name="T0" fmla="*/ 19 w 19"/>
                  <a:gd name="T1" fmla="*/ 3 h 16"/>
                  <a:gd name="T2" fmla="*/ 18 w 19"/>
                  <a:gd name="T3" fmla="*/ 14 h 16"/>
                  <a:gd name="T4" fmla="*/ 0 w 19"/>
                  <a:gd name="T5" fmla="*/ 2 h 16"/>
                  <a:gd name="T6" fmla="*/ 19 w 19"/>
                  <a:gd name="T7" fmla="*/ 3 h 16"/>
                </a:gdLst>
                <a:ahLst/>
                <a:cxnLst>
                  <a:cxn ang="0">
                    <a:pos x="T0" y="T1"/>
                  </a:cxn>
                  <a:cxn ang="0">
                    <a:pos x="T2" y="T3"/>
                  </a:cxn>
                  <a:cxn ang="0">
                    <a:pos x="T4" y="T5"/>
                  </a:cxn>
                  <a:cxn ang="0">
                    <a:pos x="T6" y="T7"/>
                  </a:cxn>
                </a:cxnLst>
                <a:rect l="0" t="0" r="r" b="b"/>
                <a:pathLst>
                  <a:path w="19" h="16">
                    <a:moveTo>
                      <a:pt x="19" y="3"/>
                    </a:moveTo>
                    <a:lnTo>
                      <a:pt x="18" y="14"/>
                    </a:lnTo>
                    <a:cubicBezTo>
                      <a:pt x="8" y="16"/>
                      <a:pt x="1" y="11"/>
                      <a:pt x="0" y="2"/>
                    </a:cubicBezTo>
                    <a:cubicBezTo>
                      <a:pt x="7" y="0"/>
                      <a:pt x="13" y="0"/>
                      <a:pt x="19" y="3"/>
                    </a:cubicBezTo>
                    <a:close/>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8" name="Freeform 175">
                <a:extLst>
                  <a:ext uri="{FF2B5EF4-FFF2-40B4-BE49-F238E27FC236}">
                    <a16:creationId xmlns:a16="http://schemas.microsoft.com/office/drawing/2014/main" id="{4BBD0F21-763C-03EE-2D5F-73A99FDCA2D4}"/>
                  </a:ext>
                </a:extLst>
              </p:cNvPr>
              <p:cNvSpPr>
                <a:spLocks/>
              </p:cNvSpPr>
              <p:nvPr/>
            </p:nvSpPr>
            <p:spPr bwMode="auto">
              <a:xfrm>
                <a:off x="4034543" y="4045831"/>
                <a:ext cx="21925" cy="17059"/>
              </a:xfrm>
              <a:custGeom>
                <a:avLst/>
                <a:gdLst>
                  <a:gd name="T0" fmla="*/ 0 w 33"/>
                  <a:gd name="T1" fmla="*/ 18 h 18"/>
                  <a:gd name="T2" fmla="*/ 33 w 33"/>
                  <a:gd name="T3" fmla="*/ 0 h 18"/>
                  <a:gd name="T4" fmla="*/ 0 w 33"/>
                  <a:gd name="T5" fmla="*/ 18 h 18"/>
                </a:gdLst>
                <a:ahLst/>
                <a:cxnLst>
                  <a:cxn ang="0">
                    <a:pos x="T0" y="T1"/>
                  </a:cxn>
                  <a:cxn ang="0">
                    <a:pos x="T2" y="T3"/>
                  </a:cxn>
                  <a:cxn ang="0">
                    <a:pos x="T4" y="T5"/>
                  </a:cxn>
                </a:cxnLst>
                <a:rect l="0" t="0" r="r" b="b"/>
                <a:pathLst>
                  <a:path w="33" h="18">
                    <a:moveTo>
                      <a:pt x="0" y="18"/>
                    </a:moveTo>
                    <a:cubicBezTo>
                      <a:pt x="5" y="6"/>
                      <a:pt x="19" y="0"/>
                      <a:pt x="33" y="0"/>
                    </a:cubicBezTo>
                    <a:cubicBezTo>
                      <a:pt x="21" y="5"/>
                      <a:pt x="11" y="13"/>
                      <a:pt x="0" y="18"/>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19" name="Freeform 185">
                <a:extLst>
                  <a:ext uri="{FF2B5EF4-FFF2-40B4-BE49-F238E27FC236}">
                    <a16:creationId xmlns:a16="http://schemas.microsoft.com/office/drawing/2014/main" id="{B3BAAF47-8217-956C-0323-85110D69ED71}"/>
                  </a:ext>
                </a:extLst>
              </p:cNvPr>
              <p:cNvSpPr>
                <a:spLocks/>
              </p:cNvSpPr>
              <p:nvPr/>
            </p:nvSpPr>
            <p:spPr bwMode="auto">
              <a:xfrm>
                <a:off x="4114935" y="4011715"/>
                <a:ext cx="9136" cy="9748"/>
              </a:xfrm>
              <a:custGeom>
                <a:avLst/>
                <a:gdLst>
                  <a:gd name="T0" fmla="*/ 12 w 12"/>
                  <a:gd name="T1" fmla="*/ 10 h 10"/>
                  <a:gd name="T2" fmla="*/ 0 w 12"/>
                  <a:gd name="T3" fmla="*/ 0 h 10"/>
                  <a:gd name="T4" fmla="*/ 12 w 12"/>
                  <a:gd name="T5" fmla="*/ 10 h 10"/>
                </a:gdLst>
                <a:ahLst/>
                <a:cxnLst>
                  <a:cxn ang="0">
                    <a:pos x="T0" y="T1"/>
                  </a:cxn>
                  <a:cxn ang="0">
                    <a:pos x="T2" y="T3"/>
                  </a:cxn>
                  <a:cxn ang="0">
                    <a:pos x="T4" y="T5"/>
                  </a:cxn>
                </a:cxnLst>
                <a:rect l="0" t="0" r="r" b="b"/>
                <a:pathLst>
                  <a:path w="12" h="10">
                    <a:moveTo>
                      <a:pt x="12" y="10"/>
                    </a:moveTo>
                    <a:cubicBezTo>
                      <a:pt x="8" y="7"/>
                      <a:pt x="4" y="3"/>
                      <a:pt x="0" y="0"/>
                    </a:cubicBezTo>
                    <a:cubicBezTo>
                      <a:pt x="10" y="0"/>
                      <a:pt x="10" y="3"/>
                      <a:pt x="12" y="10"/>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20" name="Freeform 187">
                <a:extLst>
                  <a:ext uri="{FF2B5EF4-FFF2-40B4-BE49-F238E27FC236}">
                    <a16:creationId xmlns:a16="http://schemas.microsoft.com/office/drawing/2014/main" id="{0BB9A72E-5476-06C5-4936-039CE26C1F2A}"/>
                  </a:ext>
                </a:extLst>
              </p:cNvPr>
              <p:cNvSpPr>
                <a:spLocks/>
              </p:cNvSpPr>
              <p:nvPr/>
            </p:nvSpPr>
            <p:spPr bwMode="auto">
              <a:xfrm>
                <a:off x="4127723" y="4031209"/>
                <a:ext cx="10962" cy="12185"/>
              </a:xfrm>
              <a:custGeom>
                <a:avLst/>
                <a:gdLst>
                  <a:gd name="T0" fmla="*/ 8 w 16"/>
                  <a:gd name="T1" fmla="*/ 15 h 15"/>
                  <a:gd name="T2" fmla="*/ 16 w 16"/>
                  <a:gd name="T3" fmla="*/ 3 h 15"/>
                  <a:gd name="T4" fmla="*/ 8 w 16"/>
                  <a:gd name="T5" fmla="*/ 15 h 15"/>
                </a:gdLst>
                <a:ahLst/>
                <a:cxnLst>
                  <a:cxn ang="0">
                    <a:pos x="T0" y="T1"/>
                  </a:cxn>
                  <a:cxn ang="0">
                    <a:pos x="T2" y="T3"/>
                  </a:cxn>
                  <a:cxn ang="0">
                    <a:pos x="T4" y="T5"/>
                  </a:cxn>
                </a:cxnLst>
                <a:rect l="0" t="0" r="r" b="b"/>
                <a:pathLst>
                  <a:path w="16" h="15">
                    <a:moveTo>
                      <a:pt x="8" y="15"/>
                    </a:moveTo>
                    <a:cubicBezTo>
                      <a:pt x="0" y="3"/>
                      <a:pt x="2" y="0"/>
                      <a:pt x="16" y="3"/>
                    </a:cubicBezTo>
                    <a:cubicBezTo>
                      <a:pt x="13" y="7"/>
                      <a:pt x="11" y="11"/>
                      <a:pt x="8" y="15"/>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21" name="Freeform 189">
                <a:extLst>
                  <a:ext uri="{FF2B5EF4-FFF2-40B4-BE49-F238E27FC236}">
                    <a16:creationId xmlns:a16="http://schemas.microsoft.com/office/drawing/2014/main" id="{81DA8B2C-ABBB-E662-B0B7-3AEEE9AC9677}"/>
                  </a:ext>
                </a:extLst>
              </p:cNvPr>
              <p:cNvSpPr>
                <a:spLocks/>
              </p:cNvSpPr>
              <p:nvPr/>
            </p:nvSpPr>
            <p:spPr bwMode="auto">
              <a:xfrm>
                <a:off x="4144167" y="4182294"/>
                <a:ext cx="10962" cy="53611"/>
              </a:xfrm>
              <a:custGeom>
                <a:avLst/>
                <a:gdLst>
                  <a:gd name="T0" fmla="*/ 3 w 16"/>
                  <a:gd name="T1" fmla="*/ 58 h 58"/>
                  <a:gd name="T2" fmla="*/ 12 w 16"/>
                  <a:gd name="T3" fmla="*/ 0 h 58"/>
                  <a:gd name="T4" fmla="*/ 3 w 16"/>
                  <a:gd name="T5" fmla="*/ 58 h 58"/>
                </a:gdLst>
                <a:ahLst/>
                <a:cxnLst>
                  <a:cxn ang="0">
                    <a:pos x="T0" y="T1"/>
                  </a:cxn>
                  <a:cxn ang="0">
                    <a:pos x="T2" y="T3"/>
                  </a:cxn>
                  <a:cxn ang="0">
                    <a:pos x="T4" y="T5"/>
                  </a:cxn>
                </a:cxnLst>
                <a:rect l="0" t="0" r="r" b="b"/>
                <a:pathLst>
                  <a:path w="16" h="58">
                    <a:moveTo>
                      <a:pt x="3" y="58"/>
                    </a:moveTo>
                    <a:cubicBezTo>
                      <a:pt x="0" y="37"/>
                      <a:pt x="2" y="20"/>
                      <a:pt x="12" y="0"/>
                    </a:cubicBezTo>
                    <a:cubicBezTo>
                      <a:pt x="15" y="12"/>
                      <a:pt x="16" y="51"/>
                      <a:pt x="3" y="58"/>
                    </a:cubicBezTo>
                  </a:path>
                </a:pathLst>
              </a:custGeom>
              <a:solidFill>
                <a:srgbClr val="BF9000"/>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222" name="Group 1277">
                <a:extLst>
                  <a:ext uri="{FF2B5EF4-FFF2-40B4-BE49-F238E27FC236}">
                    <a16:creationId xmlns:a16="http://schemas.microsoft.com/office/drawing/2014/main" id="{70E3D32F-7E7B-2E80-5224-0BF2011552BF}"/>
                  </a:ext>
                </a:extLst>
              </p:cNvPr>
              <p:cNvGrpSpPr/>
              <p:nvPr/>
            </p:nvGrpSpPr>
            <p:grpSpPr>
              <a:xfrm>
                <a:off x="3519308" y="3429308"/>
                <a:ext cx="718040" cy="869954"/>
                <a:chOff x="4263390" y="2690837"/>
                <a:chExt cx="926856" cy="951369"/>
              </a:xfrm>
              <a:solidFill>
                <a:schemeClr val="accent5">
                  <a:lumMod val="60000"/>
                  <a:lumOff val="40000"/>
                </a:schemeClr>
              </a:solidFill>
            </p:grpSpPr>
            <p:sp>
              <p:nvSpPr>
                <p:cNvPr id="268" name="Freeform 145">
                  <a:extLst>
                    <a:ext uri="{FF2B5EF4-FFF2-40B4-BE49-F238E27FC236}">
                      <a16:creationId xmlns:a16="http://schemas.microsoft.com/office/drawing/2014/main" id="{254809DE-F794-20E5-4CE6-D3212C6B4CDB}"/>
                    </a:ext>
                  </a:extLst>
                </p:cNvPr>
                <p:cNvSpPr>
                  <a:spLocks/>
                </p:cNvSpPr>
                <p:nvPr/>
              </p:nvSpPr>
              <p:spPr bwMode="auto">
                <a:xfrm>
                  <a:off x="4676111" y="3535610"/>
                  <a:ext cx="306594" cy="106596"/>
                </a:xfrm>
                <a:custGeom>
                  <a:avLst/>
                  <a:gdLst>
                    <a:gd name="T0" fmla="*/ 81 w 346"/>
                    <a:gd name="T1" fmla="*/ 65 h 107"/>
                    <a:gd name="T2" fmla="*/ 16 w 346"/>
                    <a:gd name="T3" fmla="*/ 60 h 107"/>
                    <a:gd name="T4" fmla="*/ 13 w 346"/>
                    <a:gd name="T5" fmla="*/ 18 h 107"/>
                    <a:gd name="T6" fmla="*/ 25 w 346"/>
                    <a:gd name="T7" fmla="*/ 25 h 107"/>
                    <a:gd name="T8" fmla="*/ 31 w 346"/>
                    <a:gd name="T9" fmla="*/ 0 h 107"/>
                    <a:gd name="T10" fmla="*/ 88 w 346"/>
                    <a:gd name="T11" fmla="*/ 14 h 107"/>
                    <a:gd name="T12" fmla="*/ 90 w 346"/>
                    <a:gd name="T13" fmla="*/ 35 h 107"/>
                    <a:gd name="T14" fmla="*/ 136 w 346"/>
                    <a:gd name="T15" fmla="*/ 39 h 107"/>
                    <a:gd name="T16" fmla="*/ 247 w 346"/>
                    <a:gd name="T17" fmla="*/ 50 h 107"/>
                    <a:gd name="T18" fmla="*/ 277 w 346"/>
                    <a:gd name="T19" fmla="*/ 57 h 107"/>
                    <a:gd name="T20" fmla="*/ 282 w 346"/>
                    <a:gd name="T21" fmla="*/ 73 h 107"/>
                    <a:gd name="T22" fmla="*/ 336 w 346"/>
                    <a:gd name="T23" fmla="*/ 61 h 107"/>
                    <a:gd name="T24" fmla="*/ 340 w 346"/>
                    <a:gd name="T25" fmla="*/ 84 h 107"/>
                    <a:gd name="T26" fmla="*/ 311 w 346"/>
                    <a:gd name="T27" fmla="*/ 91 h 107"/>
                    <a:gd name="T28" fmla="*/ 207 w 346"/>
                    <a:gd name="T29" fmla="*/ 100 h 107"/>
                    <a:gd name="T30" fmla="*/ 165 w 346"/>
                    <a:gd name="T31" fmla="*/ 101 h 107"/>
                    <a:gd name="T32" fmla="*/ 147 w 346"/>
                    <a:gd name="T33" fmla="*/ 78 h 107"/>
                    <a:gd name="T34" fmla="*/ 81 w 346"/>
                    <a:gd name="T35" fmla="*/ 6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107">
                      <a:moveTo>
                        <a:pt x="81" y="65"/>
                      </a:moveTo>
                      <a:cubicBezTo>
                        <a:pt x="65" y="68"/>
                        <a:pt x="31" y="66"/>
                        <a:pt x="16" y="60"/>
                      </a:cubicBezTo>
                      <a:cubicBezTo>
                        <a:pt x="0" y="53"/>
                        <a:pt x="12" y="29"/>
                        <a:pt x="13" y="18"/>
                      </a:cubicBezTo>
                      <a:cubicBezTo>
                        <a:pt x="17" y="20"/>
                        <a:pt x="21" y="22"/>
                        <a:pt x="25" y="25"/>
                      </a:cubicBezTo>
                      <a:cubicBezTo>
                        <a:pt x="30" y="17"/>
                        <a:pt x="32" y="9"/>
                        <a:pt x="31" y="0"/>
                      </a:cubicBezTo>
                      <a:cubicBezTo>
                        <a:pt x="39" y="29"/>
                        <a:pt x="64" y="17"/>
                        <a:pt x="88" y="14"/>
                      </a:cubicBezTo>
                      <a:cubicBezTo>
                        <a:pt x="64" y="23"/>
                        <a:pt x="81" y="26"/>
                        <a:pt x="90" y="35"/>
                      </a:cubicBezTo>
                      <a:cubicBezTo>
                        <a:pt x="104" y="47"/>
                        <a:pt x="118" y="45"/>
                        <a:pt x="136" y="39"/>
                      </a:cubicBezTo>
                      <a:cubicBezTo>
                        <a:pt x="173" y="27"/>
                        <a:pt x="210" y="48"/>
                        <a:pt x="247" y="50"/>
                      </a:cubicBezTo>
                      <a:cubicBezTo>
                        <a:pt x="257" y="50"/>
                        <a:pt x="277" y="40"/>
                        <a:pt x="277" y="57"/>
                      </a:cubicBezTo>
                      <a:cubicBezTo>
                        <a:pt x="276" y="64"/>
                        <a:pt x="271" y="74"/>
                        <a:pt x="282" y="73"/>
                      </a:cubicBezTo>
                      <a:cubicBezTo>
                        <a:pt x="299" y="72"/>
                        <a:pt x="320" y="58"/>
                        <a:pt x="336" y="61"/>
                      </a:cubicBezTo>
                      <a:cubicBezTo>
                        <a:pt x="345" y="62"/>
                        <a:pt x="346" y="79"/>
                        <a:pt x="340" y="84"/>
                      </a:cubicBezTo>
                      <a:cubicBezTo>
                        <a:pt x="333" y="91"/>
                        <a:pt x="320" y="91"/>
                        <a:pt x="311" y="91"/>
                      </a:cubicBezTo>
                      <a:cubicBezTo>
                        <a:pt x="276" y="91"/>
                        <a:pt x="242" y="94"/>
                        <a:pt x="207" y="100"/>
                      </a:cubicBezTo>
                      <a:cubicBezTo>
                        <a:pt x="194" y="103"/>
                        <a:pt x="177" y="107"/>
                        <a:pt x="165" y="101"/>
                      </a:cubicBezTo>
                      <a:cubicBezTo>
                        <a:pt x="155" y="95"/>
                        <a:pt x="158" y="83"/>
                        <a:pt x="147" y="78"/>
                      </a:cubicBezTo>
                      <a:cubicBezTo>
                        <a:pt x="127" y="68"/>
                        <a:pt x="103" y="70"/>
                        <a:pt x="81" y="65"/>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269" name="Group 1276">
                  <a:extLst>
                    <a:ext uri="{FF2B5EF4-FFF2-40B4-BE49-F238E27FC236}">
                      <a16:creationId xmlns:a16="http://schemas.microsoft.com/office/drawing/2014/main" id="{9D75C67D-CB91-A35B-1652-05A2717CD8BB}"/>
                    </a:ext>
                  </a:extLst>
                </p:cNvPr>
                <p:cNvGrpSpPr/>
                <p:nvPr/>
              </p:nvGrpSpPr>
              <p:grpSpPr>
                <a:xfrm>
                  <a:off x="4263390" y="2690837"/>
                  <a:ext cx="926856" cy="831449"/>
                  <a:chOff x="4263390" y="2690837"/>
                  <a:chExt cx="926856" cy="831449"/>
                </a:xfrm>
                <a:grpFill/>
              </p:grpSpPr>
              <p:sp>
                <p:nvSpPr>
                  <p:cNvPr id="270" name="Freeform 121">
                    <a:extLst>
                      <a:ext uri="{FF2B5EF4-FFF2-40B4-BE49-F238E27FC236}">
                        <a16:creationId xmlns:a16="http://schemas.microsoft.com/office/drawing/2014/main" id="{370E0103-6589-D975-E925-FB264AE5568A}"/>
                      </a:ext>
                    </a:extLst>
                  </p:cNvPr>
                  <p:cNvSpPr>
                    <a:spLocks/>
                  </p:cNvSpPr>
                  <p:nvPr/>
                </p:nvSpPr>
                <p:spPr bwMode="auto">
                  <a:xfrm>
                    <a:off x="4914312" y="2896034"/>
                    <a:ext cx="35377" cy="29315"/>
                  </a:xfrm>
                  <a:custGeom>
                    <a:avLst/>
                    <a:gdLst>
                      <a:gd name="T0" fmla="*/ 9 w 42"/>
                      <a:gd name="T1" fmla="*/ 31 h 31"/>
                      <a:gd name="T2" fmla="*/ 39 w 42"/>
                      <a:gd name="T3" fmla="*/ 15 h 31"/>
                      <a:gd name="T4" fmla="*/ 9 w 42"/>
                      <a:gd name="T5" fmla="*/ 31 h 31"/>
                    </a:gdLst>
                    <a:ahLst/>
                    <a:cxnLst>
                      <a:cxn ang="0">
                        <a:pos x="T0" y="T1"/>
                      </a:cxn>
                      <a:cxn ang="0">
                        <a:pos x="T2" y="T3"/>
                      </a:cxn>
                      <a:cxn ang="0">
                        <a:pos x="T4" y="T5"/>
                      </a:cxn>
                    </a:cxnLst>
                    <a:rect l="0" t="0" r="r" b="b"/>
                    <a:pathLst>
                      <a:path w="42" h="31">
                        <a:moveTo>
                          <a:pt x="9" y="31"/>
                        </a:moveTo>
                        <a:cubicBezTo>
                          <a:pt x="0" y="16"/>
                          <a:pt x="33" y="0"/>
                          <a:pt x="39" y="15"/>
                        </a:cubicBezTo>
                        <a:cubicBezTo>
                          <a:pt x="42" y="25"/>
                          <a:pt x="15" y="31"/>
                          <a:pt x="9" y="31"/>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71" name="Freeform 129">
                    <a:extLst>
                      <a:ext uri="{FF2B5EF4-FFF2-40B4-BE49-F238E27FC236}">
                        <a16:creationId xmlns:a16="http://schemas.microsoft.com/office/drawing/2014/main" id="{139BB787-B5A5-B83A-9433-A6E88C96F86B}"/>
                      </a:ext>
                    </a:extLst>
                  </p:cNvPr>
                  <p:cNvSpPr>
                    <a:spLocks/>
                  </p:cNvSpPr>
                  <p:nvPr/>
                </p:nvSpPr>
                <p:spPr bwMode="auto">
                  <a:xfrm>
                    <a:off x="4360084" y="3095902"/>
                    <a:ext cx="21226" cy="45304"/>
                  </a:xfrm>
                  <a:custGeom>
                    <a:avLst/>
                    <a:gdLst>
                      <a:gd name="T0" fmla="*/ 19 w 25"/>
                      <a:gd name="T1" fmla="*/ 3 h 44"/>
                      <a:gd name="T2" fmla="*/ 8 w 25"/>
                      <a:gd name="T3" fmla="*/ 33 h 44"/>
                      <a:gd name="T4" fmla="*/ 19 w 25"/>
                      <a:gd name="T5" fmla="*/ 3 h 44"/>
                    </a:gdLst>
                    <a:ahLst/>
                    <a:cxnLst>
                      <a:cxn ang="0">
                        <a:pos x="T0" y="T1"/>
                      </a:cxn>
                      <a:cxn ang="0">
                        <a:pos x="T2" y="T3"/>
                      </a:cxn>
                      <a:cxn ang="0">
                        <a:pos x="T4" y="T5"/>
                      </a:cxn>
                    </a:cxnLst>
                    <a:rect l="0" t="0" r="r" b="b"/>
                    <a:pathLst>
                      <a:path w="25" h="44">
                        <a:moveTo>
                          <a:pt x="19" y="3"/>
                        </a:moveTo>
                        <a:cubicBezTo>
                          <a:pt x="25" y="10"/>
                          <a:pt x="23" y="44"/>
                          <a:pt x="8" y="33"/>
                        </a:cubicBezTo>
                        <a:cubicBezTo>
                          <a:pt x="0" y="28"/>
                          <a:pt x="6" y="0"/>
                          <a:pt x="19" y="3"/>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72" name="Freeform 161">
                    <a:extLst>
                      <a:ext uri="{FF2B5EF4-FFF2-40B4-BE49-F238E27FC236}">
                        <a16:creationId xmlns:a16="http://schemas.microsoft.com/office/drawing/2014/main" id="{0B87F181-20A7-972D-4B42-2213E33D5194}"/>
                      </a:ext>
                    </a:extLst>
                  </p:cNvPr>
                  <p:cNvSpPr>
                    <a:spLocks/>
                  </p:cNvSpPr>
                  <p:nvPr/>
                </p:nvSpPr>
                <p:spPr bwMode="auto">
                  <a:xfrm>
                    <a:off x="4841200" y="3258460"/>
                    <a:ext cx="25943" cy="18655"/>
                  </a:xfrm>
                  <a:custGeom>
                    <a:avLst/>
                    <a:gdLst>
                      <a:gd name="T0" fmla="*/ 0 w 29"/>
                      <a:gd name="T1" fmla="*/ 0 h 19"/>
                      <a:gd name="T2" fmla="*/ 28 w 29"/>
                      <a:gd name="T3" fmla="*/ 17 h 19"/>
                      <a:gd name="T4" fmla="*/ 0 w 29"/>
                      <a:gd name="T5" fmla="*/ 0 h 19"/>
                    </a:gdLst>
                    <a:ahLst/>
                    <a:cxnLst>
                      <a:cxn ang="0">
                        <a:pos x="T0" y="T1"/>
                      </a:cxn>
                      <a:cxn ang="0">
                        <a:pos x="T2" y="T3"/>
                      </a:cxn>
                      <a:cxn ang="0">
                        <a:pos x="T4" y="T5"/>
                      </a:cxn>
                    </a:cxnLst>
                    <a:rect l="0" t="0" r="r" b="b"/>
                    <a:pathLst>
                      <a:path w="29" h="19">
                        <a:moveTo>
                          <a:pt x="0" y="0"/>
                        </a:moveTo>
                        <a:cubicBezTo>
                          <a:pt x="11" y="3"/>
                          <a:pt x="29" y="2"/>
                          <a:pt x="28" y="17"/>
                        </a:cubicBezTo>
                        <a:cubicBezTo>
                          <a:pt x="15" y="19"/>
                          <a:pt x="3" y="11"/>
                          <a:pt x="0" y="0"/>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273" name="Group 1275">
                    <a:extLst>
                      <a:ext uri="{FF2B5EF4-FFF2-40B4-BE49-F238E27FC236}">
                        <a16:creationId xmlns:a16="http://schemas.microsoft.com/office/drawing/2014/main" id="{424D3386-CC8F-840B-A1CC-D89C2D08621E}"/>
                      </a:ext>
                    </a:extLst>
                  </p:cNvPr>
                  <p:cNvGrpSpPr/>
                  <p:nvPr/>
                </p:nvGrpSpPr>
                <p:grpSpPr>
                  <a:xfrm>
                    <a:off x="4263390" y="2690837"/>
                    <a:ext cx="926856" cy="831449"/>
                    <a:chOff x="4263390" y="2690837"/>
                    <a:chExt cx="926856" cy="831449"/>
                  </a:xfrm>
                  <a:grpFill/>
                </p:grpSpPr>
                <p:sp>
                  <p:nvSpPr>
                    <p:cNvPr id="274" name="Freeform 135">
                      <a:extLst>
                        <a:ext uri="{FF2B5EF4-FFF2-40B4-BE49-F238E27FC236}">
                          <a16:creationId xmlns:a16="http://schemas.microsoft.com/office/drawing/2014/main" id="{1DE50CE5-CB29-1058-4310-B1FD37CC5902}"/>
                        </a:ext>
                      </a:extLst>
                    </p:cNvPr>
                    <p:cNvSpPr>
                      <a:spLocks/>
                    </p:cNvSpPr>
                    <p:nvPr/>
                  </p:nvSpPr>
                  <p:spPr bwMode="auto">
                    <a:xfrm>
                      <a:off x="4610076" y="3437010"/>
                      <a:ext cx="28301" cy="31979"/>
                    </a:xfrm>
                    <a:custGeom>
                      <a:avLst/>
                      <a:gdLst>
                        <a:gd name="T0" fmla="*/ 13 w 32"/>
                        <a:gd name="T1" fmla="*/ 0 h 32"/>
                        <a:gd name="T2" fmla="*/ 11 w 32"/>
                        <a:gd name="T3" fmla="*/ 32 h 32"/>
                        <a:gd name="T4" fmla="*/ 13 w 32"/>
                        <a:gd name="T5" fmla="*/ 0 h 32"/>
                      </a:gdLst>
                      <a:ahLst/>
                      <a:cxnLst>
                        <a:cxn ang="0">
                          <a:pos x="T0" y="T1"/>
                        </a:cxn>
                        <a:cxn ang="0">
                          <a:pos x="T2" y="T3"/>
                        </a:cxn>
                        <a:cxn ang="0">
                          <a:pos x="T4" y="T5"/>
                        </a:cxn>
                      </a:cxnLst>
                      <a:rect l="0" t="0" r="r" b="b"/>
                      <a:pathLst>
                        <a:path w="32" h="32">
                          <a:moveTo>
                            <a:pt x="13" y="0"/>
                          </a:moveTo>
                          <a:cubicBezTo>
                            <a:pt x="21" y="10"/>
                            <a:pt x="32" y="27"/>
                            <a:pt x="11" y="32"/>
                          </a:cubicBezTo>
                          <a:cubicBezTo>
                            <a:pt x="9" y="22"/>
                            <a:pt x="0" y="8"/>
                            <a:pt x="13" y="0"/>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75" name="Freeform 165">
                      <a:extLst>
                        <a:ext uri="{FF2B5EF4-FFF2-40B4-BE49-F238E27FC236}">
                          <a16:creationId xmlns:a16="http://schemas.microsoft.com/office/drawing/2014/main" id="{FEFD1ED3-74FC-7C34-7E4F-7849C938AF01}"/>
                        </a:ext>
                      </a:extLst>
                    </p:cNvPr>
                    <p:cNvSpPr>
                      <a:spLocks/>
                    </p:cNvSpPr>
                    <p:nvPr/>
                  </p:nvSpPr>
                  <p:spPr bwMode="auto">
                    <a:xfrm>
                      <a:off x="4852993" y="3333078"/>
                      <a:ext cx="18867" cy="23985"/>
                    </a:xfrm>
                    <a:custGeom>
                      <a:avLst/>
                      <a:gdLst>
                        <a:gd name="T0" fmla="*/ 10 w 21"/>
                        <a:gd name="T1" fmla="*/ 23 h 23"/>
                        <a:gd name="T2" fmla="*/ 14 w 21"/>
                        <a:gd name="T3" fmla="*/ 0 h 23"/>
                        <a:gd name="T4" fmla="*/ 10 w 21"/>
                        <a:gd name="T5" fmla="*/ 23 h 23"/>
                      </a:gdLst>
                      <a:ahLst/>
                      <a:cxnLst>
                        <a:cxn ang="0">
                          <a:pos x="T0" y="T1"/>
                        </a:cxn>
                        <a:cxn ang="0">
                          <a:pos x="T2" y="T3"/>
                        </a:cxn>
                        <a:cxn ang="0">
                          <a:pos x="T4" y="T5"/>
                        </a:cxn>
                      </a:cxnLst>
                      <a:rect l="0" t="0" r="r" b="b"/>
                      <a:pathLst>
                        <a:path w="21" h="23">
                          <a:moveTo>
                            <a:pt x="10" y="23"/>
                          </a:moveTo>
                          <a:cubicBezTo>
                            <a:pt x="0" y="15"/>
                            <a:pt x="2" y="5"/>
                            <a:pt x="14" y="0"/>
                          </a:cubicBezTo>
                          <a:cubicBezTo>
                            <a:pt x="21" y="7"/>
                            <a:pt x="19" y="16"/>
                            <a:pt x="10" y="23"/>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276" name="Group 1274">
                      <a:extLst>
                        <a:ext uri="{FF2B5EF4-FFF2-40B4-BE49-F238E27FC236}">
                          <a16:creationId xmlns:a16="http://schemas.microsoft.com/office/drawing/2014/main" id="{E2F70DE9-230F-3B88-6DC6-667E29735001}"/>
                        </a:ext>
                      </a:extLst>
                    </p:cNvPr>
                    <p:cNvGrpSpPr/>
                    <p:nvPr/>
                  </p:nvGrpSpPr>
                  <p:grpSpPr>
                    <a:xfrm>
                      <a:off x="4263390" y="2690837"/>
                      <a:ext cx="926856" cy="831449"/>
                      <a:chOff x="4263390" y="2690837"/>
                      <a:chExt cx="926856" cy="831449"/>
                    </a:xfrm>
                    <a:grpFill/>
                  </p:grpSpPr>
                  <p:sp>
                    <p:nvSpPr>
                      <p:cNvPr id="277" name="Freeform 141">
                        <a:extLst>
                          <a:ext uri="{FF2B5EF4-FFF2-40B4-BE49-F238E27FC236}">
                            <a16:creationId xmlns:a16="http://schemas.microsoft.com/office/drawing/2014/main" id="{DBD500C9-9120-0C6D-A85A-7624867A4739}"/>
                          </a:ext>
                        </a:extLst>
                      </p:cNvPr>
                      <p:cNvSpPr>
                        <a:spLocks/>
                      </p:cNvSpPr>
                      <p:nvPr/>
                    </p:nvSpPr>
                    <p:spPr bwMode="auto">
                      <a:xfrm>
                        <a:off x="4619509" y="3071917"/>
                        <a:ext cx="183956" cy="154564"/>
                      </a:xfrm>
                      <a:custGeom>
                        <a:avLst/>
                        <a:gdLst>
                          <a:gd name="T0" fmla="*/ 81 w 209"/>
                          <a:gd name="T1" fmla="*/ 78 h 156"/>
                          <a:gd name="T2" fmla="*/ 0 w 209"/>
                          <a:gd name="T3" fmla="*/ 28 h 156"/>
                          <a:gd name="T4" fmla="*/ 40 w 209"/>
                          <a:gd name="T5" fmla="*/ 0 h 156"/>
                          <a:gd name="T6" fmla="*/ 77 w 209"/>
                          <a:gd name="T7" fmla="*/ 32 h 156"/>
                          <a:gd name="T8" fmla="*/ 139 w 209"/>
                          <a:gd name="T9" fmla="*/ 50 h 156"/>
                          <a:gd name="T10" fmla="*/ 161 w 209"/>
                          <a:gd name="T11" fmla="*/ 106 h 156"/>
                          <a:gd name="T12" fmla="*/ 200 w 209"/>
                          <a:gd name="T13" fmla="*/ 132 h 156"/>
                          <a:gd name="T14" fmla="*/ 167 w 209"/>
                          <a:gd name="T15" fmla="*/ 132 h 156"/>
                          <a:gd name="T16" fmla="*/ 134 w 209"/>
                          <a:gd name="T17" fmla="*/ 89 h 156"/>
                          <a:gd name="T18" fmla="*/ 81 w 209"/>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6">
                            <a:moveTo>
                              <a:pt x="81" y="78"/>
                            </a:moveTo>
                            <a:cubicBezTo>
                              <a:pt x="89" y="55"/>
                              <a:pt x="22" y="11"/>
                              <a:pt x="0" y="28"/>
                            </a:cubicBezTo>
                            <a:cubicBezTo>
                              <a:pt x="10" y="17"/>
                              <a:pt x="23" y="1"/>
                              <a:pt x="40" y="0"/>
                            </a:cubicBezTo>
                            <a:cubicBezTo>
                              <a:pt x="59" y="0"/>
                              <a:pt x="66" y="21"/>
                              <a:pt x="77" y="32"/>
                            </a:cubicBezTo>
                            <a:cubicBezTo>
                              <a:pt x="93" y="47"/>
                              <a:pt x="119" y="41"/>
                              <a:pt x="139" y="50"/>
                            </a:cubicBezTo>
                            <a:cubicBezTo>
                              <a:pt x="162" y="60"/>
                              <a:pt x="149" y="89"/>
                              <a:pt x="161" y="106"/>
                            </a:cubicBezTo>
                            <a:cubicBezTo>
                              <a:pt x="170" y="120"/>
                              <a:pt x="193" y="115"/>
                              <a:pt x="200" y="132"/>
                            </a:cubicBezTo>
                            <a:cubicBezTo>
                              <a:pt x="209" y="156"/>
                              <a:pt x="172" y="137"/>
                              <a:pt x="167" y="132"/>
                            </a:cubicBezTo>
                            <a:cubicBezTo>
                              <a:pt x="155" y="121"/>
                              <a:pt x="148" y="96"/>
                              <a:pt x="134" y="89"/>
                            </a:cubicBezTo>
                            <a:cubicBezTo>
                              <a:pt x="118" y="82"/>
                              <a:pt x="91" y="96"/>
                              <a:pt x="81" y="78"/>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278" name="Group 1272">
                        <a:extLst>
                          <a:ext uri="{FF2B5EF4-FFF2-40B4-BE49-F238E27FC236}">
                            <a16:creationId xmlns:a16="http://schemas.microsoft.com/office/drawing/2014/main" id="{C1B0B722-0751-2874-4FB3-9B5537614F18}"/>
                          </a:ext>
                        </a:extLst>
                      </p:cNvPr>
                      <p:cNvGrpSpPr/>
                      <p:nvPr/>
                    </p:nvGrpSpPr>
                    <p:grpSpPr>
                      <a:xfrm>
                        <a:off x="4263390" y="2690837"/>
                        <a:ext cx="926856" cy="831449"/>
                        <a:chOff x="4263390" y="2690837"/>
                        <a:chExt cx="926856" cy="831449"/>
                      </a:xfrm>
                      <a:grpFill/>
                    </p:grpSpPr>
                    <p:sp>
                      <p:nvSpPr>
                        <p:cNvPr id="279" name="Freeform 119">
                          <a:extLst>
                            <a:ext uri="{FF2B5EF4-FFF2-40B4-BE49-F238E27FC236}">
                              <a16:creationId xmlns:a16="http://schemas.microsoft.com/office/drawing/2014/main" id="{0C429820-48DF-BB26-8A68-7019D7FFE09B}"/>
                            </a:ext>
                          </a:extLst>
                        </p:cNvPr>
                        <p:cNvSpPr>
                          <a:spLocks/>
                        </p:cNvSpPr>
                        <p:nvPr/>
                      </p:nvSpPr>
                      <p:spPr bwMode="auto">
                        <a:xfrm>
                          <a:off x="4303482" y="2690837"/>
                          <a:ext cx="714600" cy="743508"/>
                        </a:xfrm>
                        <a:custGeom>
                          <a:avLst/>
                          <a:gdLst>
                            <a:gd name="T0" fmla="*/ 30 w 808"/>
                            <a:gd name="T1" fmla="*/ 292 h 743"/>
                            <a:gd name="T2" fmla="*/ 56 w 808"/>
                            <a:gd name="T3" fmla="*/ 241 h 743"/>
                            <a:gd name="T4" fmla="*/ 120 w 808"/>
                            <a:gd name="T5" fmla="*/ 174 h 743"/>
                            <a:gd name="T6" fmla="*/ 167 w 808"/>
                            <a:gd name="T7" fmla="*/ 123 h 743"/>
                            <a:gd name="T8" fmla="*/ 260 w 808"/>
                            <a:gd name="T9" fmla="*/ 89 h 743"/>
                            <a:gd name="T10" fmla="*/ 348 w 808"/>
                            <a:gd name="T11" fmla="*/ 65 h 743"/>
                            <a:gd name="T12" fmla="*/ 450 w 808"/>
                            <a:gd name="T13" fmla="*/ 63 h 743"/>
                            <a:gd name="T14" fmla="*/ 554 w 808"/>
                            <a:gd name="T15" fmla="*/ 37 h 743"/>
                            <a:gd name="T16" fmla="*/ 642 w 808"/>
                            <a:gd name="T17" fmla="*/ 73 h 743"/>
                            <a:gd name="T18" fmla="*/ 744 w 808"/>
                            <a:gd name="T19" fmla="*/ 62 h 743"/>
                            <a:gd name="T20" fmla="*/ 785 w 808"/>
                            <a:gd name="T21" fmla="*/ 18 h 743"/>
                            <a:gd name="T22" fmla="*/ 735 w 808"/>
                            <a:gd name="T23" fmla="*/ 147 h 743"/>
                            <a:gd name="T24" fmla="*/ 585 w 808"/>
                            <a:gd name="T25" fmla="*/ 130 h 743"/>
                            <a:gd name="T26" fmla="*/ 477 w 808"/>
                            <a:gd name="T27" fmla="*/ 145 h 743"/>
                            <a:gd name="T28" fmla="*/ 468 w 808"/>
                            <a:gd name="T29" fmla="*/ 178 h 743"/>
                            <a:gd name="T30" fmla="*/ 535 w 808"/>
                            <a:gd name="T31" fmla="*/ 228 h 743"/>
                            <a:gd name="T32" fmla="*/ 486 w 808"/>
                            <a:gd name="T33" fmla="*/ 249 h 743"/>
                            <a:gd name="T34" fmla="*/ 413 w 808"/>
                            <a:gd name="T35" fmla="*/ 227 h 743"/>
                            <a:gd name="T36" fmla="*/ 402 w 808"/>
                            <a:gd name="T37" fmla="*/ 224 h 743"/>
                            <a:gd name="T38" fmla="*/ 358 w 808"/>
                            <a:gd name="T39" fmla="*/ 165 h 743"/>
                            <a:gd name="T40" fmla="*/ 374 w 808"/>
                            <a:gd name="T41" fmla="*/ 374 h 743"/>
                            <a:gd name="T42" fmla="*/ 372 w 808"/>
                            <a:gd name="T43" fmla="*/ 381 h 743"/>
                            <a:gd name="T44" fmla="*/ 372 w 808"/>
                            <a:gd name="T45" fmla="*/ 430 h 743"/>
                            <a:gd name="T46" fmla="*/ 411 w 808"/>
                            <a:gd name="T47" fmla="*/ 452 h 743"/>
                            <a:gd name="T48" fmla="*/ 489 w 808"/>
                            <a:gd name="T49" fmla="*/ 522 h 743"/>
                            <a:gd name="T50" fmla="*/ 426 w 808"/>
                            <a:gd name="T51" fmla="*/ 525 h 743"/>
                            <a:gd name="T52" fmla="*/ 381 w 808"/>
                            <a:gd name="T53" fmla="*/ 554 h 743"/>
                            <a:gd name="T54" fmla="*/ 420 w 808"/>
                            <a:gd name="T55" fmla="*/ 604 h 743"/>
                            <a:gd name="T56" fmla="*/ 371 w 808"/>
                            <a:gd name="T57" fmla="*/ 598 h 743"/>
                            <a:gd name="T58" fmla="*/ 364 w 808"/>
                            <a:gd name="T59" fmla="*/ 662 h 743"/>
                            <a:gd name="T60" fmla="*/ 385 w 808"/>
                            <a:gd name="T61" fmla="*/ 737 h 743"/>
                            <a:gd name="T62" fmla="*/ 303 w 808"/>
                            <a:gd name="T63" fmla="*/ 735 h 743"/>
                            <a:gd name="T64" fmla="*/ 249 w 808"/>
                            <a:gd name="T65" fmla="*/ 659 h 743"/>
                            <a:gd name="T66" fmla="*/ 202 w 808"/>
                            <a:gd name="T67" fmla="*/ 620 h 743"/>
                            <a:gd name="T68" fmla="*/ 168 w 808"/>
                            <a:gd name="T69" fmla="*/ 504 h 743"/>
                            <a:gd name="T70" fmla="*/ 231 w 808"/>
                            <a:gd name="T71" fmla="*/ 477 h 743"/>
                            <a:gd name="T72" fmla="*/ 341 w 808"/>
                            <a:gd name="T73" fmla="*/ 529 h 743"/>
                            <a:gd name="T74" fmla="*/ 375 w 808"/>
                            <a:gd name="T75" fmla="*/ 497 h 743"/>
                            <a:gd name="T76" fmla="*/ 313 w 808"/>
                            <a:gd name="T77" fmla="*/ 485 h 743"/>
                            <a:gd name="T78" fmla="*/ 234 w 808"/>
                            <a:gd name="T79" fmla="*/ 472 h 743"/>
                            <a:gd name="T80" fmla="*/ 139 w 808"/>
                            <a:gd name="T81" fmla="*/ 483 h 743"/>
                            <a:gd name="T82" fmla="*/ 90 w 808"/>
                            <a:gd name="T83" fmla="*/ 393 h 743"/>
                            <a:gd name="T84" fmla="*/ 89 w 808"/>
                            <a:gd name="T85" fmla="*/ 392 h 743"/>
                            <a:gd name="T86" fmla="*/ 0 w 808"/>
                            <a:gd name="T87" fmla="*/ 29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8" h="743">
                              <a:moveTo>
                                <a:pt x="0" y="292"/>
                              </a:moveTo>
                              <a:cubicBezTo>
                                <a:pt x="9" y="294"/>
                                <a:pt x="21" y="296"/>
                                <a:pt x="30" y="292"/>
                              </a:cubicBezTo>
                              <a:cubicBezTo>
                                <a:pt x="49" y="284"/>
                                <a:pt x="19" y="272"/>
                                <a:pt x="47" y="275"/>
                              </a:cubicBezTo>
                              <a:cubicBezTo>
                                <a:pt x="38" y="252"/>
                                <a:pt x="31" y="253"/>
                                <a:pt x="56" y="241"/>
                              </a:cubicBezTo>
                              <a:cubicBezTo>
                                <a:pt x="71" y="233"/>
                                <a:pt x="82" y="223"/>
                                <a:pt x="88" y="208"/>
                              </a:cubicBezTo>
                              <a:cubicBezTo>
                                <a:pt x="97" y="187"/>
                                <a:pt x="105" y="189"/>
                                <a:pt x="120" y="174"/>
                              </a:cubicBezTo>
                              <a:cubicBezTo>
                                <a:pt x="135" y="159"/>
                                <a:pt x="115" y="146"/>
                                <a:pt x="116" y="131"/>
                              </a:cubicBezTo>
                              <a:cubicBezTo>
                                <a:pt x="134" y="130"/>
                                <a:pt x="150" y="126"/>
                                <a:pt x="167" y="123"/>
                              </a:cubicBezTo>
                              <a:cubicBezTo>
                                <a:pt x="183" y="120"/>
                                <a:pt x="198" y="130"/>
                                <a:pt x="214" y="119"/>
                              </a:cubicBezTo>
                              <a:cubicBezTo>
                                <a:pt x="231" y="107"/>
                                <a:pt x="236" y="92"/>
                                <a:pt x="260" y="89"/>
                              </a:cubicBezTo>
                              <a:cubicBezTo>
                                <a:pt x="283" y="87"/>
                                <a:pt x="299" y="94"/>
                                <a:pt x="322" y="87"/>
                              </a:cubicBezTo>
                              <a:cubicBezTo>
                                <a:pt x="337" y="82"/>
                                <a:pt x="329" y="67"/>
                                <a:pt x="348" y="65"/>
                              </a:cubicBezTo>
                              <a:cubicBezTo>
                                <a:pt x="362" y="64"/>
                                <a:pt x="378" y="77"/>
                                <a:pt x="390" y="69"/>
                              </a:cubicBezTo>
                              <a:cubicBezTo>
                                <a:pt x="407" y="59"/>
                                <a:pt x="431" y="65"/>
                                <a:pt x="450" y="63"/>
                              </a:cubicBezTo>
                              <a:cubicBezTo>
                                <a:pt x="468" y="61"/>
                                <a:pt x="487" y="42"/>
                                <a:pt x="505" y="37"/>
                              </a:cubicBezTo>
                              <a:cubicBezTo>
                                <a:pt x="519" y="33"/>
                                <a:pt x="543" y="26"/>
                                <a:pt x="554" y="37"/>
                              </a:cubicBezTo>
                              <a:cubicBezTo>
                                <a:pt x="564" y="47"/>
                                <a:pt x="571" y="66"/>
                                <a:pt x="590" y="60"/>
                              </a:cubicBezTo>
                              <a:cubicBezTo>
                                <a:pt x="611" y="54"/>
                                <a:pt x="623" y="69"/>
                                <a:pt x="642" y="73"/>
                              </a:cubicBezTo>
                              <a:cubicBezTo>
                                <a:pt x="659" y="76"/>
                                <a:pt x="676" y="66"/>
                                <a:pt x="693" y="66"/>
                              </a:cubicBezTo>
                              <a:cubicBezTo>
                                <a:pt x="709" y="67"/>
                                <a:pt x="730" y="71"/>
                                <a:pt x="744" y="62"/>
                              </a:cubicBezTo>
                              <a:cubicBezTo>
                                <a:pt x="762" y="50"/>
                                <a:pt x="745" y="35"/>
                                <a:pt x="741" y="22"/>
                              </a:cubicBezTo>
                              <a:cubicBezTo>
                                <a:pt x="734" y="0"/>
                                <a:pt x="779" y="15"/>
                                <a:pt x="785" y="18"/>
                              </a:cubicBezTo>
                              <a:cubicBezTo>
                                <a:pt x="802" y="27"/>
                                <a:pt x="803" y="45"/>
                                <a:pt x="808" y="61"/>
                              </a:cubicBezTo>
                              <a:cubicBezTo>
                                <a:pt x="753" y="69"/>
                                <a:pt x="784" y="127"/>
                                <a:pt x="735" y="147"/>
                              </a:cubicBezTo>
                              <a:cubicBezTo>
                                <a:pt x="744" y="129"/>
                                <a:pt x="652" y="125"/>
                                <a:pt x="638" y="120"/>
                              </a:cubicBezTo>
                              <a:cubicBezTo>
                                <a:pt x="611" y="110"/>
                                <a:pt x="611" y="115"/>
                                <a:pt x="585" y="130"/>
                              </a:cubicBezTo>
                              <a:cubicBezTo>
                                <a:pt x="568" y="140"/>
                                <a:pt x="554" y="111"/>
                                <a:pt x="537" y="118"/>
                              </a:cubicBezTo>
                              <a:cubicBezTo>
                                <a:pt x="513" y="129"/>
                                <a:pt x="511" y="157"/>
                                <a:pt x="477" y="145"/>
                              </a:cubicBezTo>
                              <a:cubicBezTo>
                                <a:pt x="452" y="136"/>
                                <a:pt x="453" y="148"/>
                                <a:pt x="459" y="163"/>
                              </a:cubicBezTo>
                              <a:cubicBezTo>
                                <a:pt x="462" y="172"/>
                                <a:pt x="476" y="166"/>
                                <a:pt x="468" y="178"/>
                              </a:cubicBezTo>
                              <a:cubicBezTo>
                                <a:pt x="462" y="186"/>
                                <a:pt x="472" y="196"/>
                                <a:pt x="480" y="189"/>
                              </a:cubicBezTo>
                              <a:cubicBezTo>
                                <a:pt x="495" y="176"/>
                                <a:pt x="528" y="220"/>
                                <a:pt x="535" y="228"/>
                              </a:cubicBezTo>
                              <a:cubicBezTo>
                                <a:pt x="514" y="238"/>
                                <a:pt x="492" y="199"/>
                                <a:pt x="471" y="197"/>
                              </a:cubicBezTo>
                              <a:cubicBezTo>
                                <a:pt x="424" y="194"/>
                                <a:pt x="484" y="236"/>
                                <a:pt x="486" y="249"/>
                              </a:cubicBezTo>
                              <a:cubicBezTo>
                                <a:pt x="464" y="255"/>
                                <a:pt x="443" y="220"/>
                                <a:pt x="425" y="213"/>
                              </a:cubicBezTo>
                              <a:cubicBezTo>
                                <a:pt x="410" y="207"/>
                                <a:pt x="407" y="216"/>
                                <a:pt x="413" y="227"/>
                              </a:cubicBezTo>
                              <a:cubicBezTo>
                                <a:pt x="420" y="242"/>
                                <a:pt x="436" y="246"/>
                                <a:pt x="449" y="257"/>
                              </a:cubicBezTo>
                              <a:cubicBezTo>
                                <a:pt x="416" y="269"/>
                                <a:pt x="410" y="243"/>
                                <a:pt x="402" y="224"/>
                              </a:cubicBezTo>
                              <a:cubicBezTo>
                                <a:pt x="392" y="203"/>
                                <a:pt x="359" y="201"/>
                                <a:pt x="345" y="183"/>
                              </a:cubicBezTo>
                              <a:cubicBezTo>
                                <a:pt x="355" y="180"/>
                                <a:pt x="360" y="174"/>
                                <a:pt x="358" y="165"/>
                              </a:cubicBezTo>
                              <a:cubicBezTo>
                                <a:pt x="288" y="173"/>
                                <a:pt x="316" y="245"/>
                                <a:pt x="340" y="276"/>
                              </a:cubicBezTo>
                              <a:cubicBezTo>
                                <a:pt x="353" y="293"/>
                                <a:pt x="438" y="368"/>
                                <a:pt x="374" y="374"/>
                              </a:cubicBezTo>
                              <a:cubicBezTo>
                                <a:pt x="402" y="365"/>
                                <a:pt x="378" y="331"/>
                                <a:pt x="357" y="336"/>
                              </a:cubicBezTo>
                              <a:cubicBezTo>
                                <a:pt x="331" y="343"/>
                                <a:pt x="351" y="389"/>
                                <a:pt x="372" y="381"/>
                              </a:cubicBezTo>
                              <a:cubicBezTo>
                                <a:pt x="358" y="397"/>
                                <a:pt x="335" y="407"/>
                                <a:pt x="314" y="401"/>
                              </a:cubicBezTo>
                              <a:cubicBezTo>
                                <a:pt x="328" y="408"/>
                                <a:pt x="367" y="418"/>
                                <a:pt x="372" y="430"/>
                              </a:cubicBezTo>
                              <a:cubicBezTo>
                                <a:pt x="376" y="441"/>
                                <a:pt x="391" y="424"/>
                                <a:pt x="398" y="435"/>
                              </a:cubicBezTo>
                              <a:cubicBezTo>
                                <a:pt x="404" y="445"/>
                                <a:pt x="386" y="446"/>
                                <a:pt x="411" y="452"/>
                              </a:cubicBezTo>
                              <a:cubicBezTo>
                                <a:pt x="437" y="459"/>
                                <a:pt x="452" y="473"/>
                                <a:pt x="477" y="484"/>
                              </a:cubicBezTo>
                              <a:cubicBezTo>
                                <a:pt x="495" y="491"/>
                                <a:pt x="493" y="506"/>
                                <a:pt x="489" y="522"/>
                              </a:cubicBezTo>
                              <a:cubicBezTo>
                                <a:pt x="486" y="540"/>
                                <a:pt x="501" y="555"/>
                                <a:pt x="490" y="572"/>
                              </a:cubicBezTo>
                              <a:cubicBezTo>
                                <a:pt x="470" y="557"/>
                                <a:pt x="454" y="530"/>
                                <a:pt x="426" y="525"/>
                              </a:cubicBezTo>
                              <a:cubicBezTo>
                                <a:pt x="405" y="522"/>
                                <a:pt x="385" y="537"/>
                                <a:pt x="365" y="536"/>
                              </a:cubicBezTo>
                              <a:cubicBezTo>
                                <a:pt x="364" y="551"/>
                                <a:pt x="380" y="537"/>
                                <a:pt x="381" y="554"/>
                              </a:cubicBezTo>
                              <a:cubicBezTo>
                                <a:pt x="381" y="565"/>
                                <a:pt x="399" y="605"/>
                                <a:pt x="404" y="576"/>
                              </a:cubicBezTo>
                              <a:cubicBezTo>
                                <a:pt x="407" y="584"/>
                                <a:pt x="429" y="592"/>
                                <a:pt x="420" y="604"/>
                              </a:cubicBezTo>
                              <a:cubicBezTo>
                                <a:pt x="423" y="601"/>
                                <a:pt x="382" y="620"/>
                                <a:pt x="389" y="620"/>
                              </a:cubicBezTo>
                              <a:cubicBezTo>
                                <a:pt x="371" y="619"/>
                                <a:pt x="384" y="603"/>
                                <a:pt x="371" y="598"/>
                              </a:cubicBezTo>
                              <a:cubicBezTo>
                                <a:pt x="358" y="593"/>
                                <a:pt x="342" y="592"/>
                                <a:pt x="332" y="583"/>
                              </a:cubicBezTo>
                              <a:cubicBezTo>
                                <a:pt x="328" y="611"/>
                                <a:pt x="355" y="636"/>
                                <a:pt x="364" y="662"/>
                              </a:cubicBezTo>
                              <a:cubicBezTo>
                                <a:pt x="369" y="677"/>
                                <a:pt x="376" y="690"/>
                                <a:pt x="371" y="706"/>
                              </a:cubicBezTo>
                              <a:cubicBezTo>
                                <a:pt x="366" y="720"/>
                                <a:pt x="389" y="724"/>
                                <a:pt x="385" y="737"/>
                              </a:cubicBezTo>
                              <a:cubicBezTo>
                                <a:pt x="384" y="743"/>
                                <a:pt x="342" y="702"/>
                                <a:pt x="339" y="697"/>
                              </a:cubicBezTo>
                              <a:cubicBezTo>
                                <a:pt x="319" y="665"/>
                                <a:pt x="297" y="716"/>
                                <a:pt x="303" y="735"/>
                              </a:cubicBezTo>
                              <a:cubicBezTo>
                                <a:pt x="284" y="737"/>
                                <a:pt x="280" y="688"/>
                                <a:pt x="267" y="679"/>
                              </a:cubicBezTo>
                              <a:cubicBezTo>
                                <a:pt x="258" y="674"/>
                                <a:pt x="263" y="658"/>
                                <a:pt x="249" y="659"/>
                              </a:cubicBezTo>
                              <a:cubicBezTo>
                                <a:pt x="230" y="661"/>
                                <a:pt x="232" y="683"/>
                                <a:pt x="233" y="695"/>
                              </a:cubicBezTo>
                              <a:cubicBezTo>
                                <a:pt x="197" y="689"/>
                                <a:pt x="186" y="649"/>
                                <a:pt x="202" y="620"/>
                              </a:cubicBezTo>
                              <a:cubicBezTo>
                                <a:pt x="215" y="597"/>
                                <a:pt x="144" y="553"/>
                                <a:pt x="133" y="537"/>
                              </a:cubicBezTo>
                              <a:cubicBezTo>
                                <a:pt x="148" y="532"/>
                                <a:pt x="157" y="513"/>
                                <a:pt x="168" y="504"/>
                              </a:cubicBezTo>
                              <a:cubicBezTo>
                                <a:pt x="178" y="495"/>
                                <a:pt x="190" y="505"/>
                                <a:pt x="202" y="495"/>
                              </a:cubicBezTo>
                              <a:cubicBezTo>
                                <a:pt x="210" y="489"/>
                                <a:pt x="219" y="475"/>
                                <a:pt x="231" y="477"/>
                              </a:cubicBezTo>
                              <a:cubicBezTo>
                                <a:pt x="254" y="481"/>
                                <a:pt x="268" y="503"/>
                                <a:pt x="293" y="505"/>
                              </a:cubicBezTo>
                              <a:cubicBezTo>
                                <a:pt x="313" y="506"/>
                                <a:pt x="325" y="520"/>
                                <a:pt x="341" y="529"/>
                              </a:cubicBezTo>
                              <a:cubicBezTo>
                                <a:pt x="353" y="536"/>
                                <a:pt x="360" y="522"/>
                                <a:pt x="373" y="514"/>
                              </a:cubicBezTo>
                              <a:cubicBezTo>
                                <a:pt x="384" y="508"/>
                                <a:pt x="399" y="500"/>
                                <a:pt x="375" y="497"/>
                              </a:cubicBezTo>
                              <a:cubicBezTo>
                                <a:pt x="363" y="495"/>
                                <a:pt x="352" y="497"/>
                                <a:pt x="340" y="490"/>
                              </a:cubicBezTo>
                              <a:cubicBezTo>
                                <a:pt x="327" y="483"/>
                                <a:pt x="325" y="469"/>
                                <a:pt x="313" y="485"/>
                              </a:cubicBezTo>
                              <a:cubicBezTo>
                                <a:pt x="307" y="476"/>
                                <a:pt x="300" y="469"/>
                                <a:pt x="292" y="463"/>
                              </a:cubicBezTo>
                              <a:cubicBezTo>
                                <a:pt x="292" y="493"/>
                                <a:pt x="247" y="469"/>
                                <a:pt x="234" y="472"/>
                              </a:cubicBezTo>
                              <a:cubicBezTo>
                                <a:pt x="200" y="479"/>
                                <a:pt x="178" y="489"/>
                                <a:pt x="162" y="460"/>
                              </a:cubicBezTo>
                              <a:cubicBezTo>
                                <a:pt x="159" y="470"/>
                                <a:pt x="148" y="478"/>
                                <a:pt x="139" y="483"/>
                              </a:cubicBezTo>
                              <a:cubicBezTo>
                                <a:pt x="133" y="464"/>
                                <a:pt x="129" y="443"/>
                                <a:pt x="111" y="430"/>
                              </a:cubicBezTo>
                              <a:cubicBezTo>
                                <a:pt x="102" y="424"/>
                                <a:pt x="76" y="406"/>
                                <a:pt x="90" y="393"/>
                              </a:cubicBezTo>
                              <a:cubicBezTo>
                                <a:pt x="96" y="388"/>
                                <a:pt x="163" y="408"/>
                                <a:pt x="133" y="381"/>
                              </a:cubicBezTo>
                              <a:cubicBezTo>
                                <a:pt x="124" y="373"/>
                                <a:pt x="88" y="371"/>
                                <a:pt x="89" y="392"/>
                              </a:cubicBezTo>
                              <a:cubicBezTo>
                                <a:pt x="80" y="364"/>
                                <a:pt x="53" y="360"/>
                                <a:pt x="34" y="342"/>
                              </a:cubicBezTo>
                              <a:cubicBezTo>
                                <a:pt x="20" y="329"/>
                                <a:pt x="24" y="294"/>
                                <a:pt x="0" y="292"/>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0" name="Freeform 122">
                          <a:extLst>
                            <a:ext uri="{FF2B5EF4-FFF2-40B4-BE49-F238E27FC236}">
                              <a16:creationId xmlns:a16="http://schemas.microsoft.com/office/drawing/2014/main" id="{E9DFBB4A-9164-CB3C-44E0-41853D352525}"/>
                            </a:ext>
                          </a:extLst>
                        </p:cNvPr>
                        <p:cNvSpPr>
                          <a:spLocks/>
                        </p:cNvSpPr>
                        <p:nvPr/>
                      </p:nvSpPr>
                      <p:spPr bwMode="auto">
                        <a:xfrm>
                          <a:off x="4914312" y="2896034"/>
                          <a:ext cx="35377" cy="29315"/>
                        </a:xfrm>
                        <a:custGeom>
                          <a:avLst/>
                          <a:gdLst>
                            <a:gd name="T0" fmla="*/ 3 w 15"/>
                            <a:gd name="T1" fmla="*/ 11 h 11"/>
                            <a:gd name="T2" fmla="*/ 14 w 15"/>
                            <a:gd name="T3" fmla="*/ 5 h 11"/>
                            <a:gd name="T4" fmla="*/ 3 w 15"/>
                            <a:gd name="T5" fmla="*/ 11 h 11"/>
                          </a:gdLst>
                          <a:ahLst/>
                          <a:cxnLst>
                            <a:cxn ang="0">
                              <a:pos x="T0" y="T1"/>
                            </a:cxn>
                            <a:cxn ang="0">
                              <a:pos x="T2" y="T3"/>
                            </a:cxn>
                            <a:cxn ang="0">
                              <a:pos x="T4" y="T5"/>
                            </a:cxn>
                          </a:cxnLst>
                          <a:rect l="0" t="0" r="r" b="b"/>
                          <a:pathLst>
                            <a:path w="15" h="11">
                              <a:moveTo>
                                <a:pt x="3" y="11"/>
                              </a:moveTo>
                              <a:cubicBezTo>
                                <a:pt x="0" y="6"/>
                                <a:pt x="12" y="0"/>
                                <a:pt x="14" y="5"/>
                              </a:cubicBezTo>
                              <a:cubicBezTo>
                                <a:pt x="15" y="9"/>
                                <a:pt x="5" y="11"/>
                                <a:pt x="3" y="11"/>
                              </a:cubicBezTo>
                            </a:path>
                          </a:pathLst>
                        </a:custGeom>
                        <a:grpFill/>
                        <a:ln w="6350" cap="flat">
                          <a:solidFill>
                            <a:schemeClr val="bg1"/>
                          </a:solidFill>
                          <a:prstDash val="solid"/>
                          <a:miter lim="800000"/>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1" name="Freeform 125">
                          <a:extLst>
                            <a:ext uri="{FF2B5EF4-FFF2-40B4-BE49-F238E27FC236}">
                              <a16:creationId xmlns:a16="http://schemas.microsoft.com/office/drawing/2014/main" id="{0CF18491-6419-8C49-5AF5-AC77DB18E89C}"/>
                            </a:ext>
                          </a:extLst>
                        </p:cNvPr>
                        <p:cNvSpPr>
                          <a:spLocks/>
                        </p:cNvSpPr>
                        <p:nvPr/>
                      </p:nvSpPr>
                      <p:spPr bwMode="auto">
                        <a:xfrm>
                          <a:off x="4263390" y="2962657"/>
                          <a:ext cx="49527" cy="63958"/>
                        </a:xfrm>
                        <a:custGeom>
                          <a:avLst/>
                          <a:gdLst>
                            <a:gd name="T0" fmla="*/ 41 w 55"/>
                            <a:gd name="T1" fmla="*/ 51 h 63"/>
                            <a:gd name="T2" fmla="*/ 55 w 55"/>
                            <a:gd name="T3" fmla="*/ 59 h 63"/>
                            <a:gd name="T4" fmla="*/ 2 w 55"/>
                            <a:gd name="T5" fmla="*/ 4 h 63"/>
                            <a:gd name="T6" fmla="*/ 41 w 55"/>
                            <a:gd name="T7" fmla="*/ 51 h 63"/>
                          </a:gdLst>
                          <a:ahLst/>
                          <a:cxnLst>
                            <a:cxn ang="0">
                              <a:pos x="T0" y="T1"/>
                            </a:cxn>
                            <a:cxn ang="0">
                              <a:pos x="T2" y="T3"/>
                            </a:cxn>
                            <a:cxn ang="0">
                              <a:pos x="T4" y="T5"/>
                            </a:cxn>
                            <a:cxn ang="0">
                              <a:pos x="T6" y="T7"/>
                            </a:cxn>
                          </a:cxnLst>
                          <a:rect l="0" t="0" r="r" b="b"/>
                          <a:pathLst>
                            <a:path w="55" h="63">
                              <a:moveTo>
                                <a:pt x="41" y="51"/>
                              </a:moveTo>
                              <a:cubicBezTo>
                                <a:pt x="46" y="53"/>
                                <a:pt x="50" y="56"/>
                                <a:pt x="55" y="59"/>
                              </a:cubicBezTo>
                              <a:cubicBezTo>
                                <a:pt x="30" y="63"/>
                                <a:pt x="0" y="25"/>
                                <a:pt x="2" y="4"/>
                              </a:cubicBezTo>
                              <a:cubicBezTo>
                                <a:pt x="51" y="0"/>
                                <a:pt x="8" y="40"/>
                                <a:pt x="41" y="51"/>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2" name="Freeform 127">
                          <a:extLst>
                            <a:ext uri="{FF2B5EF4-FFF2-40B4-BE49-F238E27FC236}">
                              <a16:creationId xmlns:a16="http://schemas.microsoft.com/office/drawing/2014/main" id="{29B6E741-2A54-A16B-8DEE-0E29BD53B379}"/>
                            </a:ext>
                          </a:extLst>
                        </p:cNvPr>
                        <p:cNvSpPr>
                          <a:spLocks/>
                        </p:cNvSpPr>
                        <p:nvPr/>
                      </p:nvSpPr>
                      <p:spPr bwMode="auto">
                        <a:xfrm>
                          <a:off x="4331783" y="3151864"/>
                          <a:ext cx="56602" cy="53298"/>
                        </a:xfrm>
                        <a:custGeom>
                          <a:avLst/>
                          <a:gdLst>
                            <a:gd name="T0" fmla="*/ 30 w 63"/>
                            <a:gd name="T1" fmla="*/ 11 h 54"/>
                            <a:gd name="T2" fmla="*/ 31 w 63"/>
                            <a:gd name="T3" fmla="*/ 0 h 54"/>
                            <a:gd name="T4" fmla="*/ 42 w 63"/>
                            <a:gd name="T5" fmla="*/ 25 h 54"/>
                            <a:gd name="T6" fmla="*/ 63 w 63"/>
                            <a:gd name="T7" fmla="*/ 50 h 54"/>
                            <a:gd name="T8" fmla="*/ 24 w 63"/>
                            <a:gd name="T9" fmla="*/ 35 h 54"/>
                            <a:gd name="T10" fmla="*/ 11 w 63"/>
                            <a:gd name="T11" fmla="*/ 42 h 54"/>
                            <a:gd name="T12" fmla="*/ 30 w 63"/>
                            <a:gd name="T13" fmla="*/ 11 h 54"/>
                          </a:gdLst>
                          <a:ahLst/>
                          <a:cxnLst>
                            <a:cxn ang="0">
                              <a:pos x="T0" y="T1"/>
                            </a:cxn>
                            <a:cxn ang="0">
                              <a:pos x="T2" y="T3"/>
                            </a:cxn>
                            <a:cxn ang="0">
                              <a:pos x="T4" y="T5"/>
                            </a:cxn>
                            <a:cxn ang="0">
                              <a:pos x="T6" y="T7"/>
                            </a:cxn>
                            <a:cxn ang="0">
                              <a:pos x="T8" y="T9"/>
                            </a:cxn>
                            <a:cxn ang="0">
                              <a:pos x="T10" y="T11"/>
                            </a:cxn>
                            <a:cxn ang="0">
                              <a:pos x="T12" y="T13"/>
                            </a:cxn>
                          </a:cxnLst>
                          <a:rect l="0" t="0" r="r" b="b"/>
                          <a:pathLst>
                            <a:path w="63" h="54">
                              <a:moveTo>
                                <a:pt x="30" y="11"/>
                              </a:moveTo>
                              <a:lnTo>
                                <a:pt x="31" y="0"/>
                              </a:lnTo>
                              <a:cubicBezTo>
                                <a:pt x="39" y="6"/>
                                <a:pt x="34" y="19"/>
                                <a:pt x="42" y="25"/>
                              </a:cubicBezTo>
                              <a:cubicBezTo>
                                <a:pt x="51" y="32"/>
                                <a:pt x="60" y="39"/>
                                <a:pt x="63" y="50"/>
                              </a:cubicBezTo>
                              <a:cubicBezTo>
                                <a:pt x="52" y="54"/>
                                <a:pt x="22" y="51"/>
                                <a:pt x="24" y="35"/>
                              </a:cubicBezTo>
                              <a:cubicBezTo>
                                <a:pt x="20" y="38"/>
                                <a:pt x="16" y="40"/>
                                <a:pt x="11" y="42"/>
                              </a:cubicBezTo>
                              <a:cubicBezTo>
                                <a:pt x="0" y="21"/>
                                <a:pt x="22" y="25"/>
                                <a:pt x="30" y="11"/>
                              </a:cubicBezTo>
                              <a:close/>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3" name="Freeform 130">
                          <a:extLst>
                            <a:ext uri="{FF2B5EF4-FFF2-40B4-BE49-F238E27FC236}">
                              <a16:creationId xmlns:a16="http://schemas.microsoft.com/office/drawing/2014/main" id="{08C93843-3F6D-7FAB-01FF-2C6BAF6A43FF}"/>
                            </a:ext>
                          </a:extLst>
                        </p:cNvPr>
                        <p:cNvSpPr>
                          <a:spLocks/>
                        </p:cNvSpPr>
                        <p:nvPr/>
                      </p:nvSpPr>
                      <p:spPr bwMode="auto">
                        <a:xfrm>
                          <a:off x="4360084" y="3095902"/>
                          <a:ext cx="21226" cy="45304"/>
                        </a:xfrm>
                        <a:custGeom>
                          <a:avLst/>
                          <a:gdLst>
                            <a:gd name="T0" fmla="*/ 7 w 9"/>
                            <a:gd name="T1" fmla="*/ 1 h 17"/>
                            <a:gd name="T2" fmla="*/ 3 w 9"/>
                            <a:gd name="T3" fmla="*/ 13 h 17"/>
                            <a:gd name="T4" fmla="*/ 7 w 9"/>
                            <a:gd name="T5" fmla="*/ 1 h 17"/>
                          </a:gdLst>
                          <a:ahLst/>
                          <a:cxnLst>
                            <a:cxn ang="0">
                              <a:pos x="T0" y="T1"/>
                            </a:cxn>
                            <a:cxn ang="0">
                              <a:pos x="T2" y="T3"/>
                            </a:cxn>
                            <a:cxn ang="0">
                              <a:pos x="T4" y="T5"/>
                            </a:cxn>
                          </a:cxnLst>
                          <a:rect l="0" t="0" r="r" b="b"/>
                          <a:pathLst>
                            <a:path w="9" h="17">
                              <a:moveTo>
                                <a:pt x="7" y="1"/>
                              </a:moveTo>
                              <a:cubicBezTo>
                                <a:pt x="9" y="4"/>
                                <a:pt x="8" y="17"/>
                                <a:pt x="3" y="13"/>
                              </a:cubicBezTo>
                              <a:cubicBezTo>
                                <a:pt x="0" y="11"/>
                                <a:pt x="2" y="0"/>
                                <a:pt x="7" y="1"/>
                              </a:cubicBezTo>
                            </a:path>
                          </a:pathLst>
                        </a:custGeom>
                        <a:grpFill/>
                        <a:ln w="6350" cap="flat">
                          <a:solidFill>
                            <a:schemeClr val="bg1"/>
                          </a:solidFill>
                          <a:prstDash val="solid"/>
                          <a:miter lim="800000"/>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4" name="Freeform 133">
                          <a:extLst>
                            <a:ext uri="{FF2B5EF4-FFF2-40B4-BE49-F238E27FC236}">
                              <a16:creationId xmlns:a16="http://schemas.microsoft.com/office/drawing/2014/main" id="{9188B733-3FFC-169D-F2DB-19DD9E54D826}"/>
                            </a:ext>
                          </a:extLst>
                        </p:cNvPr>
                        <p:cNvSpPr>
                          <a:spLocks/>
                        </p:cNvSpPr>
                        <p:nvPr/>
                      </p:nvSpPr>
                      <p:spPr bwMode="auto">
                        <a:xfrm>
                          <a:off x="4369518" y="3229147"/>
                          <a:ext cx="37735" cy="31979"/>
                        </a:xfrm>
                        <a:custGeom>
                          <a:avLst/>
                          <a:gdLst>
                            <a:gd name="T0" fmla="*/ 27 w 43"/>
                            <a:gd name="T1" fmla="*/ 32 h 32"/>
                            <a:gd name="T2" fmla="*/ 2 w 43"/>
                            <a:gd name="T3" fmla="*/ 0 h 32"/>
                            <a:gd name="T4" fmla="*/ 27 w 43"/>
                            <a:gd name="T5" fmla="*/ 32 h 32"/>
                          </a:gdLst>
                          <a:ahLst/>
                          <a:cxnLst>
                            <a:cxn ang="0">
                              <a:pos x="T0" y="T1"/>
                            </a:cxn>
                            <a:cxn ang="0">
                              <a:pos x="T2" y="T3"/>
                            </a:cxn>
                            <a:cxn ang="0">
                              <a:pos x="T4" y="T5"/>
                            </a:cxn>
                          </a:cxnLst>
                          <a:rect l="0" t="0" r="r" b="b"/>
                          <a:pathLst>
                            <a:path w="43" h="32">
                              <a:moveTo>
                                <a:pt x="27" y="32"/>
                              </a:moveTo>
                              <a:cubicBezTo>
                                <a:pt x="15" y="25"/>
                                <a:pt x="0" y="15"/>
                                <a:pt x="2" y="0"/>
                              </a:cubicBezTo>
                              <a:cubicBezTo>
                                <a:pt x="28" y="0"/>
                                <a:pt x="43" y="13"/>
                                <a:pt x="27" y="32"/>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5" name="Freeform 151">
                          <a:extLst>
                            <a:ext uri="{FF2B5EF4-FFF2-40B4-BE49-F238E27FC236}">
                              <a16:creationId xmlns:a16="http://schemas.microsoft.com/office/drawing/2014/main" id="{4C4058A5-7DA2-8657-EC15-1D8FD7A0FFAA}"/>
                            </a:ext>
                          </a:extLst>
                        </p:cNvPr>
                        <p:cNvSpPr>
                          <a:spLocks/>
                        </p:cNvSpPr>
                        <p:nvPr/>
                      </p:nvSpPr>
                      <p:spPr bwMode="auto">
                        <a:xfrm>
                          <a:off x="4789315" y="2826746"/>
                          <a:ext cx="35377" cy="34645"/>
                        </a:xfrm>
                        <a:custGeom>
                          <a:avLst/>
                          <a:gdLst>
                            <a:gd name="T0" fmla="*/ 17 w 40"/>
                            <a:gd name="T1" fmla="*/ 34 h 34"/>
                            <a:gd name="T2" fmla="*/ 21 w 40"/>
                            <a:gd name="T3" fmla="*/ 4 h 34"/>
                            <a:gd name="T4" fmla="*/ 17 w 40"/>
                            <a:gd name="T5" fmla="*/ 34 h 34"/>
                          </a:gdLst>
                          <a:ahLst/>
                          <a:cxnLst>
                            <a:cxn ang="0">
                              <a:pos x="T0" y="T1"/>
                            </a:cxn>
                            <a:cxn ang="0">
                              <a:pos x="T2" y="T3"/>
                            </a:cxn>
                            <a:cxn ang="0">
                              <a:pos x="T4" y="T5"/>
                            </a:cxn>
                          </a:cxnLst>
                          <a:rect l="0" t="0" r="r" b="b"/>
                          <a:pathLst>
                            <a:path w="40" h="34">
                              <a:moveTo>
                                <a:pt x="17" y="34"/>
                              </a:moveTo>
                              <a:cubicBezTo>
                                <a:pt x="0" y="30"/>
                                <a:pt x="0" y="0"/>
                                <a:pt x="21" y="4"/>
                              </a:cubicBezTo>
                              <a:cubicBezTo>
                                <a:pt x="40" y="8"/>
                                <a:pt x="35" y="32"/>
                                <a:pt x="17" y="34"/>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6" name="Freeform 153">
                          <a:extLst>
                            <a:ext uri="{FF2B5EF4-FFF2-40B4-BE49-F238E27FC236}">
                              <a16:creationId xmlns:a16="http://schemas.microsoft.com/office/drawing/2014/main" id="{48E23D71-64C5-6156-8850-4EF25874FD37}"/>
                            </a:ext>
                          </a:extLst>
                        </p:cNvPr>
                        <p:cNvSpPr>
                          <a:spLocks/>
                        </p:cNvSpPr>
                        <p:nvPr/>
                      </p:nvSpPr>
                      <p:spPr bwMode="auto">
                        <a:xfrm>
                          <a:off x="4777524" y="3082577"/>
                          <a:ext cx="28301" cy="26649"/>
                        </a:xfrm>
                        <a:custGeom>
                          <a:avLst/>
                          <a:gdLst>
                            <a:gd name="T0" fmla="*/ 19 w 31"/>
                            <a:gd name="T1" fmla="*/ 28 h 28"/>
                            <a:gd name="T2" fmla="*/ 6 w 31"/>
                            <a:gd name="T3" fmla="*/ 0 h 28"/>
                            <a:gd name="T4" fmla="*/ 31 w 31"/>
                            <a:gd name="T5" fmla="*/ 27 h 28"/>
                            <a:gd name="T6" fmla="*/ 19 w 31"/>
                            <a:gd name="T7" fmla="*/ 28 h 28"/>
                          </a:gdLst>
                          <a:ahLst/>
                          <a:cxnLst>
                            <a:cxn ang="0">
                              <a:pos x="T0" y="T1"/>
                            </a:cxn>
                            <a:cxn ang="0">
                              <a:pos x="T2" y="T3"/>
                            </a:cxn>
                            <a:cxn ang="0">
                              <a:pos x="T4" y="T5"/>
                            </a:cxn>
                            <a:cxn ang="0">
                              <a:pos x="T6" y="T7"/>
                            </a:cxn>
                          </a:cxnLst>
                          <a:rect l="0" t="0" r="r" b="b"/>
                          <a:pathLst>
                            <a:path w="31" h="28">
                              <a:moveTo>
                                <a:pt x="19" y="28"/>
                              </a:moveTo>
                              <a:cubicBezTo>
                                <a:pt x="19" y="15"/>
                                <a:pt x="0" y="15"/>
                                <a:pt x="6" y="0"/>
                              </a:cubicBezTo>
                              <a:cubicBezTo>
                                <a:pt x="21" y="1"/>
                                <a:pt x="26" y="16"/>
                                <a:pt x="31" y="27"/>
                              </a:cubicBezTo>
                              <a:cubicBezTo>
                                <a:pt x="27" y="27"/>
                                <a:pt x="23" y="28"/>
                                <a:pt x="19" y="28"/>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7" name="Freeform 157">
                          <a:extLst>
                            <a:ext uri="{FF2B5EF4-FFF2-40B4-BE49-F238E27FC236}">
                              <a16:creationId xmlns:a16="http://schemas.microsoft.com/office/drawing/2014/main" id="{2983A9EE-F391-5EA7-B342-9E0D67EDB21D}"/>
                            </a:ext>
                          </a:extLst>
                        </p:cNvPr>
                        <p:cNvSpPr>
                          <a:spLocks/>
                        </p:cNvSpPr>
                        <p:nvPr/>
                      </p:nvSpPr>
                      <p:spPr bwMode="auto">
                        <a:xfrm>
                          <a:off x="4838843" y="2938672"/>
                          <a:ext cx="49527" cy="34645"/>
                        </a:xfrm>
                        <a:custGeom>
                          <a:avLst/>
                          <a:gdLst>
                            <a:gd name="T0" fmla="*/ 17 w 58"/>
                            <a:gd name="T1" fmla="*/ 2 h 36"/>
                            <a:gd name="T2" fmla="*/ 58 w 58"/>
                            <a:gd name="T3" fmla="*/ 1 h 36"/>
                            <a:gd name="T4" fmla="*/ 49 w 58"/>
                            <a:gd name="T5" fmla="*/ 25 h 36"/>
                            <a:gd name="T6" fmla="*/ 17 w 58"/>
                            <a:gd name="T7" fmla="*/ 2 h 36"/>
                          </a:gdLst>
                          <a:ahLst/>
                          <a:cxnLst>
                            <a:cxn ang="0">
                              <a:pos x="T0" y="T1"/>
                            </a:cxn>
                            <a:cxn ang="0">
                              <a:pos x="T2" y="T3"/>
                            </a:cxn>
                            <a:cxn ang="0">
                              <a:pos x="T4" y="T5"/>
                            </a:cxn>
                            <a:cxn ang="0">
                              <a:pos x="T6" y="T7"/>
                            </a:cxn>
                          </a:cxnLst>
                          <a:rect l="0" t="0" r="r" b="b"/>
                          <a:pathLst>
                            <a:path w="58" h="36">
                              <a:moveTo>
                                <a:pt x="17" y="2"/>
                              </a:moveTo>
                              <a:cubicBezTo>
                                <a:pt x="31" y="0"/>
                                <a:pt x="44" y="7"/>
                                <a:pt x="58" y="1"/>
                              </a:cubicBezTo>
                              <a:cubicBezTo>
                                <a:pt x="53" y="8"/>
                                <a:pt x="50" y="16"/>
                                <a:pt x="49" y="25"/>
                              </a:cubicBezTo>
                              <a:cubicBezTo>
                                <a:pt x="31" y="15"/>
                                <a:pt x="0" y="36"/>
                                <a:pt x="17" y="2"/>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8" name="Freeform 159">
                          <a:extLst>
                            <a:ext uri="{FF2B5EF4-FFF2-40B4-BE49-F238E27FC236}">
                              <a16:creationId xmlns:a16="http://schemas.microsoft.com/office/drawing/2014/main" id="{49B34B04-7675-AB10-7B7F-67A720329BA1}"/>
                            </a:ext>
                          </a:extLst>
                        </p:cNvPr>
                        <p:cNvSpPr>
                          <a:spLocks/>
                        </p:cNvSpPr>
                        <p:nvPr/>
                      </p:nvSpPr>
                      <p:spPr bwMode="auto">
                        <a:xfrm>
                          <a:off x="4808183" y="3215822"/>
                          <a:ext cx="42451" cy="42638"/>
                        </a:xfrm>
                        <a:custGeom>
                          <a:avLst/>
                          <a:gdLst>
                            <a:gd name="T0" fmla="*/ 32 w 48"/>
                            <a:gd name="T1" fmla="*/ 43 h 43"/>
                            <a:gd name="T2" fmla="*/ 0 w 48"/>
                            <a:gd name="T3" fmla="*/ 9 h 43"/>
                            <a:gd name="T4" fmla="*/ 12 w 48"/>
                            <a:gd name="T5" fmla="*/ 0 h 43"/>
                            <a:gd name="T6" fmla="*/ 32 w 48"/>
                            <a:gd name="T7" fmla="*/ 43 h 43"/>
                          </a:gdLst>
                          <a:ahLst/>
                          <a:cxnLst>
                            <a:cxn ang="0">
                              <a:pos x="T0" y="T1"/>
                            </a:cxn>
                            <a:cxn ang="0">
                              <a:pos x="T2" y="T3"/>
                            </a:cxn>
                            <a:cxn ang="0">
                              <a:pos x="T4" y="T5"/>
                            </a:cxn>
                            <a:cxn ang="0">
                              <a:pos x="T6" y="T7"/>
                            </a:cxn>
                          </a:cxnLst>
                          <a:rect l="0" t="0" r="r" b="b"/>
                          <a:pathLst>
                            <a:path w="48" h="43">
                              <a:moveTo>
                                <a:pt x="32" y="43"/>
                              </a:moveTo>
                              <a:cubicBezTo>
                                <a:pt x="21" y="31"/>
                                <a:pt x="13" y="18"/>
                                <a:pt x="0" y="9"/>
                              </a:cubicBezTo>
                              <a:cubicBezTo>
                                <a:pt x="3" y="5"/>
                                <a:pt x="8" y="2"/>
                                <a:pt x="12" y="0"/>
                              </a:cubicBezTo>
                              <a:cubicBezTo>
                                <a:pt x="17" y="18"/>
                                <a:pt x="48" y="18"/>
                                <a:pt x="32" y="43"/>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89" name="Freeform 173">
                          <a:extLst>
                            <a:ext uri="{FF2B5EF4-FFF2-40B4-BE49-F238E27FC236}">
                              <a16:creationId xmlns:a16="http://schemas.microsoft.com/office/drawing/2014/main" id="{CC3A4578-293D-D29C-B99D-4822650B2177}"/>
                            </a:ext>
                          </a:extLst>
                        </p:cNvPr>
                        <p:cNvSpPr>
                          <a:spLocks/>
                        </p:cNvSpPr>
                        <p:nvPr/>
                      </p:nvSpPr>
                      <p:spPr bwMode="auto">
                        <a:xfrm>
                          <a:off x="4878935" y="3325084"/>
                          <a:ext cx="30660" cy="39974"/>
                        </a:xfrm>
                        <a:custGeom>
                          <a:avLst/>
                          <a:gdLst>
                            <a:gd name="T0" fmla="*/ 13 w 36"/>
                            <a:gd name="T1" fmla="*/ 40 h 40"/>
                            <a:gd name="T2" fmla="*/ 5 w 36"/>
                            <a:gd name="T3" fmla="*/ 15 h 40"/>
                            <a:gd name="T4" fmla="*/ 27 w 36"/>
                            <a:gd name="T5" fmla="*/ 4 h 40"/>
                            <a:gd name="T6" fmla="*/ 13 w 36"/>
                            <a:gd name="T7" fmla="*/ 40 h 40"/>
                          </a:gdLst>
                          <a:ahLst/>
                          <a:cxnLst>
                            <a:cxn ang="0">
                              <a:pos x="T0" y="T1"/>
                            </a:cxn>
                            <a:cxn ang="0">
                              <a:pos x="T2" y="T3"/>
                            </a:cxn>
                            <a:cxn ang="0">
                              <a:pos x="T4" y="T5"/>
                            </a:cxn>
                            <a:cxn ang="0">
                              <a:pos x="T6" y="T7"/>
                            </a:cxn>
                          </a:cxnLst>
                          <a:rect l="0" t="0" r="r" b="b"/>
                          <a:pathLst>
                            <a:path w="36" h="40">
                              <a:moveTo>
                                <a:pt x="13" y="40"/>
                              </a:moveTo>
                              <a:cubicBezTo>
                                <a:pt x="9" y="34"/>
                                <a:pt x="0" y="23"/>
                                <a:pt x="5" y="15"/>
                              </a:cubicBezTo>
                              <a:cubicBezTo>
                                <a:pt x="8" y="11"/>
                                <a:pt x="22" y="0"/>
                                <a:pt x="27" y="4"/>
                              </a:cubicBezTo>
                              <a:cubicBezTo>
                                <a:pt x="36" y="11"/>
                                <a:pt x="21" y="36"/>
                                <a:pt x="13" y="40"/>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90" name="Freeform 177">
                          <a:extLst>
                            <a:ext uri="{FF2B5EF4-FFF2-40B4-BE49-F238E27FC236}">
                              <a16:creationId xmlns:a16="http://schemas.microsoft.com/office/drawing/2014/main" id="{401FAC80-D2BF-81CA-4D91-3B41A988B5C9}"/>
                            </a:ext>
                          </a:extLst>
                        </p:cNvPr>
                        <p:cNvSpPr>
                          <a:spLocks/>
                        </p:cNvSpPr>
                        <p:nvPr/>
                      </p:nvSpPr>
                      <p:spPr bwMode="auto">
                        <a:xfrm>
                          <a:off x="4928463" y="3103896"/>
                          <a:ext cx="51885" cy="90607"/>
                        </a:xfrm>
                        <a:custGeom>
                          <a:avLst/>
                          <a:gdLst>
                            <a:gd name="T0" fmla="*/ 26 w 60"/>
                            <a:gd name="T1" fmla="*/ 89 h 89"/>
                            <a:gd name="T2" fmla="*/ 5 w 60"/>
                            <a:gd name="T3" fmla="*/ 39 h 89"/>
                            <a:gd name="T4" fmla="*/ 26 w 60"/>
                            <a:gd name="T5" fmla="*/ 89 h 89"/>
                          </a:gdLst>
                          <a:ahLst/>
                          <a:cxnLst>
                            <a:cxn ang="0">
                              <a:pos x="T0" y="T1"/>
                            </a:cxn>
                            <a:cxn ang="0">
                              <a:pos x="T2" y="T3"/>
                            </a:cxn>
                            <a:cxn ang="0">
                              <a:pos x="T4" y="T5"/>
                            </a:cxn>
                          </a:cxnLst>
                          <a:rect l="0" t="0" r="r" b="b"/>
                          <a:pathLst>
                            <a:path w="60" h="89">
                              <a:moveTo>
                                <a:pt x="26" y="89"/>
                              </a:moveTo>
                              <a:cubicBezTo>
                                <a:pt x="0" y="79"/>
                                <a:pt x="35" y="50"/>
                                <a:pt x="5" y="39"/>
                              </a:cubicBezTo>
                              <a:cubicBezTo>
                                <a:pt x="40" y="0"/>
                                <a:pt x="60" y="71"/>
                                <a:pt x="26" y="89"/>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91" name="Freeform 179">
                          <a:extLst>
                            <a:ext uri="{FF2B5EF4-FFF2-40B4-BE49-F238E27FC236}">
                              <a16:creationId xmlns:a16="http://schemas.microsoft.com/office/drawing/2014/main" id="{BBB3C01C-E653-A813-26CE-306EAB5FE703}"/>
                            </a:ext>
                          </a:extLst>
                        </p:cNvPr>
                        <p:cNvSpPr>
                          <a:spLocks/>
                        </p:cNvSpPr>
                        <p:nvPr/>
                      </p:nvSpPr>
                      <p:spPr bwMode="auto">
                        <a:xfrm>
                          <a:off x="4949688" y="3258460"/>
                          <a:ext cx="37735" cy="23985"/>
                        </a:xfrm>
                        <a:custGeom>
                          <a:avLst/>
                          <a:gdLst>
                            <a:gd name="T0" fmla="*/ 0 w 45"/>
                            <a:gd name="T1" fmla="*/ 24 h 24"/>
                            <a:gd name="T2" fmla="*/ 45 w 45"/>
                            <a:gd name="T3" fmla="*/ 0 h 24"/>
                            <a:gd name="T4" fmla="*/ 0 w 45"/>
                            <a:gd name="T5" fmla="*/ 24 h 24"/>
                          </a:gdLst>
                          <a:ahLst/>
                          <a:cxnLst>
                            <a:cxn ang="0">
                              <a:pos x="T0" y="T1"/>
                            </a:cxn>
                            <a:cxn ang="0">
                              <a:pos x="T2" y="T3"/>
                            </a:cxn>
                            <a:cxn ang="0">
                              <a:pos x="T4" y="T5"/>
                            </a:cxn>
                          </a:cxnLst>
                          <a:rect l="0" t="0" r="r" b="b"/>
                          <a:pathLst>
                            <a:path w="45" h="24">
                              <a:moveTo>
                                <a:pt x="0" y="24"/>
                              </a:moveTo>
                              <a:cubicBezTo>
                                <a:pt x="3" y="3"/>
                                <a:pt x="29" y="6"/>
                                <a:pt x="45" y="0"/>
                              </a:cubicBezTo>
                              <a:cubicBezTo>
                                <a:pt x="36" y="15"/>
                                <a:pt x="16" y="23"/>
                                <a:pt x="0" y="24"/>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92" name="Freeform 181">
                          <a:extLst>
                            <a:ext uri="{FF2B5EF4-FFF2-40B4-BE49-F238E27FC236}">
                              <a16:creationId xmlns:a16="http://schemas.microsoft.com/office/drawing/2014/main" id="{3CCEB602-7BF5-2CFB-75E6-4685340D115F}"/>
                            </a:ext>
                          </a:extLst>
                        </p:cNvPr>
                        <p:cNvSpPr>
                          <a:spLocks/>
                        </p:cNvSpPr>
                        <p:nvPr/>
                      </p:nvSpPr>
                      <p:spPr bwMode="auto">
                        <a:xfrm>
                          <a:off x="4926103" y="3026615"/>
                          <a:ext cx="89620" cy="55964"/>
                        </a:xfrm>
                        <a:custGeom>
                          <a:avLst/>
                          <a:gdLst>
                            <a:gd name="T0" fmla="*/ 79 w 103"/>
                            <a:gd name="T1" fmla="*/ 57 h 57"/>
                            <a:gd name="T2" fmla="*/ 42 w 103"/>
                            <a:gd name="T3" fmla="*/ 42 h 57"/>
                            <a:gd name="T4" fmla="*/ 55 w 103"/>
                            <a:gd name="T5" fmla="*/ 33 h 57"/>
                            <a:gd name="T6" fmla="*/ 19 w 103"/>
                            <a:gd name="T7" fmla="*/ 32 h 57"/>
                            <a:gd name="T8" fmla="*/ 35 w 103"/>
                            <a:gd name="T9" fmla="*/ 10 h 57"/>
                            <a:gd name="T10" fmla="*/ 103 w 103"/>
                            <a:gd name="T11" fmla="*/ 48 h 57"/>
                            <a:gd name="T12" fmla="*/ 79 w 103"/>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103" h="57">
                              <a:moveTo>
                                <a:pt x="79" y="57"/>
                              </a:moveTo>
                              <a:cubicBezTo>
                                <a:pt x="65" y="55"/>
                                <a:pt x="53" y="49"/>
                                <a:pt x="42" y="42"/>
                              </a:cubicBezTo>
                              <a:cubicBezTo>
                                <a:pt x="46" y="39"/>
                                <a:pt x="50" y="36"/>
                                <a:pt x="55" y="33"/>
                              </a:cubicBezTo>
                              <a:cubicBezTo>
                                <a:pt x="43" y="32"/>
                                <a:pt x="29" y="38"/>
                                <a:pt x="19" y="32"/>
                              </a:cubicBezTo>
                              <a:cubicBezTo>
                                <a:pt x="0" y="19"/>
                                <a:pt x="22" y="13"/>
                                <a:pt x="35" y="10"/>
                              </a:cubicBezTo>
                              <a:cubicBezTo>
                                <a:pt x="74" y="0"/>
                                <a:pt x="85" y="14"/>
                                <a:pt x="103" y="48"/>
                              </a:cubicBezTo>
                              <a:cubicBezTo>
                                <a:pt x="94" y="43"/>
                                <a:pt x="85" y="48"/>
                                <a:pt x="79" y="57"/>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93" name="Freeform 183">
                          <a:extLst>
                            <a:ext uri="{FF2B5EF4-FFF2-40B4-BE49-F238E27FC236}">
                              <a16:creationId xmlns:a16="http://schemas.microsoft.com/office/drawing/2014/main" id="{A70D9AD1-14CA-C403-BD4C-72637574F893}"/>
                            </a:ext>
                          </a:extLst>
                        </p:cNvPr>
                        <p:cNvSpPr>
                          <a:spLocks/>
                        </p:cNvSpPr>
                        <p:nvPr/>
                      </p:nvSpPr>
                      <p:spPr bwMode="auto">
                        <a:xfrm>
                          <a:off x="4996856" y="3237141"/>
                          <a:ext cx="63678" cy="26649"/>
                        </a:xfrm>
                        <a:custGeom>
                          <a:avLst/>
                          <a:gdLst>
                            <a:gd name="T0" fmla="*/ 46 w 72"/>
                            <a:gd name="T1" fmla="*/ 26 h 26"/>
                            <a:gd name="T2" fmla="*/ 28 w 72"/>
                            <a:gd name="T3" fmla="*/ 4 h 26"/>
                            <a:gd name="T4" fmla="*/ 72 w 72"/>
                            <a:gd name="T5" fmla="*/ 7 h 26"/>
                            <a:gd name="T6" fmla="*/ 46 w 72"/>
                            <a:gd name="T7" fmla="*/ 26 h 26"/>
                          </a:gdLst>
                          <a:ahLst/>
                          <a:cxnLst>
                            <a:cxn ang="0">
                              <a:pos x="T0" y="T1"/>
                            </a:cxn>
                            <a:cxn ang="0">
                              <a:pos x="T2" y="T3"/>
                            </a:cxn>
                            <a:cxn ang="0">
                              <a:pos x="T4" y="T5"/>
                            </a:cxn>
                            <a:cxn ang="0">
                              <a:pos x="T6" y="T7"/>
                            </a:cxn>
                          </a:cxnLst>
                          <a:rect l="0" t="0" r="r" b="b"/>
                          <a:pathLst>
                            <a:path w="72" h="26">
                              <a:moveTo>
                                <a:pt x="46" y="26"/>
                              </a:moveTo>
                              <a:cubicBezTo>
                                <a:pt x="44" y="23"/>
                                <a:pt x="0" y="11"/>
                                <a:pt x="28" y="4"/>
                              </a:cubicBezTo>
                              <a:cubicBezTo>
                                <a:pt x="43" y="0"/>
                                <a:pt x="58" y="11"/>
                                <a:pt x="72" y="7"/>
                              </a:cubicBezTo>
                              <a:cubicBezTo>
                                <a:pt x="67" y="17"/>
                                <a:pt x="58" y="24"/>
                                <a:pt x="46" y="26"/>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94" name="Freeform 191">
                          <a:extLst>
                            <a:ext uri="{FF2B5EF4-FFF2-40B4-BE49-F238E27FC236}">
                              <a16:creationId xmlns:a16="http://schemas.microsoft.com/office/drawing/2014/main" id="{FFD1A2C7-FB9B-9B4A-9633-60623E024D5D}"/>
                            </a:ext>
                          </a:extLst>
                        </p:cNvPr>
                        <p:cNvSpPr>
                          <a:spLocks/>
                        </p:cNvSpPr>
                        <p:nvPr/>
                      </p:nvSpPr>
                      <p:spPr bwMode="auto">
                        <a:xfrm>
                          <a:off x="5133644" y="3429014"/>
                          <a:ext cx="56602" cy="93272"/>
                        </a:xfrm>
                        <a:custGeom>
                          <a:avLst/>
                          <a:gdLst>
                            <a:gd name="T0" fmla="*/ 25 w 64"/>
                            <a:gd name="T1" fmla="*/ 61 h 93"/>
                            <a:gd name="T2" fmla="*/ 2 w 64"/>
                            <a:gd name="T3" fmla="*/ 45 h 93"/>
                            <a:gd name="T4" fmla="*/ 62 w 64"/>
                            <a:gd name="T5" fmla="*/ 0 h 93"/>
                            <a:gd name="T6" fmla="*/ 50 w 64"/>
                            <a:gd name="T7" fmla="*/ 40 h 93"/>
                            <a:gd name="T8" fmla="*/ 25 w 64"/>
                            <a:gd name="T9" fmla="*/ 61 h 93"/>
                          </a:gdLst>
                          <a:ahLst/>
                          <a:cxnLst>
                            <a:cxn ang="0">
                              <a:pos x="T0" y="T1"/>
                            </a:cxn>
                            <a:cxn ang="0">
                              <a:pos x="T2" y="T3"/>
                            </a:cxn>
                            <a:cxn ang="0">
                              <a:pos x="T4" y="T5"/>
                            </a:cxn>
                            <a:cxn ang="0">
                              <a:pos x="T6" y="T7"/>
                            </a:cxn>
                            <a:cxn ang="0">
                              <a:pos x="T8" y="T9"/>
                            </a:cxn>
                          </a:cxnLst>
                          <a:rect l="0" t="0" r="r" b="b"/>
                          <a:pathLst>
                            <a:path w="64" h="93">
                              <a:moveTo>
                                <a:pt x="25" y="61"/>
                              </a:moveTo>
                              <a:cubicBezTo>
                                <a:pt x="11" y="93"/>
                                <a:pt x="3" y="58"/>
                                <a:pt x="2" y="45"/>
                              </a:cubicBezTo>
                              <a:cubicBezTo>
                                <a:pt x="0" y="21"/>
                                <a:pt x="40" y="4"/>
                                <a:pt x="62" y="0"/>
                              </a:cubicBezTo>
                              <a:cubicBezTo>
                                <a:pt x="64" y="14"/>
                                <a:pt x="55" y="27"/>
                                <a:pt x="50" y="40"/>
                              </a:cubicBezTo>
                              <a:cubicBezTo>
                                <a:pt x="41" y="63"/>
                                <a:pt x="40" y="44"/>
                                <a:pt x="25" y="61"/>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grpSp>
              </p:grpSp>
            </p:grpSp>
          </p:grpSp>
          <p:sp>
            <p:nvSpPr>
              <p:cNvPr id="223" name="Freeform 195">
                <a:extLst>
                  <a:ext uri="{FF2B5EF4-FFF2-40B4-BE49-F238E27FC236}">
                    <a16:creationId xmlns:a16="http://schemas.microsoft.com/office/drawing/2014/main" id="{A6C61D68-8367-56D6-58ED-BFB5CA3158FE}"/>
                  </a:ext>
                </a:extLst>
              </p:cNvPr>
              <p:cNvSpPr>
                <a:spLocks/>
              </p:cNvSpPr>
              <p:nvPr/>
            </p:nvSpPr>
            <p:spPr bwMode="auto">
              <a:xfrm>
                <a:off x="4812877" y="4318758"/>
                <a:ext cx="133377" cy="216880"/>
              </a:xfrm>
              <a:custGeom>
                <a:avLst/>
                <a:gdLst>
                  <a:gd name="T0" fmla="*/ 0 w 195"/>
                  <a:gd name="T1" fmla="*/ 229 h 237"/>
                  <a:gd name="T2" fmla="*/ 58 w 195"/>
                  <a:gd name="T3" fmla="*/ 112 h 237"/>
                  <a:gd name="T4" fmla="*/ 73 w 195"/>
                  <a:gd name="T5" fmla="*/ 57 h 237"/>
                  <a:gd name="T6" fmla="*/ 107 w 195"/>
                  <a:gd name="T7" fmla="*/ 12 h 237"/>
                  <a:gd name="T8" fmla="*/ 143 w 195"/>
                  <a:gd name="T9" fmla="*/ 13 h 237"/>
                  <a:gd name="T10" fmla="*/ 151 w 195"/>
                  <a:gd name="T11" fmla="*/ 32 h 237"/>
                  <a:gd name="T12" fmla="*/ 167 w 195"/>
                  <a:gd name="T13" fmla="*/ 38 h 237"/>
                  <a:gd name="T14" fmla="*/ 179 w 195"/>
                  <a:gd name="T15" fmla="*/ 61 h 237"/>
                  <a:gd name="T16" fmla="*/ 156 w 195"/>
                  <a:gd name="T17" fmla="*/ 126 h 237"/>
                  <a:gd name="T18" fmla="*/ 117 w 195"/>
                  <a:gd name="T19" fmla="*/ 161 h 237"/>
                  <a:gd name="T20" fmla="*/ 65 w 195"/>
                  <a:gd name="T21" fmla="*/ 207 h 237"/>
                  <a:gd name="T22" fmla="*/ 59 w 195"/>
                  <a:gd name="T23" fmla="*/ 201 h 237"/>
                  <a:gd name="T24" fmla="*/ 49 w 195"/>
                  <a:gd name="T25" fmla="*/ 225 h 237"/>
                  <a:gd name="T26" fmla="*/ 0 w 195"/>
                  <a:gd name="T27"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237">
                    <a:moveTo>
                      <a:pt x="0" y="229"/>
                    </a:moveTo>
                    <a:cubicBezTo>
                      <a:pt x="29" y="199"/>
                      <a:pt x="33" y="145"/>
                      <a:pt x="58" y="112"/>
                    </a:cubicBezTo>
                    <a:cubicBezTo>
                      <a:pt x="71" y="95"/>
                      <a:pt x="59" y="73"/>
                      <a:pt x="73" y="57"/>
                    </a:cubicBezTo>
                    <a:cubicBezTo>
                      <a:pt x="85" y="45"/>
                      <a:pt x="114" y="31"/>
                      <a:pt x="107" y="12"/>
                    </a:cubicBezTo>
                    <a:cubicBezTo>
                      <a:pt x="117" y="14"/>
                      <a:pt x="132" y="18"/>
                      <a:pt x="143" y="13"/>
                    </a:cubicBezTo>
                    <a:cubicBezTo>
                      <a:pt x="167" y="0"/>
                      <a:pt x="148" y="24"/>
                      <a:pt x="151" y="32"/>
                    </a:cubicBezTo>
                    <a:cubicBezTo>
                      <a:pt x="151" y="31"/>
                      <a:pt x="166" y="36"/>
                      <a:pt x="167" y="38"/>
                    </a:cubicBezTo>
                    <a:cubicBezTo>
                      <a:pt x="178" y="48"/>
                      <a:pt x="172" y="46"/>
                      <a:pt x="179" y="61"/>
                    </a:cubicBezTo>
                    <a:cubicBezTo>
                      <a:pt x="195" y="93"/>
                      <a:pt x="135" y="99"/>
                      <a:pt x="156" y="126"/>
                    </a:cubicBezTo>
                    <a:cubicBezTo>
                      <a:pt x="133" y="119"/>
                      <a:pt x="90" y="135"/>
                      <a:pt x="117" y="161"/>
                    </a:cubicBezTo>
                    <a:cubicBezTo>
                      <a:pt x="106" y="163"/>
                      <a:pt x="67" y="196"/>
                      <a:pt x="65" y="207"/>
                    </a:cubicBezTo>
                    <a:cubicBezTo>
                      <a:pt x="62" y="205"/>
                      <a:pt x="61" y="203"/>
                      <a:pt x="59" y="201"/>
                    </a:cubicBezTo>
                    <a:cubicBezTo>
                      <a:pt x="55" y="208"/>
                      <a:pt x="55" y="218"/>
                      <a:pt x="49" y="225"/>
                    </a:cubicBezTo>
                    <a:cubicBezTo>
                      <a:pt x="38" y="237"/>
                      <a:pt x="13" y="229"/>
                      <a:pt x="0" y="229"/>
                    </a:cubicBezTo>
                  </a:path>
                </a:pathLst>
              </a:custGeom>
              <a:solidFill>
                <a:srgbClr val="FFC000"/>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24" name="Freeform 197">
                <a:extLst>
                  <a:ext uri="{FF2B5EF4-FFF2-40B4-BE49-F238E27FC236}">
                    <a16:creationId xmlns:a16="http://schemas.microsoft.com/office/drawing/2014/main" id="{F83DDF9B-1AF7-3A1E-60E1-BF697480949A}"/>
                  </a:ext>
                </a:extLst>
              </p:cNvPr>
              <p:cNvSpPr>
                <a:spLocks/>
              </p:cNvSpPr>
              <p:nvPr/>
            </p:nvSpPr>
            <p:spPr bwMode="auto">
              <a:xfrm>
                <a:off x="4575357" y="4201788"/>
                <a:ext cx="195498" cy="138901"/>
              </a:xfrm>
              <a:custGeom>
                <a:avLst/>
                <a:gdLst>
                  <a:gd name="T0" fmla="*/ 4 w 284"/>
                  <a:gd name="T1" fmla="*/ 94 h 152"/>
                  <a:gd name="T2" fmla="*/ 0 w 284"/>
                  <a:gd name="T3" fmla="*/ 81 h 152"/>
                  <a:gd name="T4" fmla="*/ 62 w 284"/>
                  <a:gd name="T5" fmla="*/ 68 h 152"/>
                  <a:gd name="T6" fmla="*/ 98 w 284"/>
                  <a:gd name="T7" fmla="*/ 43 h 152"/>
                  <a:gd name="T8" fmla="*/ 183 w 284"/>
                  <a:gd name="T9" fmla="*/ 41 h 152"/>
                  <a:gd name="T10" fmla="*/ 284 w 284"/>
                  <a:gd name="T11" fmla="*/ 0 h 152"/>
                  <a:gd name="T12" fmla="*/ 213 w 284"/>
                  <a:gd name="T13" fmla="*/ 51 h 152"/>
                  <a:gd name="T14" fmla="*/ 220 w 284"/>
                  <a:gd name="T15" fmla="*/ 94 h 152"/>
                  <a:gd name="T16" fmla="*/ 174 w 284"/>
                  <a:gd name="T17" fmla="*/ 100 h 152"/>
                  <a:gd name="T18" fmla="*/ 145 w 284"/>
                  <a:gd name="T19" fmla="*/ 124 h 152"/>
                  <a:gd name="T20" fmla="*/ 93 w 284"/>
                  <a:gd name="T21" fmla="*/ 152 h 152"/>
                  <a:gd name="T22" fmla="*/ 4 w 284"/>
                  <a:gd name="T23" fmla="*/ 9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52">
                    <a:moveTo>
                      <a:pt x="4" y="94"/>
                    </a:moveTo>
                    <a:cubicBezTo>
                      <a:pt x="3" y="89"/>
                      <a:pt x="1" y="85"/>
                      <a:pt x="0" y="81"/>
                    </a:cubicBezTo>
                    <a:cubicBezTo>
                      <a:pt x="15" y="97"/>
                      <a:pt x="43" y="67"/>
                      <a:pt x="62" y="68"/>
                    </a:cubicBezTo>
                    <a:cubicBezTo>
                      <a:pt x="91" y="70"/>
                      <a:pt x="71" y="42"/>
                      <a:pt x="98" y="43"/>
                    </a:cubicBezTo>
                    <a:cubicBezTo>
                      <a:pt x="128" y="44"/>
                      <a:pt x="153" y="49"/>
                      <a:pt x="183" y="41"/>
                    </a:cubicBezTo>
                    <a:cubicBezTo>
                      <a:pt x="217" y="33"/>
                      <a:pt x="249" y="0"/>
                      <a:pt x="284" y="0"/>
                    </a:cubicBezTo>
                    <a:cubicBezTo>
                      <a:pt x="261" y="13"/>
                      <a:pt x="238" y="44"/>
                      <a:pt x="213" y="51"/>
                    </a:cubicBezTo>
                    <a:cubicBezTo>
                      <a:pt x="186" y="59"/>
                      <a:pt x="211" y="83"/>
                      <a:pt x="220" y="94"/>
                    </a:cubicBezTo>
                    <a:cubicBezTo>
                      <a:pt x="209" y="95"/>
                      <a:pt x="183" y="93"/>
                      <a:pt x="174" y="100"/>
                    </a:cubicBezTo>
                    <a:cubicBezTo>
                      <a:pt x="163" y="108"/>
                      <a:pt x="159" y="120"/>
                      <a:pt x="145" y="124"/>
                    </a:cubicBezTo>
                    <a:cubicBezTo>
                      <a:pt x="133" y="128"/>
                      <a:pt x="87" y="133"/>
                      <a:pt x="93" y="152"/>
                    </a:cubicBezTo>
                    <a:cubicBezTo>
                      <a:pt x="56" y="134"/>
                      <a:pt x="18" y="140"/>
                      <a:pt x="4" y="94"/>
                    </a:cubicBezTo>
                  </a:path>
                </a:pathLst>
              </a:custGeom>
              <a:solidFill>
                <a:schemeClr val="accent5">
                  <a:lumMod val="60000"/>
                  <a:lumOff val="40000"/>
                </a:schemeClr>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25" name="Freeform 202">
                <a:extLst>
                  <a:ext uri="{FF2B5EF4-FFF2-40B4-BE49-F238E27FC236}">
                    <a16:creationId xmlns:a16="http://schemas.microsoft.com/office/drawing/2014/main" id="{E450DF01-24C9-DC66-EC35-6F4E623FC88B}"/>
                  </a:ext>
                </a:extLst>
              </p:cNvPr>
              <p:cNvSpPr>
                <a:spLocks/>
              </p:cNvSpPr>
              <p:nvPr/>
            </p:nvSpPr>
            <p:spPr bwMode="auto">
              <a:xfrm>
                <a:off x="3071673" y="4162799"/>
                <a:ext cx="27407" cy="21932"/>
              </a:xfrm>
              <a:custGeom>
                <a:avLst/>
                <a:gdLst>
                  <a:gd name="T0" fmla="*/ 9 w 15"/>
                  <a:gd name="T1" fmla="*/ 9 h 9"/>
                  <a:gd name="T2" fmla="*/ 2 w 15"/>
                  <a:gd name="T3" fmla="*/ 0 h 9"/>
                  <a:gd name="T4" fmla="*/ 9 w 15"/>
                  <a:gd name="T5" fmla="*/ 9 h 9"/>
                </a:gdLst>
                <a:ahLst/>
                <a:cxnLst>
                  <a:cxn ang="0">
                    <a:pos x="T0" y="T1"/>
                  </a:cxn>
                  <a:cxn ang="0">
                    <a:pos x="T2" y="T3"/>
                  </a:cxn>
                  <a:cxn ang="0">
                    <a:pos x="T4" y="T5"/>
                  </a:cxn>
                </a:cxnLst>
                <a:rect l="0" t="0" r="r" b="b"/>
                <a:pathLst>
                  <a:path w="15" h="9">
                    <a:moveTo>
                      <a:pt x="9" y="9"/>
                    </a:moveTo>
                    <a:cubicBezTo>
                      <a:pt x="5" y="9"/>
                      <a:pt x="0" y="5"/>
                      <a:pt x="2" y="0"/>
                    </a:cubicBezTo>
                    <a:cubicBezTo>
                      <a:pt x="6" y="2"/>
                      <a:pt x="15" y="4"/>
                      <a:pt x="9" y="9"/>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26" name="Freeform 205">
                <a:extLst>
                  <a:ext uri="{FF2B5EF4-FFF2-40B4-BE49-F238E27FC236}">
                    <a16:creationId xmlns:a16="http://schemas.microsoft.com/office/drawing/2014/main" id="{80FE1084-3634-602C-6B4A-E5BB64ED6830}"/>
                  </a:ext>
                </a:extLst>
              </p:cNvPr>
              <p:cNvSpPr>
                <a:spLocks/>
              </p:cNvSpPr>
              <p:nvPr/>
            </p:nvSpPr>
            <p:spPr bwMode="auto">
              <a:xfrm>
                <a:off x="1418170" y="4145742"/>
                <a:ext cx="9136" cy="12185"/>
              </a:xfrm>
              <a:custGeom>
                <a:avLst/>
                <a:gdLst>
                  <a:gd name="T0" fmla="*/ 12 w 12"/>
                  <a:gd name="T1" fmla="*/ 0 h 14"/>
                  <a:gd name="T2" fmla="*/ 0 w 12"/>
                  <a:gd name="T3" fmla="*/ 1 h 14"/>
                  <a:gd name="T4" fmla="*/ 12 w 12"/>
                  <a:gd name="T5" fmla="*/ 0 h 14"/>
                </a:gdLst>
                <a:ahLst/>
                <a:cxnLst>
                  <a:cxn ang="0">
                    <a:pos x="T0" y="T1"/>
                  </a:cxn>
                  <a:cxn ang="0">
                    <a:pos x="T2" y="T3"/>
                  </a:cxn>
                  <a:cxn ang="0">
                    <a:pos x="T4" y="T5"/>
                  </a:cxn>
                </a:cxnLst>
                <a:rect l="0" t="0" r="r" b="b"/>
                <a:pathLst>
                  <a:path w="12" h="14">
                    <a:moveTo>
                      <a:pt x="12" y="0"/>
                    </a:moveTo>
                    <a:cubicBezTo>
                      <a:pt x="10" y="13"/>
                      <a:pt x="6" y="14"/>
                      <a:pt x="0" y="1"/>
                    </a:cubicBezTo>
                    <a:cubicBezTo>
                      <a:pt x="4" y="0"/>
                      <a:pt x="8" y="0"/>
                      <a:pt x="12" y="0"/>
                    </a:cubicBezTo>
                  </a:path>
                </a:pathLst>
              </a:custGeom>
              <a:solidFill>
                <a:srgbClr val="EA700D"/>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27" name="Freeform 206">
                <a:extLst>
                  <a:ext uri="{FF2B5EF4-FFF2-40B4-BE49-F238E27FC236}">
                    <a16:creationId xmlns:a16="http://schemas.microsoft.com/office/drawing/2014/main" id="{7DD299BC-87AC-6EB9-CAF9-7F2E1F4BA67E}"/>
                  </a:ext>
                </a:extLst>
              </p:cNvPr>
              <p:cNvSpPr>
                <a:spLocks/>
              </p:cNvSpPr>
              <p:nvPr/>
            </p:nvSpPr>
            <p:spPr bwMode="auto">
              <a:xfrm>
                <a:off x="1418170" y="4145742"/>
                <a:ext cx="9136" cy="12185"/>
              </a:xfrm>
              <a:custGeom>
                <a:avLst/>
                <a:gdLst>
                  <a:gd name="T0" fmla="*/ 5 w 5"/>
                  <a:gd name="T1" fmla="*/ 0 h 5"/>
                  <a:gd name="T2" fmla="*/ 0 w 5"/>
                  <a:gd name="T3" fmla="*/ 0 h 5"/>
                  <a:gd name="T4" fmla="*/ 5 w 5"/>
                  <a:gd name="T5" fmla="*/ 0 h 5"/>
                </a:gdLst>
                <a:ahLst/>
                <a:cxnLst>
                  <a:cxn ang="0">
                    <a:pos x="T0" y="T1"/>
                  </a:cxn>
                  <a:cxn ang="0">
                    <a:pos x="T2" y="T3"/>
                  </a:cxn>
                  <a:cxn ang="0">
                    <a:pos x="T4" y="T5"/>
                  </a:cxn>
                </a:cxnLst>
                <a:rect l="0" t="0" r="r" b="b"/>
                <a:pathLst>
                  <a:path w="5" h="5">
                    <a:moveTo>
                      <a:pt x="5" y="0"/>
                    </a:moveTo>
                    <a:cubicBezTo>
                      <a:pt x="4" y="5"/>
                      <a:pt x="2" y="5"/>
                      <a:pt x="0" y="0"/>
                    </a:cubicBezTo>
                    <a:cubicBezTo>
                      <a:pt x="2" y="0"/>
                      <a:pt x="3" y="0"/>
                      <a:pt x="5" y="0"/>
                    </a:cubicBez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28" name="Freeform 207">
                <a:extLst>
                  <a:ext uri="{FF2B5EF4-FFF2-40B4-BE49-F238E27FC236}">
                    <a16:creationId xmlns:a16="http://schemas.microsoft.com/office/drawing/2014/main" id="{46203D52-77FE-17F5-0B3A-34D639CDD177}"/>
                  </a:ext>
                </a:extLst>
              </p:cNvPr>
              <p:cNvSpPr>
                <a:spLocks/>
              </p:cNvSpPr>
              <p:nvPr/>
            </p:nvSpPr>
            <p:spPr bwMode="auto">
              <a:xfrm>
                <a:off x="2490663" y="3183186"/>
                <a:ext cx="5482" cy="4874"/>
              </a:xfrm>
              <a:custGeom>
                <a:avLst/>
                <a:gdLst>
                  <a:gd name="T0" fmla="*/ 0 w 6"/>
                  <a:gd name="T1" fmla="*/ 6 h 6"/>
                  <a:gd name="T2" fmla="*/ 5 w 6"/>
                  <a:gd name="T3" fmla="*/ 0 h 6"/>
                  <a:gd name="T4" fmla="*/ 0 w 6"/>
                  <a:gd name="T5" fmla="*/ 6 h 6"/>
                </a:gdLst>
                <a:ahLst/>
                <a:cxnLst>
                  <a:cxn ang="0">
                    <a:pos x="T0" y="T1"/>
                  </a:cxn>
                  <a:cxn ang="0">
                    <a:pos x="T2" y="T3"/>
                  </a:cxn>
                  <a:cxn ang="0">
                    <a:pos x="T4" y="T5"/>
                  </a:cxn>
                </a:cxnLst>
                <a:rect l="0" t="0" r="r" b="b"/>
                <a:pathLst>
                  <a:path w="6" h="6">
                    <a:moveTo>
                      <a:pt x="0" y="6"/>
                    </a:moveTo>
                    <a:cubicBezTo>
                      <a:pt x="1" y="4"/>
                      <a:pt x="3" y="2"/>
                      <a:pt x="5" y="0"/>
                    </a:cubicBezTo>
                    <a:cubicBezTo>
                      <a:pt x="6" y="4"/>
                      <a:pt x="4" y="6"/>
                      <a:pt x="0" y="6"/>
                    </a:cubicBezTo>
                  </a:path>
                </a:pathLst>
              </a:custGeom>
              <a:solidFill>
                <a:srgbClr val="EA700D"/>
              </a:solidFill>
              <a:ln w="9525">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nvGrpSpPr>
              <p:cNvPr id="229" name="Group 6">
                <a:extLst>
                  <a:ext uri="{FF2B5EF4-FFF2-40B4-BE49-F238E27FC236}">
                    <a16:creationId xmlns:a16="http://schemas.microsoft.com/office/drawing/2014/main" id="{868BE9CE-F808-57B9-2CB9-8DD85F4D5B50}"/>
                  </a:ext>
                </a:extLst>
              </p:cNvPr>
              <p:cNvGrpSpPr/>
              <p:nvPr/>
            </p:nvGrpSpPr>
            <p:grpSpPr>
              <a:xfrm>
                <a:off x="1102085" y="3177094"/>
                <a:ext cx="1132788" cy="986924"/>
                <a:chOff x="1143206" y="2163559"/>
                <a:chExt cx="1462218" cy="1079286"/>
              </a:xfrm>
              <a:solidFill>
                <a:schemeClr val="accent5">
                  <a:lumMod val="60000"/>
                  <a:lumOff val="40000"/>
                </a:schemeClr>
              </a:solidFill>
            </p:grpSpPr>
            <p:sp>
              <p:nvSpPr>
                <p:cNvPr id="264" name="Freeform 105">
                  <a:extLst>
                    <a:ext uri="{FF2B5EF4-FFF2-40B4-BE49-F238E27FC236}">
                      <a16:creationId xmlns:a16="http://schemas.microsoft.com/office/drawing/2014/main" id="{88EE1A95-8A9B-B4D4-74DE-106EB948942C}"/>
                    </a:ext>
                  </a:extLst>
                </p:cNvPr>
                <p:cNvSpPr>
                  <a:spLocks/>
                </p:cNvSpPr>
                <p:nvPr/>
              </p:nvSpPr>
              <p:spPr bwMode="auto">
                <a:xfrm>
                  <a:off x="1143206" y="2163559"/>
                  <a:ext cx="1358447" cy="1079286"/>
                </a:xfrm>
                <a:custGeom>
                  <a:avLst/>
                  <a:gdLst>
                    <a:gd name="T0" fmla="*/ 18 w 1537"/>
                    <a:gd name="T1" fmla="*/ 130 h 1081"/>
                    <a:gd name="T2" fmla="*/ 33 w 1537"/>
                    <a:gd name="T3" fmla="*/ 84 h 1081"/>
                    <a:gd name="T4" fmla="*/ 133 w 1537"/>
                    <a:gd name="T5" fmla="*/ 49 h 1081"/>
                    <a:gd name="T6" fmla="*/ 167 w 1537"/>
                    <a:gd name="T7" fmla="*/ 25 h 1081"/>
                    <a:gd name="T8" fmla="*/ 271 w 1537"/>
                    <a:gd name="T9" fmla="*/ 49 h 1081"/>
                    <a:gd name="T10" fmla="*/ 452 w 1537"/>
                    <a:gd name="T11" fmla="*/ 40 h 1081"/>
                    <a:gd name="T12" fmla="*/ 661 w 1537"/>
                    <a:gd name="T13" fmla="*/ 52 h 1081"/>
                    <a:gd name="T14" fmla="*/ 786 w 1537"/>
                    <a:gd name="T15" fmla="*/ 58 h 1081"/>
                    <a:gd name="T16" fmla="*/ 918 w 1537"/>
                    <a:gd name="T17" fmla="*/ 72 h 1081"/>
                    <a:gd name="T18" fmla="*/ 960 w 1537"/>
                    <a:gd name="T19" fmla="*/ 108 h 1081"/>
                    <a:gd name="T20" fmla="*/ 1080 w 1537"/>
                    <a:gd name="T21" fmla="*/ 144 h 1081"/>
                    <a:gd name="T22" fmla="*/ 1129 w 1537"/>
                    <a:gd name="T23" fmla="*/ 156 h 1081"/>
                    <a:gd name="T24" fmla="*/ 1221 w 1537"/>
                    <a:gd name="T25" fmla="*/ 136 h 1081"/>
                    <a:gd name="T26" fmla="*/ 1367 w 1537"/>
                    <a:gd name="T27" fmla="*/ 192 h 1081"/>
                    <a:gd name="T28" fmla="*/ 1416 w 1537"/>
                    <a:gd name="T29" fmla="*/ 196 h 1081"/>
                    <a:gd name="T30" fmla="*/ 1512 w 1537"/>
                    <a:gd name="T31" fmla="*/ 195 h 1081"/>
                    <a:gd name="T32" fmla="*/ 1521 w 1537"/>
                    <a:gd name="T33" fmla="*/ 223 h 1081"/>
                    <a:gd name="T34" fmla="*/ 1428 w 1537"/>
                    <a:gd name="T35" fmla="*/ 322 h 1081"/>
                    <a:gd name="T36" fmla="*/ 1330 w 1537"/>
                    <a:gd name="T37" fmla="*/ 363 h 1081"/>
                    <a:gd name="T38" fmla="*/ 1203 w 1537"/>
                    <a:gd name="T39" fmla="*/ 452 h 1081"/>
                    <a:gd name="T40" fmla="*/ 1124 w 1537"/>
                    <a:gd name="T41" fmla="*/ 671 h 1081"/>
                    <a:gd name="T42" fmla="*/ 1073 w 1537"/>
                    <a:gd name="T43" fmla="*/ 763 h 1081"/>
                    <a:gd name="T44" fmla="*/ 1037 w 1537"/>
                    <a:gd name="T45" fmla="*/ 841 h 1081"/>
                    <a:gd name="T46" fmla="*/ 983 w 1537"/>
                    <a:gd name="T47" fmla="*/ 868 h 1081"/>
                    <a:gd name="T48" fmla="*/ 855 w 1537"/>
                    <a:gd name="T49" fmla="*/ 970 h 1081"/>
                    <a:gd name="T50" fmla="*/ 751 w 1537"/>
                    <a:gd name="T51" fmla="*/ 979 h 1081"/>
                    <a:gd name="T52" fmla="*/ 573 w 1537"/>
                    <a:gd name="T53" fmla="*/ 1001 h 1081"/>
                    <a:gd name="T54" fmla="*/ 475 w 1537"/>
                    <a:gd name="T55" fmla="*/ 1062 h 1081"/>
                    <a:gd name="T56" fmla="*/ 403 w 1537"/>
                    <a:gd name="T57" fmla="*/ 1056 h 1081"/>
                    <a:gd name="T58" fmla="*/ 354 w 1537"/>
                    <a:gd name="T59" fmla="*/ 991 h 1081"/>
                    <a:gd name="T60" fmla="*/ 356 w 1537"/>
                    <a:gd name="T61" fmla="*/ 966 h 1081"/>
                    <a:gd name="T62" fmla="*/ 268 w 1537"/>
                    <a:gd name="T63" fmla="*/ 914 h 1081"/>
                    <a:gd name="T64" fmla="*/ 217 w 1537"/>
                    <a:gd name="T65" fmla="*/ 860 h 1081"/>
                    <a:gd name="T66" fmla="*/ 250 w 1537"/>
                    <a:gd name="T67" fmla="*/ 805 h 1081"/>
                    <a:gd name="T68" fmla="*/ 240 w 1537"/>
                    <a:gd name="T69" fmla="*/ 735 h 1081"/>
                    <a:gd name="T70" fmla="*/ 244 w 1537"/>
                    <a:gd name="T71" fmla="*/ 623 h 1081"/>
                    <a:gd name="T72" fmla="*/ 212 w 1537"/>
                    <a:gd name="T73" fmla="*/ 574 h 1081"/>
                    <a:gd name="T74" fmla="*/ 277 w 1537"/>
                    <a:gd name="T75" fmla="*/ 556 h 1081"/>
                    <a:gd name="T76" fmla="*/ 297 w 1537"/>
                    <a:gd name="T77" fmla="*/ 489 h 1081"/>
                    <a:gd name="T78" fmla="*/ 289 w 1537"/>
                    <a:gd name="T79" fmla="*/ 388 h 1081"/>
                    <a:gd name="T80" fmla="*/ 375 w 1537"/>
                    <a:gd name="T81" fmla="*/ 311 h 1081"/>
                    <a:gd name="T82" fmla="*/ 327 w 1537"/>
                    <a:gd name="T83" fmla="*/ 262 h 1081"/>
                    <a:gd name="T84" fmla="*/ 205 w 1537"/>
                    <a:gd name="T85" fmla="*/ 271 h 1081"/>
                    <a:gd name="T86" fmla="*/ 145 w 1537"/>
                    <a:gd name="T87" fmla="*/ 246 h 1081"/>
                    <a:gd name="T88" fmla="*/ 92 w 1537"/>
                    <a:gd name="T89" fmla="*/ 245 h 1081"/>
                    <a:gd name="T90" fmla="*/ 81 w 1537"/>
                    <a:gd name="T91" fmla="*/ 205 h 1081"/>
                    <a:gd name="T92" fmla="*/ 75 w 1537"/>
                    <a:gd name="T93" fmla="*/ 196 h 1081"/>
                    <a:gd name="T94" fmla="*/ 66 w 1537"/>
                    <a:gd name="T95" fmla="*/ 158 h 1081"/>
                    <a:gd name="T96" fmla="*/ 49 w 1537"/>
                    <a:gd name="T97" fmla="*/ 142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7" h="1081">
                      <a:moveTo>
                        <a:pt x="14" y="136"/>
                      </a:moveTo>
                      <a:cubicBezTo>
                        <a:pt x="16" y="134"/>
                        <a:pt x="17" y="132"/>
                        <a:pt x="18" y="130"/>
                      </a:cubicBezTo>
                      <a:cubicBezTo>
                        <a:pt x="2" y="131"/>
                        <a:pt x="0" y="119"/>
                        <a:pt x="3" y="108"/>
                      </a:cubicBezTo>
                      <a:cubicBezTo>
                        <a:pt x="9" y="91"/>
                        <a:pt x="23" y="96"/>
                        <a:pt x="33" y="84"/>
                      </a:cubicBezTo>
                      <a:cubicBezTo>
                        <a:pt x="54" y="62"/>
                        <a:pt x="104" y="73"/>
                        <a:pt x="134" y="60"/>
                      </a:cubicBezTo>
                      <a:cubicBezTo>
                        <a:pt x="109" y="61"/>
                        <a:pt x="125" y="54"/>
                        <a:pt x="133" y="49"/>
                      </a:cubicBezTo>
                      <a:cubicBezTo>
                        <a:pt x="128" y="51"/>
                        <a:pt x="123" y="53"/>
                        <a:pt x="117" y="54"/>
                      </a:cubicBezTo>
                      <a:cubicBezTo>
                        <a:pt x="112" y="39"/>
                        <a:pt x="165" y="0"/>
                        <a:pt x="167" y="25"/>
                      </a:cubicBezTo>
                      <a:lnTo>
                        <a:pt x="191" y="11"/>
                      </a:lnTo>
                      <a:cubicBezTo>
                        <a:pt x="195" y="28"/>
                        <a:pt x="268" y="21"/>
                        <a:pt x="271" y="49"/>
                      </a:cubicBezTo>
                      <a:cubicBezTo>
                        <a:pt x="291" y="23"/>
                        <a:pt x="359" y="44"/>
                        <a:pt x="390" y="39"/>
                      </a:cubicBezTo>
                      <a:cubicBezTo>
                        <a:pt x="416" y="35"/>
                        <a:pt x="423" y="34"/>
                        <a:pt x="452" y="40"/>
                      </a:cubicBezTo>
                      <a:cubicBezTo>
                        <a:pt x="482" y="46"/>
                        <a:pt x="513" y="52"/>
                        <a:pt x="544" y="57"/>
                      </a:cubicBezTo>
                      <a:cubicBezTo>
                        <a:pt x="586" y="63"/>
                        <a:pt x="624" y="60"/>
                        <a:pt x="661" y="52"/>
                      </a:cubicBezTo>
                      <a:cubicBezTo>
                        <a:pt x="685" y="46"/>
                        <a:pt x="714" y="51"/>
                        <a:pt x="735" y="63"/>
                      </a:cubicBezTo>
                      <a:cubicBezTo>
                        <a:pt x="765" y="78"/>
                        <a:pt x="759" y="57"/>
                        <a:pt x="786" y="58"/>
                      </a:cubicBezTo>
                      <a:cubicBezTo>
                        <a:pt x="810" y="60"/>
                        <a:pt x="833" y="68"/>
                        <a:pt x="857" y="72"/>
                      </a:cubicBezTo>
                      <a:cubicBezTo>
                        <a:pt x="871" y="75"/>
                        <a:pt x="911" y="63"/>
                        <a:pt x="918" y="72"/>
                      </a:cubicBezTo>
                      <a:cubicBezTo>
                        <a:pt x="925" y="81"/>
                        <a:pt x="966" y="70"/>
                        <a:pt x="960" y="93"/>
                      </a:cubicBezTo>
                      <a:cubicBezTo>
                        <a:pt x="959" y="98"/>
                        <a:pt x="955" y="104"/>
                        <a:pt x="960" y="108"/>
                      </a:cubicBezTo>
                      <a:cubicBezTo>
                        <a:pt x="971" y="119"/>
                        <a:pt x="968" y="105"/>
                        <a:pt x="979" y="106"/>
                      </a:cubicBezTo>
                      <a:cubicBezTo>
                        <a:pt x="1016" y="108"/>
                        <a:pt x="1047" y="141"/>
                        <a:pt x="1080" y="144"/>
                      </a:cubicBezTo>
                      <a:cubicBezTo>
                        <a:pt x="1088" y="144"/>
                        <a:pt x="1096" y="140"/>
                        <a:pt x="1103" y="142"/>
                      </a:cubicBezTo>
                      <a:cubicBezTo>
                        <a:pt x="1113" y="145"/>
                        <a:pt x="1119" y="155"/>
                        <a:pt x="1129" y="156"/>
                      </a:cubicBezTo>
                      <a:cubicBezTo>
                        <a:pt x="1157" y="160"/>
                        <a:pt x="1187" y="156"/>
                        <a:pt x="1216" y="160"/>
                      </a:cubicBezTo>
                      <a:cubicBezTo>
                        <a:pt x="1214" y="151"/>
                        <a:pt x="1216" y="143"/>
                        <a:pt x="1221" y="136"/>
                      </a:cubicBezTo>
                      <a:cubicBezTo>
                        <a:pt x="1258" y="152"/>
                        <a:pt x="1309" y="151"/>
                        <a:pt x="1315" y="193"/>
                      </a:cubicBezTo>
                      <a:cubicBezTo>
                        <a:pt x="1335" y="191"/>
                        <a:pt x="1347" y="182"/>
                        <a:pt x="1367" y="192"/>
                      </a:cubicBezTo>
                      <a:cubicBezTo>
                        <a:pt x="1373" y="195"/>
                        <a:pt x="1382" y="205"/>
                        <a:pt x="1389" y="203"/>
                      </a:cubicBezTo>
                      <a:cubicBezTo>
                        <a:pt x="1397" y="200"/>
                        <a:pt x="1406" y="192"/>
                        <a:pt x="1416" y="196"/>
                      </a:cubicBezTo>
                      <a:cubicBezTo>
                        <a:pt x="1435" y="203"/>
                        <a:pt x="1451" y="210"/>
                        <a:pt x="1470" y="199"/>
                      </a:cubicBezTo>
                      <a:cubicBezTo>
                        <a:pt x="1486" y="189"/>
                        <a:pt x="1494" y="188"/>
                        <a:pt x="1512" y="195"/>
                      </a:cubicBezTo>
                      <a:cubicBezTo>
                        <a:pt x="1523" y="198"/>
                        <a:pt x="1524" y="210"/>
                        <a:pt x="1537" y="208"/>
                      </a:cubicBezTo>
                      <a:cubicBezTo>
                        <a:pt x="1537" y="221"/>
                        <a:pt x="1529" y="217"/>
                        <a:pt x="1521" y="223"/>
                      </a:cubicBezTo>
                      <a:cubicBezTo>
                        <a:pt x="1510" y="231"/>
                        <a:pt x="1522" y="251"/>
                        <a:pt x="1522" y="262"/>
                      </a:cubicBezTo>
                      <a:cubicBezTo>
                        <a:pt x="1522" y="292"/>
                        <a:pt x="1452" y="313"/>
                        <a:pt x="1428" y="322"/>
                      </a:cubicBezTo>
                      <a:cubicBezTo>
                        <a:pt x="1410" y="329"/>
                        <a:pt x="1406" y="344"/>
                        <a:pt x="1392" y="351"/>
                      </a:cubicBezTo>
                      <a:cubicBezTo>
                        <a:pt x="1374" y="358"/>
                        <a:pt x="1349" y="358"/>
                        <a:pt x="1330" y="363"/>
                      </a:cubicBezTo>
                      <a:cubicBezTo>
                        <a:pt x="1284" y="373"/>
                        <a:pt x="1257" y="392"/>
                        <a:pt x="1220" y="416"/>
                      </a:cubicBezTo>
                      <a:cubicBezTo>
                        <a:pt x="1250" y="437"/>
                        <a:pt x="1223" y="441"/>
                        <a:pt x="1203" y="452"/>
                      </a:cubicBezTo>
                      <a:cubicBezTo>
                        <a:pt x="1175" y="467"/>
                        <a:pt x="1171" y="504"/>
                        <a:pt x="1143" y="521"/>
                      </a:cubicBezTo>
                      <a:cubicBezTo>
                        <a:pt x="1096" y="549"/>
                        <a:pt x="1082" y="631"/>
                        <a:pt x="1124" y="671"/>
                      </a:cubicBezTo>
                      <a:cubicBezTo>
                        <a:pt x="1149" y="695"/>
                        <a:pt x="1169" y="702"/>
                        <a:pt x="1130" y="725"/>
                      </a:cubicBezTo>
                      <a:cubicBezTo>
                        <a:pt x="1108" y="738"/>
                        <a:pt x="1091" y="744"/>
                        <a:pt x="1073" y="763"/>
                      </a:cubicBezTo>
                      <a:cubicBezTo>
                        <a:pt x="1062" y="774"/>
                        <a:pt x="1053" y="792"/>
                        <a:pt x="1046" y="808"/>
                      </a:cubicBezTo>
                      <a:cubicBezTo>
                        <a:pt x="1041" y="818"/>
                        <a:pt x="1036" y="830"/>
                        <a:pt x="1037" y="841"/>
                      </a:cubicBezTo>
                      <a:cubicBezTo>
                        <a:pt x="1037" y="851"/>
                        <a:pt x="1054" y="864"/>
                        <a:pt x="1043" y="841"/>
                      </a:cubicBezTo>
                      <a:cubicBezTo>
                        <a:pt x="1060" y="865"/>
                        <a:pt x="996" y="867"/>
                        <a:pt x="983" y="868"/>
                      </a:cubicBezTo>
                      <a:cubicBezTo>
                        <a:pt x="954" y="872"/>
                        <a:pt x="913" y="897"/>
                        <a:pt x="907" y="924"/>
                      </a:cubicBezTo>
                      <a:cubicBezTo>
                        <a:pt x="902" y="948"/>
                        <a:pt x="883" y="990"/>
                        <a:pt x="855" y="970"/>
                      </a:cubicBezTo>
                      <a:cubicBezTo>
                        <a:pt x="838" y="957"/>
                        <a:pt x="827" y="974"/>
                        <a:pt x="813" y="979"/>
                      </a:cubicBezTo>
                      <a:cubicBezTo>
                        <a:pt x="794" y="987"/>
                        <a:pt x="772" y="975"/>
                        <a:pt x="751" y="979"/>
                      </a:cubicBezTo>
                      <a:cubicBezTo>
                        <a:pt x="707" y="985"/>
                        <a:pt x="664" y="981"/>
                        <a:pt x="619" y="981"/>
                      </a:cubicBezTo>
                      <a:cubicBezTo>
                        <a:pt x="595" y="982"/>
                        <a:pt x="590" y="986"/>
                        <a:pt x="573" y="1001"/>
                      </a:cubicBezTo>
                      <a:cubicBezTo>
                        <a:pt x="555" y="1018"/>
                        <a:pt x="528" y="1011"/>
                        <a:pt x="506" y="1022"/>
                      </a:cubicBezTo>
                      <a:cubicBezTo>
                        <a:pt x="495" y="1027"/>
                        <a:pt x="486" y="1063"/>
                        <a:pt x="475" y="1062"/>
                      </a:cubicBezTo>
                      <a:cubicBezTo>
                        <a:pt x="462" y="1061"/>
                        <a:pt x="467" y="1081"/>
                        <a:pt x="447" y="1080"/>
                      </a:cubicBezTo>
                      <a:cubicBezTo>
                        <a:pt x="431" y="1080"/>
                        <a:pt x="418" y="1055"/>
                        <a:pt x="403" y="1056"/>
                      </a:cubicBezTo>
                      <a:cubicBezTo>
                        <a:pt x="386" y="1058"/>
                        <a:pt x="372" y="1025"/>
                        <a:pt x="367" y="1014"/>
                      </a:cubicBezTo>
                      <a:cubicBezTo>
                        <a:pt x="389" y="1010"/>
                        <a:pt x="361" y="995"/>
                        <a:pt x="354" y="991"/>
                      </a:cubicBezTo>
                      <a:cubicBezTo>
                        <a:pt x="338" y="979"/>
                        <a:pt x="355" y="960"/>
                        <a:pt x="370" y="956"/>
                      </a:cubicBezTo>
                      <a:cubicBezTo>
                        <a:pt x="360" y="953"/>
                        <a:pt x="356" y="958"/>
                        <a:pt x="356" y="966"/>
                      </a:cubicBezTo>
                      <a:cubicBezTo>
                        <a:pt x="347" y="958"/>
                        <a:pt x="279" y="917"/>
                        <a:pt x="292" y="904"/>
                      </a:cubicBezTo>
                      <a:cubicBezTo>
                        <a:pt x="270" y="902"/>
                        <a:pt x="293" y="913"/>
                        <a:pt x="268" y="914"/>
                      </a:cubicBezTo>
                      <a:cubicBezTo>
                        <a:pt x="257" y="914"/>
                        <a:pt x="244" y="918"/>
                        <a:pt x="233" y="914"/>
                      </a:cubicBezTo>
                      <a:cubicBezTo>
                        <a:pt x="217" y="909"/>
                        <a:pt x="216" y="872"/>
                        <a:pt x="217" y="860"/>
                      </a:cubicBezTo>
                      <a:cubicBezTo>
                        <a:pt x="218" y="850"/>
                        <a:pt x="226" y="842"/>
                        <a:pt x="233" y="835"/>
                      </a:cubicBezTo>
                      <a:cubicBezTo>
                        <a:pt x="242" y="826"/>
                        <a:pt x="242" y="813"/>
                        <a:pt x="250" y="805"/>
                      </a:cubicBezTo>
                      <a:cubicBezTo>
                        <a:pt x="267" y="789"/>
                        <a:pt x="276" y="802"/>
                        <a:pt x="286" y="775"/>
                      </a:cubicBezTo>
                      <a:cubicBezTo>
                        <a:pt x="263" y="782"/>
                        <a:pt x="242" y="753"/>
                        <a:pt x="240" y="735"/>
                      </a:cubicBezTo>
                      <a:cubicBezTo>
                        <a:pt x="236" y="706"/>
                        <a:pt x="271" y="692"/>
                        <a:pt x="278" y="667"/>
                      </a:cubicBezTo>
                      <a:cubicBezTo>
                        <a:pt x="282" y="653"/>
                        <a:pt x="252" y="635"/>
                        <a:pt x="244" y="623"/>
                      </a:cubicBezTo>
                      <a:cubicBezTo>
                        <a:pt x="238" y="612"/>
                        <a:pt x="243" y="607"/>
                        <a:pt x="234" y="598"/>
                      </a:cubicBezTo>
                      <a:cubicBezTo>
                        <a:pt x="227" y="590"/>
                        <a:pt x="217" y="583"/>
                        <a:pt x="212" y="574"/>
                      </a:cubicBezTo>
                      <a:cubicBezTo>
                        <a:pt x="228" y="578"/>
                        <a:pt x="244" y="575"/>
                        <a:pt x="260" y="575"/>
                      </a:cubicBezTo>
                      <a:cubicBezTo>
                        <a:pt x="277" y="575"/>
                        <a:pt x="272" y="566"/>
                        <a:pt x="277" y="556"/>
                      </a:cubicBezTo>
                      <a:cubicBezTo>
                        <a:pt x="283" y="544"/>
                        <a:pt x="304" y="520"/>
                        <a:pt x="279" y="506"/>
                      </a:cubicBezTo>
                      <a:cubicBezTo>
                        <a:pt x="268" y="500"/>
                        <a:pt x="295" y="490"/>
                        <a:pt x="297" y="489"/>
                      </a:cubicBezTo>
                      <a:cubicBezTo>
                        <a:pt x="308" y="484"/>
                        <a:pt x="302" y="469"/>
                        <a:pt x="301" y="461"/>
                      </a:cubicBezTo>
                      <a:cubicBezTo>
                        <a:pt x="300" y="454"/>
                        <a:pt x="299" y="386"/>
                        <a:pt x="289" y="388"/>
                      </a:cubicBezTo>
                      <a:cubicBezTo>
                        <a:pt x="306" y="384"/>
                        <a:pt x="313" y="366"/>
                        <a:pt x="329" y="357"/>
                      </a:cubicBezTo>
                      <a:cubicBezTo>
                        <a:pt x="339" y="351"/>
                        <a:pt x="379" y="326"/>
                        <a:pt x="375" y="311"/>
                      </a:cubicBezTo>
                      <a:cubicBezTo>
                        <a:pt x="371" y="299"/>
                        <a:pt x="344" y="297"/>
                        <a:pt x="335" y="292"/>
                      </a:cubicBezTo>
                      <a:cubicBezTo>
                        <a:pt x="324" y="287"/>
                        <a:pt x="344" y="267"/>
                        <a:pt x="327" y="262"/>
                      </a:cubicBezTo>
                      <a:cubicBezTo>
                        <a:pt x="316" y="259"/>
                        <a:pt x="254" y="253"/>
                        <a:pt x="253" y="264"/>
                      </a:cubicBezTo>
                      <a:cubicBezTo>
                        <a:pt x="253" y="283"/>
                        <a:pt x="217" y="276"/>
                        <a:pt x="205" y="271"/>
                      </a:cubicBezTo>
                      <a:cubicBezTo>
                        <a:pt x="185" y="264"/>
                        <a:pt x="167" y="275"/>
                        <a:pt x="148" y="279"/>
                      </a:cubicBezTo>
                      <a:cubicBezTo>
                        <a:pt x="119" y="284"/>
                        <a:pt x="132" y="256"/>
                        <a:pt x="145" y="246"/>
                      </a:cubicBezTo>
                      <a:cubicBezTo>
                        <a:pt x="134" y="248"/>
                        <a:pt x="129" y="242"/>
                        <a:pt x="130" y="233"/>
                      </a:cubicBezTo>
                      <a:cubicBezTo>
                        <a:pt x="120" y="242"/>
                        <a:pt x="105" y="242"/>
                        <a:pt x="92" y="245"/>
                      </a:cubicBezTo>
                      <a:cubicBezTo>
                        <a:pt x="75" y="248"/>
                        <a:pt x="66" y="260"/>
                        <a:pt x="51" y="267"/>
                      </a:cubicBezTo>
                      <a:cubicBezTo>
                        <a:pt x="34" y="234"/>
                        <a:pt x="74" y="231"/>
                        <a:pt x="81" y="205"/>
                      </a:cubicBezTo>
                      <a:cubicBezTo>
                        <a:pt x="75" y="216"/>
                        <a:pt x="62" y="220"/>
                        <a:pt x="49" y="220"/>
                      </a:cubicBezTo>
                      <a:cubicBezTo>
                        <a:pt x="51" y="207"/>
                        <a:pt x="64" y="201"/>
                        <a:pt x="75" y="196"/>
                      </a:cubicBezTo>
                      <a:cubicBezTo>
                        <a:pt x="64" y="200"/>
                        <a:pt x="46" y="201"/>
                        <a:pt x="46" y="185"/>
                      </a:cubicBezTo>
                      <a:cubicBezTo>
                        <a:pt x="45" y="174"/>
                        <a:pt x="65" y="169"/>
                        <a:pt x="66" y="158"/>
                      </a:cubicBezTo>
                      <a:cubicBezTo>
                        <a:pt x="56" y="167"/>
                        <a:pt x="38" y="166"/>
                        <a:pt x="33" y="181"/>
                      </a:cubicBezTo>
                      <a:cubicBezTo>
                        <a:pt x="18" y="164"/>
                        <a:pt x="37" y="151"/>
                        <a:pt x="49" y="142"/>
                      </a:cubicBezTo>
                      <a:cubicBezTo>
                        <a:pt x="37" y="151"/>
                        <a:pt x="21" y="154"/>
                        <a:pt x="14" y="136"/>
                      </a:cubicBezTo>
                      <a:close/>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65" name="Freeform 107">
                  <a:extLst>
                    <a:ext uri="{FF2B5EF4-FFF2-40B4-BE49-F238E27FC236}">
                      <a16:creationId xmlns:a16="http://schemas.microsoft.com/office/drawing/2014/main" id="{D2757591-BB49-BB1B-72DB-A358C7E0D3CB}"/>
                    </a:ext>
                  </a:extLst>
                </p:cNvPr>
                <p:cNvSpPr>
                  <a:spLocks/>
                </p:cNvSpPr>
                <p:nvPr/>
              </p:nvSpPr>
              <p:spPr bwMode="auto">
                <a:xfrm>
                  <a:off x="2263454" y="2809798"/>
                  <a:ext cx="56602" cy="37309"/>
                </a:xfrm>
                <a:custGeom>
                  <a:avLst/>
                  <a:gdLst>
                    <a:gd name="T0" fmla="*/ 25 w 63"/>
                    <a:gd name="T1" fmla="*/ 38 h 38"/>
                    <a:gd name="T2" fmla="*/ 25 w 63"/>
                    <a:gd name="T3" fmla="*/ 5 h 38"/>
                    <a:gd name="T4" fmla="*/ 50 w 63"/>
                    <a:gd name="T5" fmla="*/ 6 h 38"/>
                    <a:gd name="T6" fmla="*/ 25 w 63"/>
                    <a:gd name="T7" fmla="*/ 38 h 38"/>
                  </a:gdLst>
                  <a:ahLst/>
                  <a:cxnLst>
                    <a:cxn ang="0">
                      <a:pos x="T0" y="T1"/>
                    </a:cxn>
                    <a:cxn ang="0">
                      <a:pos x="T2" y="T3"/>
                    </a:cxn>
                    <a:cxn ang="0">
                      <a:pos x="T4" y="T5"/>
                    </a:cxn>
                    <a:cxn ang="0">
                      <a:pos x="T6" y="T7"/>
                    </a:cxn>
                  </a:cxnLst>
                  <a:rect l="0" t="0" r="r" b="b"/>
                  <a:pathLst>
                    <a:path w="63" h="38">
                      <a:moveTo>
                        <a:pt x="25" y="38"/>
                      </a:moveTo>
                      <a:cubicBezTo>
                        <a:pt x="0" y="34"/>
                        <a:pt x="9" y="13"/>
                        <a:pt x="25" y="5"/>
                      </a:cubicBezTo>
                      <a:cubicBezTo>
                        <a:pt x="33" y="1"/>
                        <a:pt x="43" y="0"/>
                        <a:pt x="50" y="6"/>
                      </a:cubicBezTo>
                      <a:cubicBezTo>
                        <a:pt x="63" y="16"/>
                        <a:pt x="30" y="27"/>
                        <a:pt x="25" y="38"/>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66" name="Freeform 111">
                  <a:extLst>
                    <a:ext uri="{FF2B5EF4-FFF2-40B4-BE49-F238E27FC236}">
                      <a16:creationId xmlns:a16="http://schemas.microsoft.com/office/drawing/2014/main" id="{F55B2ACB-5DEF-BDA5-AEFD-91E76B20BB68}"/>
                    </a:ext>
                  </a:extLst>
                </p:cNvPr>
                <p:cNvSpPr>
                  <a:spLocks/>
                </p:cNvSpPr>
                <p:nvPr/>
              </p:nvSpPr>
              <p:spPr bwMode="auto">
                <a:xfrm>
                  <a:off x="2383733" y="2692542"/>
                  <a:ext cx="136788" cy="98602"/>
                </a:xfrm>
                <a:custGeom>
                  <a:avLst/>
                  <a:gdLst>
                    <a:gd name="T0" fmla="*/ 123 w 153"/>
                    <a:gd name="T1" fmla="*/ 75 h 99"/>
                    <a:gd name="T2" fmla="*/ 74 w 153"/>
                    <a:gd name="T3" fmla="*/ 83 h 99"/>
                    <a:gd name="T4" fmla="*/ 29 w 153"/>
                    <a:gd name="T5" fmla="*/ 63 h 99"/>
                    <a:gd name="T6" fmla="*/ 32 w 153"/>
                    <a:gd name="T7" fmla="*/ 35 h 99"/>
                    <a:gd name="T8" fmla="*/ 115 w 153"/>
                    <a:gd name="T9" fmla="*/ 0 h 99"/>
                    <a:gd name="T10" fmla="*/ 110 w 153"/>
                    <a:gd name="T11" fmla="*/ 26 h 99"/>
                    <a:gd name="T12" fmla="*/ 141 w 153"/>
                    <a:gd name="T13" fmla="*/ 30 h 99"/>
                    <a:gd name="T14" fmla="*/ 123 w 153"/>
                    <a:gd name="T15" fmla="*/ 75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99">
                      <a:moveTo>
                        <a:pt x="123" y="75"/>
                      </a:moveTo>
                      <a:cubicBezTo>
                        <a:pt x="100" y="99"/>
                        <a:pt x="102" y="87"/>
                        <a:pt x="74" y="83"/>
                      </a:cubicBezTo>
                      <a:cubicBezTo>
                        <a:pt x="44" y="79"/>
                        <a:pt x="63" y="49"/>
                        <a:pt x="29" y="63"/>
                      </a:cubicBezTo>
                      <a:cubicBezTo>
                        <a:pt x="0" y="75"/>
                        <a:pt x="23" y="41"/>
                        <a:pt x="32" y="35"/>
                      </a:cubicBezTo>
                      <a:cubicBezTo>
                        <a:pt x="57" y="17"/>
                        <a:pt x="84" y="10"/>
                        <a:pt x="115" y="0"/>
                      </a:cubicBezTo>
                      <a:cubicBezTo>
                        <a:pt x="102" y="4"/>
                        <a:pt x="97" y="18"/>
                        <a:pt x="110" y="26"/>
                      </a:cubicBezTo>
                      <a:cubicBezTo>
                        <a:pt x="119" y="33"/>
                        <a:pt x="132" y="24"/>
                        <a:pt x="141" y="30"/>
                      </a:cubicBezTo>
                      <a:cubicBezTo>
                        <a:pt x="153" y="39"/>
                        <a:pt x="124" y="65"/>
                        <a:pt x="123" y="75"/>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67" name="Freeform 113">
                  <a:extLst>
                    <a:ext uri="{FF2B5EF4-FFF2-40B4-BE49-F238E27FC236}">
                      <a16:creationId xmlns:a16="http://schemas.microsoft.com/office/drawing/2014/main" id="{128C2C0F-63E5-88EA-EDFB-F4645CD0A5BE}"/>
                    </a:ext>
                  </a:extLst>
                </p:cNvPr>
                <p:cNvSpPr>
                  <a:spLocks/>
                </p:cNvSpPr>
                <p:nvPr/>
              </p:nvSpPr>
              <p:spPr bwMode="auto">
                <a:xfrm>
                  <a:off x="2548822" y="2668559"/>
                  <a:ext cx="56602" cy="45304"/>
                </a:xfrm>
                <a:custGeom>
                  <a:avLst/>
                  <a:gdLst>
                    <a:gd name="T0" fmla="*/ 0 w 63"/>
                    <a:gd name="T1" fmla="*/ 20 h 45"/>
                    <a:gd name="T2" fmla="*/ 63 w 63"/>
                    <a:gd name="T3" fmla="*/ 43 h 45"/>
                    <a:gd name="T4" fmla="*/ 0 w 63"/>
                    <a:gd name="T5" fmla="*/ 20 h 45"/>
                  </a:gdLst>
                  <a:ahLst/>
                  <a:cxnLst>
                    <a:cxn ang="0">
                      <a:pos x="T0" y="T1"/>
                    </a:cxn>
                    <a:cxn ang="0">
                      <a:pos x="T2" y="T3"/>
                    </a:cxn>
                    <a:cxn ang="0">
                      <a:pos x="T4" y="T5"/>
                    </a:cxn>
                  </a:cxnLst>
                  <a:rect l="0" t="0" r="r" b="b"/>
                  <a:pathLst>
                    <a:path w="63" h="45">
                      <a:moveTo>
                        <a:pt x="0" y="20"/>
                      </a:moveTo>
                      <a:cubicBezTo>
                        <a:pt x="22" y="0"/>
                        <a:pt x="60" y="15"/>
                        <a:pt x="63" y="43"/>
                      </a:cubicBezTo>
                      <a:cubicBezTo>
                        <a:pt x="47" y="45"/>
                        <a:pt x="9" y="33"/>
                        <a:pt x="0" y="20"/>
                      </a:cubicBezTo>
                    </a:path>
                  </a:pathLst>
                </a:custGeom>
                <a:grp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grpSp>
          <p:sp>
            <p:nvSpPr>
              <p:cNvPr id="230" name="Rectangle 212">
                <a:extLst>
                  <a:ext uri="{FF2B5EF4-FFF2-40B4-BE49-F238E27FC236}">
                    <a16:creationId xmlns:a16="http://schemas.microsoft.com/office/drawing/2014/main" id="{FC16A909-40C9-07E8-F7FC-48142EF0C3BB}"/>
                  </a:ext>
                </a:extLst>
              </p:cNvPr>
              <p:cNvSpPr>
                <a:spLocks noChangeArrowheads="1"/>
              </p:cNvSpPr>
              <p:nvPr/>
            </p:nvSpPr>
            <p:spPr bwMode="auto">
              <a:xfrm>
                <a:off x="1507691" y="3560899"/>
                <a:ext cx="215383"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ES</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31" name="Freeform 266">
                <a:extLst>
                  <a:ext uri="{FF2B5EF4-FFF2-40B4-BE49-F238E27FC236}">
                    <a16:creationId xmlns:a16="http://schemas.microsoft.com/office/drawing/2014/main" id="{FC22D4AD-7341-8A67-30E0-6CC651064AA2}"/>
                  </a:ext>
                </a:extLst>
              </p:cNvPr>
              <p:cNvSpPr>
                <a:spLocks/>
              </p:cNvSpPr>
              <p:nvPr/>
            </p:nvSpPr>
            <p:spPr bwMode="auto">
              <a:xfrm>
                <a:off x="1060281" y="3386429"/>
                <a:ext cx="318533" cy="639493"/>
              </a:xfrm>
              <a:custGeom>
                <a:avLst/>
                <a:gdLst>
                  <a:gd name="T0" fmla="*/ 35 w 430"/>
                  <a:gd name="T1" fmla="*/ 392 h 709"/>
                  <a:gd name="T2" fmla="*/ 30 w 430"/>
                  <a:gd name="T3" fmla="*/ 381 h 709"/>
                  <a:gd name="T4" fmla="*/ 88 w 430"/>
                  <a:gd name="T5" fmla="*/ 290 h 709"/>
                  <a:gd name="T6" fmla="*/ 105 w 430"/>
                  <a:gd name="T7" fmla="*/ 215 h 709"/>
                  <a:gd name="T8" fmla="*/ 117 w 430"/>
                  <a:gd name="T9" fmla="*/ 202 h 709"/>
                  <a:gd name="T10" fmla="*/ 111 w 430"/>
                  <a:gd name="T11" fmla="*/ 200 h 709"/>
                  <a:gd name="T12" fmla="*/ 109 w 430"/>
                  <a:gd name="T13" fmla="*/ 123 h 709"/>
                  <a:gd name="T14" fmla="*/ 107 w 430"/>
                  <a:gd name="T15" fmla="*/ 62 h 709"/>
                  <a:gd name="T16" fmla="*/ 114 w 430"/>
                  <a:gd name="T17" fmla="*/ 21 h 709"/>
                  <a:gd name="T18" fmla="*/ 173 w 430"/>
                  <a:gd name="T19" fmla="*/ 0 h 709"/>
                  <a:gd name="T20" fmla="*/ 188 w 430"/>
                  <a:gd name="T21" fmla="*/ 13 h 709"/>
                  <a:gd name="T22" fmla="*/ 183 w 430"/>
                  <a:gd name="T23" fmla="*/ 47 h 709"/>
                  <a:gd name="T24" fmla="*/ 238 w 430"/>
                  <a:gd name="T25" fmla="*/ 36 h 709"/>
                  <a:gd name="T26" fmla="*/ 295 w 430"/>
                  <a:gd name="T27" fmla="*/ 36 h 709"/>
                  <a:gd name="T28" fmla="*/ 360 w 430"/>
                  <a:gd name="T29" fmla="*/ 29 h 709"/>
                  <a:gd name="T30" fmla="*/ 375 w 430"/>
                  <a:gd name="T31" fmla="*/ 56 h 709"/>
                  <a:gd name="T32" fmla="*/ 414 w 430"/>
                  <a:gd name="T33" fmla="*/ 74 h 709"/>
                  <a:gd name="T34" fmla="*/ 332 w 430"/>
                  <a:gd name="T35" fmla="*/ 155 h 709"/>
                  <a:gd name="T36" fmla="*/ 343 w 430"/>
                  <a:gd name="T37" fmla="*/ 219 h 709"/>
                  <a:gd name="T38" fmla="*/ 346 w 430"/>
                  <a:gd name="T39" fmla="*/ 251 h 709"/>
                  <a:gd name="T40" fmla="*/ 321 w 430"/>
                  <a:gd name="T41" fmla="*/ 270 h 709"/>
                  <a:gd name="T42" fmla="*/ 325 w 430"/>
                  <a:gd name="T43" fmla="*/ 319 h 709"/>
                  <a:gd name="T44" fmla="*/ 314 w 430"/>
                  <a:gd name="T45" fmla="*/ 340 h 709"/>
                  <a:gd name="T46" fmla="*/ 255 w 430"/>
                  <a:gd name="T47" fmla="*/ 341 h 709"/>
                  <a:gd name="T48" fmla="*/ 279 w 430"/>
                  <a:gd name="T49" fmla="*/ 362 h 709"/>
                  <a:gd name="T50" fmla="*/ 288 w 430"/>
                  <a:gd name="T51" fmla="*/ 391 h 709"/>
                  <a:gd name="T52" fmla="*/ 321 w 430"/>
                  <a:gd name="T53" fmla="*/ 434 h 709"/>
                  <a:gd name="T54" fmla="*/ 283 w 430"/>
                  <a:gd name="T55" fmla="*/ 492 h 709"/>
                  <a:gd name="T56" fmla="*/ 329 w 430"/>
                  <a:gd name="T57" fmla="*/ 542 h 709"/>
                  <a:gd name="T58" fmla="*/ 286 w 430"/>
                  <a:gd name="T59" fmla="*/ 589 h 709"/>
                  <a:gd name="T60" fmla="*/ 262 w 430"/>
                  <a:gd name="T61" fmla="*/ 624 h 709"/>
                  <a:gd name="T62" fmla="*/ 266 w 430"/>
                  <a:gd name="T63" fmla="*/ 679 h 709"/>
                  <a:gd name="T64" fmla="*/ 182 w 430"/>
                  <a:gd name="T65" fmla="*/ 699 h 709"/>
                  <a:gd name="T66" fmla="*/ 83 w 430"/>
                  <a:gd name="T67" fmla="*/ 708 h 709"/>
                  <a:gd name="T68" fmla="*/ 91 w 430"/>
                  <a:gd name="T69" fmla="*/ 670 h 709"/>
                  <a:gd name="T70" fmla="*/ 102 w 430"/>
                  <a:gd name="T71" fmla="*/ 618 h 709"/>
                  <a:gd name="T72" fmla="*/ 97 w 430"/>
                  <a:gd name="T73" fmla="*/ 572 h 709"/>
                  <a:gd name="T74" fmla="*/ 93 w 430"/>
                  <a:gd name="T75" fmla="*/ 505 h 709"/>
                  <a:gd name="T76" fmla="*/ 109 w 430"/>
                  <a:gd name="T77" fmla="*/ 493 h 709"/>
                  <a:gd name="T78" fmla="*/ 50 w 430"/>
                  <a:gd name="T79" fmla="*/ 513 h 709"/>
                  <a:gd name="T80" fmla="*/ 53 w 430"/>
                  <a:gd name="T81" fmla="*/ 478 h 709"/>
                  <a:gd name="T82" fmla="*/ 69 w 430"/>
                  <a:gd name="T83" fmla="*/ 483 h 709"/>
                  <a:gd name="T84" fmla="*/ 83 w 430"/>
                  <a:gd name="T85" fmla="*/ 469 h 709"/>
                  <a:gd name="T86" fmla="*/ 79 w 430"/>
                  <a:gd name="T87" fmla="*/ 440 h 709"/>
                  <a:gd name="T88" fmla="*/ 25 w 430"/>
                  <a:gd name="T89" fmla="*/ 477 h 709"/>
                  <a:gd name="T90" fmla="*/ 35 w 430"/>
                  <a:gd name="T91" fmla="*/ 392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0" h="709">
                    <a:moveTo>
                      <a:pt x="35" y="392"/>
                    </a:moveTo>
                    <a:cubicBezTo>
                      <a:pt x="33" y="389"/>
                      <a:pt x="32" y="385"/>
                      <a:pt x="30" y="381"/>
                    </a:cubicBezTo>
                    <a:cubicBezTo>
                      <a:pt x="70" y="378"/>
                      <a:pt x="79" y="318"/>
                      <a:pt x="88" y="290"/>
                    </a:cubicBezTo>
                    <a:cubicBezTo>
                      <a:pt x="96" y="266"/>
                      <a:pt x="100" y="240"/>
                      <a:pt x="105" y="215"/>
                    </a:cubicBezTo>
                    <a:cubicBezTo>
                      <a:pt x="107" y="208"/>
                      <a:pt x="113" y="207"/>
                      <a:pt x="117" y="202"/>
                    </a:cubicBezTo>
                    <a:cubicBezTo>
                      <a:pt x="121" y="198"/>
                      <a:pt x="119" y="173"/>
                      <a:pt x="111" y="200"/>
                    </a:cubicBezTo>
                    <a:cubicBezTo>
                      <a:pt x="113" y="171"/>
                      <a:pt x="119" y="153"/>
                      <a:pt x="109" y="123"/>
                    </a:cubicBezTo>
                    <a:cubicBezTo>
                      <a:pt x="106" y="113"/>
                      <a:pt x="85" y="62"/>
                      <a:pt x="107" y="62"/>
                    </a:cubicBezTo>
                    <a:cubicBezTo>
                      <a:pt x="76" y="71"/>
                      <a:pt x="97" y="28"/>
                      <a:pt x="114" y="21"/>
                    </a:cubicBezTo>
                    <a:cubicBezTo>
                      <a:pt x="132" y="14"/>
                      <a:pt x="159" y="13"/>
                      <a:pt x="173" y="0"/>
                    </a:cubicBezTo>
                    <a:cubicBezTo>
                      <a:pt x="172" y="9"/>
                      <a:pt x="177" y="15"/>
                      <a:pt x="188" y="13"/>
                    </a:cubicBezTo>
                    <a:cubicBezTo>
                      <a:pt x="182" y="18"/>
                      <a:pt x="160" y="47"/>
                      <a:pt x="183" y="47"/>
                    </a:cubicBezTo>
                    <a:cubicBezTo>
                      <a:pt x="201" y="46"/>
                      <a:pt x="219" y="33"/>
                      <a:pt x="238" y="36"/>
                    </a:cubicBezTo>
                    <a:cubicBezTo>
                      <a:pt x="262" y="39"/>
                      <a:pt x="272" y="48"/>
                      <a:pt x="295" y="36"/>
                    </a:cubicBezTo>
                    <a:cubicBezTo>
                      <a:pt x="301" y="13"/>
                      <a:pt x="339" y="31"/>
                      <a:pt x="360" y="29"/>
                    </a:cubicBezTo>
                    <a:cubicBezTo>
                      <a:pt x="385" y="27"/>
                      <a:pt x="372" y="43"/>
                      <a:pt x="375" y="56"/>
                    </a:cubicBezTo>
                    <a:cubicBezTo>
                      <a:pt x="377" y="64"/>
                      <a:pt x="407" y="68"/>
                      <a:pt x="414" y="74"/>
                    </a:cubicBezTo>
                    <a:cubicBezTo>
                      <a:pt x="430" y="86"/>
                      <a:pt x="344" y="152"/>
                      <a:pt x="332" y="155"/>
                    </a:cubicBezTo>
                    <a:cubicBezTo>
                      <a:pt x="342" y="153"/>
                      <a:pt x="343" y="214"/>
                      <a:pt x="343" y="219"/>
                    </a:cubicBezTo>
                    <a:cubicBezTo>
                      <a:pt x="344" y="227"/>
                      <a:pt x="350" y="243"/>
                      <a:pt x="346" y="251"/>
                    </a:cubicBezTo>
                    <a:cubicBezTo>
                      <a:pt x="341" y="261"/>
                      <a:pt x="323" y="257"/>
                      <a:pt x="321" y="270"/>
                    </a:cubicBezTo>
                    <a:cubicBezTo>
                      <a:pt x="319" y="278"/>
                      <a:pt x="352" y="311"/>
                      <a:pt x="325" y="319"/>
                    </a:cubicBezTo>
                    <a:cubicBezTo>
                      <a:pt x="315" y="322"/>
                      <a:pt x="322" y="335"/>
                      <a:pt x="314" y="340"/>
                    </a:cubicBezTo>
                    <a:cubicBezTo>
                      <a:pt x="301" y="347"/>
                      <a:pt x="269" y="344"/>
                      <a:pt x="255" y="341"/>
                    </a:cubicBezTo>
                    <a:cubicBezTo>
                      <a:pt x="260" y="350"/>
                      <a:pt x="270" y="355"/>
                      <a:pt x="279" y="362"/>
                    </a:cubicBezTo>
                    <a:cubicBezTo>
                      <a:pt x="289" y="371"/>
                      <a:pt x="281" y="380"/>
                      <a:pt x="288" y="391"/>
                    </a:cubicBezTo>
                    <a:cubicBezTo>
                      <a:pt x="296" y="402"/>
                      <a:pt x="325" y="420"/>
                      <a:pt x="321" y="434"/>
                    </a:cubicBezTo>
                    <a:cubicBezTo>
                      <a:pt x="315" y="457"/>
                      <a:pt x="288" y="469"/>
                      <a:pt x="283" y="492"/>
                    </a:cubicBezTo>
                    <a:cubicBezTo>
                      <a:pt x="279" y="512"/>
                      <a:pt x="302" y="551"/>
                      <a:pt x="329" y="542"/>
                    </a:cubicBezTo>
                    <a:cubicBezTo>
                      <a:pt x="319" y="569"/>
                      <a:pt x="299" y="562"/>
                      <a:pt x="286" y="589"/>
                    </a:cubicBezTo>
                    <a:cubicBezTo>
                      <a:pt x="280" y="602"/>
                      <a:pt x="267" y="611"/>
                      <a:pt x="262" y="624"/>
                    </a:cubicBezTo>
                    <a:cubicBezTo>
                      <a:pt x="254" y="642"/>
                      <a:pt x="275" y="660"/>
                      <a:pt x="266" y="679"/>
                    </a:cubicBezTo>
                    <a:cubicBezTo>
                      <a:pt x="252" y="706"/>
                      <a:pt x="208" y="709"/>
                      <a:pt x="182" y="699"/>
                    </a:cubicBezTo>
                    <a:cubicBezTo>
                      <a:pt x="150" y="688"/>
                      <a:pt x="109" y="686"/>
                      <a:pt x="83" y="708"/>
                    </a:cubicBezTo>
                    <a:cubicBezTo>
                      <a:pt x="78" y="696"/>
                      <a:pt x="86" y="680"/>
                      <a:pt x="91" y="670"/>
                    </a:cubicBezTo>
                    <a:cubicBezTo>
                      <a:pt x="98" y="654"/>
                      <a:pt x="95" y="633"/>
                      <a:pt x="102" y="618"/>
                    </a:cubicBezTo>
                    <a:cubicBezTo>
                      <a:pt x="110" y="601"/>
                      <a:pt x="97" y="589"/>
                      <a:pt x="97" y="572"/>
                    </a:cubicBezTo>
                    <a:cubicBezTo>
                      <a:pt x="97" y="547"/>
                      <a:pt x="112" y="530"/>
                      <a:pt x="93" y="505"/>
                    </a:cubicBezTo>
                    <a:cubicBezTo>
                      <a:pt x="104" y="532"/>
                      <a:pt x="113" y="503"/>
                      <a:pt x="109" y="493"/>
                    </a:cubicBezTo>
                    <a:cubicBezTo>
                      <a:pt x="105" y="505"/>
                      <a:pt x="64" y="509"/>
                      <a:pt x="50" y="513"/>
                    </a:cubicBezTo>
                    <a:cubicBezTo>
                      <a:pt x="56" y="502"/>
                      <a:pt x="51" y="490"/>
                      <a:pt x="53" y="478"/>
                    </a:cubicBezTo>
                    <a:cubicBezTo>
                      <a:pt x="59" y="479"/>
                      <a:pt x="64" y="481"/>
                      <a:pt x="69" y="483"/>
                    </a:cubicBezTo>
                    <a:cubicBezTo>
                      <a:pt x="69" y="475"/>
                      <a:pt x="76" y="473"/>
                      <a:pt x="83" y="469"/>
                    </a:cubicBezTo>
                    <a:cubicBezTo>
                      <a:pt x="92" y="463"/>
                      <a:pt x="79" y="448"/>
                      <a:pt x="79" y="440"/>
                    </a:cubicBezTo>
                    <a:cubicBezTo>
                      <a:pt x="71" y="450"/>
                      <a:pt x="45" y="490"/>
                      <a:pt x="25" y="477"/>
                    </a:cubicBezTo>
                    <a:cubicBezTo>
                      <a:pt x="0" y="460"/>
                      <a:pt x="37" y="413"/>
                      <a:pt x="35" y="392"/>
                    </a:cubicBezTo>
                  </a:path>
                </a:pathLst>
              </a:custGeom>
              <a:solidFill>
                <a:schemeClr val="accent5">
                  <a:lumMod val="60000"/>
                  <a:lumOff val="40000"/>
                </a:schemeClr>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l-GR" sz="3599">
                  <a:solidFill>
                    <a:prstClr val="black"/>
                  </a:solidFill>
                  <a:latin typeface="Helvetica" panose="020B0604020202020204" pitchFamily="34" charset="0"/>
                  <a:cs typeface="Helvetica" panose="020B0604020202020204" pitchFamily="34" charset="0"/>
                </a:endParaRPr>
              </a:p>
            </p:txBody>
          </p:sp>
          <p:sp>
            <p:nvSpPr>
              <p:cNvPr id="232" name="Rectangle 213">
                <a:extLst>
                  <a:ext uri="{FF2B5EF4-FFF2-40B4-BE49-F238E27FC236}">
                    <a16:creationId xmlns:a16="http://schemas.microsoft.com/office/drawing/2014/main" id="{39E8D757-97C6-8A9A-6BD8-D98443833183}"/>
                  </a:ext>
                </a:extLst>
              </p:cNvPr>
              <p:cNvSpPr>
                <a:spLocks noChangeArrowheads="1"/>
              </p:cNvSpPr>
              <p:nvPr/>
            </p:nvSpPr>
            <p:spPr bwMode="auto">
              <a:xfrm>
                <a:off x="1128923" y="3599888"/>
                <a:ext cx="206127"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PT</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33" name="Rectangle 214">
                <a:extLst>
                  <a:ext uri="{FF2B5EF4-FFF2-40B4-BE49-F238E27FC236}">
                    <a16:creationId xmlns:a16="http://schemas.microsoft.com/office/drawing/2014/main" id="{5A7844C0-59A1-0192-0E90-82CE1656F849}"/>
                  </a:ext>
                </a:extLst>
              </p:cNvPr>
              <p:cNvSpPr>
                <a:spLocks noChangeArrowheads="1"/>
              </p:cNvSpPr>
              <p:nvPr/>
            </p:nvSpPr>
            <p:spPr bwMode="auto">
              <a:xfrm>
                <a:off x="2031221" y="2771360"/>
                <a:ext cx="215383"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FR</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34" name="Rectangle 215">
                <a:extLst>
                  <a:ext uri="{FF2B5EF4-FFF2-40B4-BE49-F238E27FC236}">
                    <a16:creationId xmlns:a16="http://schemas.microsoft.com/office/drawing/2014/main" id="{C9FDB0E2-D87F-95D1-1836-1D79FCFCF25F}"/>
                  </a:ext>
                </a:extLst>
              </p:cNvPr>
              <p:cNvSpPr>
                <a:spLocks noChangeArrowheads="1"/>
              </p:cNvSpPr>
              <p:nvPr/>
            </p:nvSpPr>
            <p:spPr bwMode="auto">
              <a:xfrm>
                <a:off x="2898100" y="3229485"/>
                <a:ext cx="143027"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a:solidFill>
                      <a:srgbClr val="000000"/>
                    </a:solidFill>
                    <a:latin typeface="Helvetica" panose="020B0604020202020204" pitchFamily="34" charset="0"/>
                    <a:cs typeface="Helvetica" panose="020B0604020202020204" pitchFamily="34" charset="0"/>
                  </a:rPr>
                  <a:t>IT</a:t>
                </a:r>
                <a:endParaRPr lang="en-US" altLang="en-US" b="1">
                  <a:solidFill>
                    <a:prstClr val="black"/>
                  </a:solidFill>
                  <a:latin typeface="Helvetica" panose="020B0604020202020204" pitchFamily="34" charset="0"/>
                  <a:cs typeface="Helvetica" panose="020B0604020202020204" pitchFamily="34" charset="0"/>
                </a:endParaRPr>
              </a:p>
            </p:txBody>
          </p:sp>
          <p:sp>
            <p:nvSpPr>
              <p:cNvPr id="235" name="Rectangle 216">
                <a:extLst>
                  <a:ext uri="{FF2B5EF4-FFF2-40B4-BE49-F238E27FC236}">
                    <a16:creationId xmlns:a16="http://schemas.microsoft.com/office/drawing/2014/main" id="{9DAA7CE3-8B70-2F17-AE58-348C225F9E26}"/>
                  </a:ext>
                </a:extLst>
              </p:cNvPr>
              <p:cNvSpPr>
                <a:spLocks noChangeArrowheads="1"/>
              </p:cNvSpPr>
              <p:nvPr/>
            </p:nvSpPr>
            <p:spPr bwMode="auto">
              <a:xfrm>
                <a:off x="3635392" y="3599888"/>
                <a:ext cx="242305"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a:solidFill>
                      <a:srgbClr val="000000"/>
                    </a:solidFill>
                    <a:latin typeface="Helvetica" panose="020B0604020202020204" pitchFamily="34" charset="0"/>
                    <a:cs typeface="Helvetica" panose="020B0604020202020204" pitchFamily="34" charset="0"/>
                  </a:rPr>
                  <a:t>GR</a:t>
                </a:r>
                <a:endParaRPr lang="en-US" altLang="en-US" b="1">
                  <a:solidFill>
                    <a:prstClr val="black"/>
                  </a:solidFill>
                  <a:latin typeface="Helvetica" panose="020B0604020202020204" pitchFamily="34" charset="0"/>
                  <a:cs typeface="Helvetica" panose="020B0604020202020204" pitchFamily="34" charset="0"/>
                </a:endParaRPr>
              </a:p>
            </p:txBody>
          </p:sp>
          <p:sp>
            <p:nvSpPr>
              <p:cNvPr id="236" name="Rectangle 217">
                <a:extLst>
                  <a:ext uri="{FF2B5EF4-FFF2-40B4-BE49-F238E27FC236}">
                    <a16:creationId xmlns:a16="http://schemas.microsoft.com/office/drawing/2014/main" id="{7391BB0E-64A7-C410-04B4-5BEDF2F696FE}"/>
                  </a:ext>
                </a:extLst>
              </p:cNvPr>
              <p:cNvSpPr>
                <a:spLocks noChangeArrowheads="1"/>
              </p:cNvSpPr>
              <p:nvPr/>
            </p:nvSpPr>
            <p:spPr bwMode="auto">
              <a:xfrm>
                <a:off x="4545278" y="3736352"/>
                <a:ext cx="215383"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a:solidFill>
                      <a:srgbClr val="000000"/>
                    </a:solidFill>
                    <a:latin typeface="Helvetica" panose="020B0604020202020204" pitchFamily="34" charset="0"/>
                    <a:cs typeface="Helvetica" panose="020B0604020202020204" pitchFamily="34" charset="0"/>
                  </a:rPr>
                  <a:t>TR</a:t>
                </a:r>
                <a:endParaRPr lang="en-US" altLang="en-US" b="1">
                  <a:solidFill>
                    <a:prstClr val="black"/>
                  </a:solidFill>
                  <a:latin typeface="Helvetica" panose="020B0604020202020204" pitchFamily="34" charset="0"/>
                  <a:cs typeface="Helvetica" panose="020B0604020202020204" pitchFamily="34" charset="0"/>
                </a:endParaRPr>
              </a:p>
            </p:txBody>
          </p:sp>
          <p:sp>
            <p:nvSpPr>
              <p:cNvPr id="237" name="Rectangle 218">
                <a:extLst>
                  <a:ext uri="{FF2B5EF4-FFF2-40B4-BE49-F238E27FC236}">
                    <a16:creationId xmlns:a16="http://schemas.microsoft.com/office/drawing/2014/main" id="{951E010E-9229-1801-FA8E-763340FBB9F6}"/>
                  </a:ext>
                </a:extLst>
              </p:cNvPr>
              <p:cNvSpPr>
                <a:spLocks noChangeArrowheads="1"/>
              </p:cNvSpPr>
              <p:nvPr/>
            </p:nvSpPr>
            <p:spPr bwMode="auto">
              <a:xfrm>
                <a:off x="4295387" y="5091239"/>
                <a:ext cx="233050"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a:solidFill>
                      <a:srgbClr val="000000"/>
                    </a:solidFill>
                    <a:latin typeface="Helvetica" panose="020B0604020202020204" pitchFamily="34" charset="0"/>
                    <a:cs typeface="Helvetica" panose="020B0604020202020204" pitchFamily="34" charset="0"/>
                  </a:rPr>
                  <a:t>EG</a:t>
                </a:r>
                <a:endParaRPr lang="en-US" altLang="en-US" b="1">
                  <a:solidFill>
                    <a:prstClr val="black"/>
                  </a:solidFill>
                  <a:latin typeface="Helvetica" panose="020B0604020202020204" pitchFamily="34" charset="0"/>
                  <a:cs typeface="Helvetica" panose="020B0604020202020204" pitchFamily="34" charset="0"/>
                </a:endParaRPr>
              </a:p>
            </p:txBody>
          </p:sp>
          <p:sp>
            <p:nvSpPr>
              <p:cNvPr id="238" name="Rectangle 219">
                <a:extLst>
                  <a:ext uri="{FF2B5EF4-FFF2-40B4-BE49-F238E27FC236}">
                    <a16:creationId xmlns:a16="http://schemas.microsoft.com/office/drawing/2014/main" id="{793B08E6-1473-CC77-356A-A4504DDA3DD8}"/>
                  </a:ext>
                </a:extLst>
              </p:cNvPr>
              <p:cNvSpPr>
                <a:spLocks noChangeArrowheads="1"/>
              </p:cNvSpPr>
              <p:nvPr/>
            </p:nvSpPr>
            <p:spPr bwMode="auto">
              <a:xfrm>
                <a:off x="3285016" y="5052249"/>
                <a:ext cx="206127"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LY</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39" name="Rectangle 220">
                <a:extLst>
                  <a:ext uri="{FF2B5EF4-FFF2-40B4-BE49-F238E27FC236}">
                    <a16:creationId xmlns:a16="http://schemas.microsoft.com/office/drawing/2014/main" id="{9E3B3062-2FA9-C289-FC11-62E3B79F800D}"/>
                  </a:ext>
                </a:extLst>
              </p:cNvPr>
              <p:cNvSpPr>
                <a:spLocks noChangeArrowheads="1"/>
              </p:cNvSpPr>
              <p:nvPr/>
            </p:nvSpPr>
            <p:spPr bwMode="auto">
              <a:xfrm>
                <a:off x="2570485" y="4389426"/>
                <a:ext cx="215383"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TN</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0" name="Rectangle 221">
                <a:extLst>
                  <a:ext uri="{FF2B5EF4-FFF2-40B4-BE49-F238E27FC236}">
                    <a16:creationId xmlns:a16="http://schemas.microsoft.com/office/drawing/2014/main" id="{FB0368E6-6525-C030-9CB3-E29ED50340B4}"/>
                  </a:ext>
                </a:extLst>
              </p:cNvPr>
              <p:cNvSpPr>
                <a:spLocks noChangeArrowheads="1"/>
              </p:cNvSpPr>
              <p:nvPr/>
            </p:nvSpPr>
            <p:spPr bwMode="auto">
              <a:xfrm>
                <a:off x="2027566" y="4808565"/>
                <a:ext cx="215383"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DZ</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1" name="Rectangle 222">
                <a:extLst>
                  <a:ext uri="{FF2B5EF4-FFF2-40B4-BE49-F238E27FC236}">
                    <a16:creationId xmlns:a16="http://schemas.microsoft.com/office/drawing/2014/main" id="{9AAC6A9C-DA93-D6F8-2D05-E00728353AE0}"/>
                  </a:ext>
                </a:extLst>
              </p:cNvPr>
              <p:cNvSpPr>
                <a:spLocks noChangeArrowheads="1"/>
              </p:cNvSpPr>
              <p:nvPr/>
            </p:nvSpPr>
            <p:spPr bwMode="auto">
              <a:xfrm>
                <a:off x="1306291" y="4525890"/>
                <a:ext cx="251559"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MA</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2" name="Rectangle 223">
                <a:extLst>
                  <a:ext uri="{FF2B5EF4-FFF2-40B4-BE49-F238E27FC236}">
                    <a16:creationId xmlns:a16="http://schemas.microsoft.com/office/drawing/2014/main" id="{0ED10ED4-824B-A0F2-6ECA-53340284B243}"/>
                  </a:ext>
                </a:extLst>
              </p:cNvPr>
              <p:cNvSpPr>
                <a:spLocks noChangeArrowheads="1"/>
              </p:cNvSpPr>
              <p:nvPr/>
            </p:nvSpPr>
            <p:spPr bwMode="auto">
              <a:xfrm>
                <a:off x="3511154" y="3424435"/>
                <a:ext cx="215383"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AL</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3" name="Rectangle 224">
                <a:extLst>
                  <a:ext uri="{FF2B5EF4-FFF2-40B4-BE49-F238E27FC236}">
                    <a16:creationId xmlns:a16="http://schemas.microsoft.com/office/drawing/2014/main" id="{76A11DA5-AD5D-1350-C987-7EA4836FB648}"/>
                  </a:ext>
                </a:extLst>
              </p:cNvPr>
              <p:cNvSpPr>
                <a:spLocks noChangeArrowheads="1"/>
              </p:cNvSpPr>
              <p:nvPr/>
            </p:nvSpPr>
            <p:spPr bwMode="auto">
              <a:xfrm>
                <a:off x="3480933" y="3161255"/>
                <a:ext cx="242305"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ME</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4" name="Rectangle 225">
                <a:extLst>
                  <a:ext uri="{FF2B5EF4-FFF2-40B4-BE49-F238E27FC236}">
                    <a16:creationId xmlns:a16="http://schemas.microsoft.com/office/drawing/2014/main" id="{8E41BFE2-8348-0C5E-5D23-19AD491D6F7C}"/>
                  </a:ext>
                </a:extLst>
              </p:cNvPr>
              <p:cNvSpPr>
                <a:spLocks noChangeArrowheads="1"/>
              </p:cNvSpPr>
              <p:nvPr/>
            </p:nvSpPr>
            <p:spPr bwMode="auto">
              <a:xfrm>
                <a:off x="3050164" y="2798735"/>
                <a:ext cx="206127"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SL</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5" name="Rectangle 226">
                <a:extLst>
                  <a:ext uri="{FF2B5EF4-FFF2-40B4-BE49-F238E27FC236}">
                    <a16:creationId xmlns:a16="http://schemas.microsoft.com/office/drawing/2014/main" id="{26D30BE6-6E42-F826-F8A4-F8F39AF6D315}"/>
                  </a:ext>
                </a:extLst>
              </p:cNvPr>
              <p:cNvSpPr>
                <a:spLocks noChangeArrowheads="1"/>
              </p:cNvSpPr>
              <p:nvPr/>
            </p:nvSpPr>
            <p:spPr bwMode="auto">
              <a:xfrm>
                <a:off x="4877806" y="4740332"/>
                <a:ext cx="215383"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JO</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6" name="Rectangle 227">
                <a:extLst>
                  <a:ext uri="{FF2B5EF4-FFF2-40B4-BE49-F238E27FC236}">
                    <a16:creationId xmlns:a16="http://schemas.microsoft.com/office/drawing/2014/main" id="{AF9273E0-F1D8-97CF-8A47-60A74168F879}"/>
                  </a:ext>
                </a:extLst>
              </p:cNvPr>
              <p:cNvSpPr>
                <a:spLocks noChangeArrowheads="1"/>
              </p:cNvSpPr>
              <p:nvPr/>
            </p:nvSpPr>
            <p:spPr bwMode="auto">
              <a:xfrm>
                <a:off x="4372589" y="4173349"/>
                <a:ext cx="224637"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CY</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7" name="Rectangle 228">
                <a:extLst>
                  <a:ext uri="{FF2B5EF4-FFF2-40B4-BE49-F238E27FC236}">
                    <a16:creationId xmlns:a16="http://schemas.microsoft.com/office/drawing/2014/main" id="{0B70A89E-158E-4B94-197C-AE64AB3523B5}"/>
                  </a:ext>
                </a:extLst>
              </p:cNvPr>
              <p:cNvSpPr>
                <a:spLocks noChangeArrowheads="1"/>
              </p:cNvSpPr>
              <p:nvPr/>
            </p:nvSpPr>
            <p:spPr bwMode="auto">
              <a:xfrm>
                <a:off x="4752353" y="4740332"/>
                <a:ext cx="143027"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IL</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8" name="Rectangle 229">
                <a:extLst>
                  <a:ext uri="{FF2B5EF4-FFF2-40B4-BE49-F238E27FC236}">
                    <a16:creationId xmlns:a16="http://schemas.microsoft.com/office/drawing/2014/main" id="{3886E23C-EF29-34D2-DA8D-60CA60B84EC9}"/>
                  </a:ext>
                </a:extLst>
              </p:cNvPr>
              <p:cNvSpPr>
                <a:spLocks noChangeArrowheads="1"/>
              </p:cNvSpPr>
              <p:nvPr/>
            </p:nvSpPr>
            <p:spPr bwMode="auto">
              <a:xfrm>
                <a:off x="4598309" y="4468381"/>
                <a:ext cx="260682"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PS</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49" name="Freeform 231">
                <a:extLst>
                  <a:ext uri="{FF2B5EF4-FFF2-40B4-BE49-F238E27FC236}">
                    <a16:creationId xmlns:a16="http://schemas.microsoft.com/office/drawing/2014/main" id="{C73E4B5A-2247-1A98-9C26-09C711A96E5A}"/>
                  </a:ext>
                </a:extLst>
              </p:cNvPr>
              <p:cNvSpPr>
                <a:spLocks/>
              </p:cNvSpPr>
              <p:nvPr/>
            </p:nvSpPr>
            <p:spPr bwMode="auto">
              <a:xfrm>
                <a:off x="4798260" y="4598996"/>
                <a:ext cx="58466" cy="155959"/>
              </a:xfrm>
              <a:custGeom>
                <a:avLst/>
                <a:gdLst>
                  <a:gd name="T0" fmla="*/ 6 w 86"/>
                  <a:gd name="T1" fmla="*/ 53 h 172"/>
                  <a:gd name="T2" fmla="*/ 43 w 86"/>
                  <a:gd name="T3" fmla="*/ 5 h 172"/>
                  <a:gd name="T4" fmla="*/ 77 w 86"/>
                  <a:gd name="T5" fmla="*/ 28 h 172"/>
                  <a:gd name="T6" fmla="*/ 77 w 86"/>
                  <a:gd name="T7" fmla="*/ 109 h 172"/>
                  <a:gd name="T8" fmla="*/ 39 w 86"/>
                  <a:gd name="T9" fmla="*/ 162 h 172"/>
                  <a:gd name="T10" fmla="*/ 9 w 86"/>
                  <a:gd name="T11" fmla="*/ 146 h 172"/>
                  <a:gd name="T12" fmla="*/ 36 w 86"/>
                  <a:gd name="T13" fmla="*/ 107 h 172"/>
                  <a:gd name="T14" fmla="*/ 6 w 86"/>
                  <a:gd name="T15" fmla="*/ 99 h 172"/>
                  <a:gd name="T16" fmla="*/ 6 w 86"/>
                  <a:gd name="T17"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72">
                    <a:moveTo>
                      <a:pt x="6" y="53"/>
                    </a:moveTo>
                    <a:cubicBezTo>
                      <a:pt x="15" y="40"/>
                      <a:pt x="19" y="0"/>
                      <a:pt x="43" y="5"/>
                    </a:cubicBezTo>
                    <a:cubicBezTo>
                      <a:pt x="51" y="6"/>
                      <a:pt x="74" y="20"/>
                      <a:pt x="77" y="28"/>
                    </a:cubicBezTo>
                    <a:cubicBezTo>
                      <a:pt x="86" y="51"/>
                      <a:pt x="80" y="84"/>
                      <a:pt x="77" y="109"/>
                    </a:cubicBezTo>
                    <a:cubicBezTo>
                      <a:pt x="72" y="143"/>
                      <a:pt x="68" y="143"/>
                      <a:pt x="39" y="162"/>
                    </a:cubicBezTo>
                    <a:cubicBezTo>
                      <a:pt x="24" y="172"/>
                      <a:pt x="0" y="171"/>
                      <a:pt x="9" y="146"/>
                    </a:cubicBezTo>
                    <a:cubicBezTo>
                      <a:pt x="12" y="140"/>
                      <a:pt x="33" y="106"/>
                      <a:pt x="36" y="107"/>
                    </a:cubicBezTo>
                    <a:cubicBezTo>
                      <a:pt x="29" y="105"/>
                      <a:pt x="6" y="112"/>
                      <a:pt x="6" y="99"/>
                    </a:cubicBezTo>
                    <a:cubicBezTo>
                      <a:pt x="6" y="85"/>
                      <a:pt x="13" y="66"/>
                      <a:pt x="6" y="53"/>
                    </a:cubicBezTo>
                  </a:path>
                </a:pathLst>
              </a:custGeom>
              <a:solidFill>
                <a:srgbClr val="FFC000"/>
              </a:solidFill>
              <a:ln w="6350">
                <a:solidFill>
                  <a:schemeClr val="bg1"/>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50" name="Freeform 41">
                <a:extLst>
                  <a:ext uri="{FF2B5EF4-FFF2-40B4-BE49-F238E27FC236}">
                    <a16:creationId xmlns:a16="http://schemas.microsoft.com/office/drawing/2014/main" id="{6E43C707-563A-62BC-5D55-F7466807BE76}"/>
                  </a:ext>
                </a:extLst>
              </p:cNvPr>
              <p:cNvSpPr>
                <a:spLocks/>
              </p:cNvSpPr>
              <p:nvPr/>
            </p:nvSpPr>
            <p:spPr bwMode="auto">
              <a:xfrm>
                <a:off x="2085801" y="3834877"/>
                <a:ext cx="13529" cy="13065"/>
              </a:xfrm>
              <a:custGeom>
                <a:avLst/>
                <a:gdLst>
                  <a:gd name="T0" fmla="*/ 5 w 17"/>
                  <a:gd name="T1" fmla="*/ 15 h 15"/>
                  <a:gd name="T2" fmla="*/ 17 w 17"/>
                  <a:gd name="T3" fmla="*/ 8 h 15"/>
                  <a:gd name="T4" fmla="*/ 5 w 17"/>
                  <a:gd name="T5" fmla="*/ 15 h 15"/>
                </a:gdLst>
                <a:ahLst/>
                <a:cxnLst>
                  <a:cxn ang="0">
                    <a:pos x="T0" y="T1"/>
                  </a:cxn>
                  <a:cxn ang="0">
                    <a:pos x="T2" y="T3"/>
                  </a:cxn>
                  <a:cxn ang="0">
                    <a:pos x="T4" y="T5"/>
                  </a:cxn>
                </a:cxnLst>
                <a:rect l="0" t="0" r="r" b="b"/>
                <a:pathLst>
                  <a:path w="17" h="15">
                    <a:moveTo>
                      <a:pt x="5" y="15"/>
                    </a:moveTo>
                    <a:cubicBezTo>
                      <a:pt x="0" y="2"/>
                      <a:pt x="4" y="0"/>
                      <a:pt x="17" y="8"/>
                    </a:cubicBezTo>
                    <a:cubicBezTo>
                      <a:pt x="13" y="11"/>
                      <a:pt x="9" y="13"/>
                      <a:pt x="5" y="15"/>
                    </a:cubicBezTo>
                  </a:path>
                </a:pathLst>
              </a:custGeom>
              <a:solidFill>
                <a:srgbClr val="C05046"/>
              </a:solidFill>
              <a:ln w="0">
                <a:solidFill>
                  <a:srgbClr val="000000"/>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51" name="Freeform 42">
                <a:extLst>
                  <a:ext uri="{FF2B5EF4-FFF2-40B4-BE49-F238E27FC236}">
                    <a16:creationId xmlns:a16="http://schemas.microsoft.com/office/drawing/2014/main" id="{DCD33705-E2AD-C370-49FB-960F4A9DD01A}"/>
                  </a:ext>
                </a:extLst>
              </p:cNvPr>
              <p:cNvSpPr>
                <a:spLocks/>
              </p:cNvSpPr>
              <p:nvPr/>
            </p:nvSpPr>
            <p:spPr bwMode="auto">
              <a:xfrm>
                <a:off x="2085801" y="3834877"/>
                <a:ext cx="13529" cy="13065"/>
              </a:xfrm>
              <a:custGeom>
                <a:avLst/>
                <a:gdLst>
                  <a:gd name="T0" fmla="*/ 4 w 11"/>
                  <a:gd name="T1" fmla="*/ 9 h 9"/>
                  <a:gd name="T2" fmla="*/ 11 w 11"/>
                  <a:gd name="T3" fmla="*/ 4 h 9"/>
                  <a:gd name="T4" fmla="*/ 4 w 11"/>
                  <a:gd name="T5" fmla="*/ 9 h 9"/>
                </a:gdLst>
                <a:ahLst/>
                <a:cxnLst>
                  <a:cxn ang="0">
                    <a:pos x="T0" y="T1"/>
                  </a:cxn>
                  <a:cxn ang="0">
                    <a:pos x="T2" y="T3"/>
                  </a:cxn>
                  <a:cxn ang="0">
                    <a:pos x="T4" y="T5"/>
                  </a:cxn>
                </a:cxnLst>
                <a:rect l="0" t="0" r="r" b="b"/>
                <a:pathLst>
                  <a:path w="11" h="9">
                    <a:moveTo>
                      <a:pt x="4" y="9"/>
                    </a:moveTo>
                    <a:cubicBezTo>
                      <a:pt x="0" y="1"/>
                      <a:pt x="3" y="0"/>
                      <a:pt x="11" y="4"/>
                    </a:cubicBezTo>
                    <a:cubicBezTo>
                      <a:pt x="8" y="6"/>
                      <a:pt x="6" y="7"/>
                      <a:pt x="4" y="9"/>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52" name="Freeform 44">
                <a:extLst>
                  <a:ext uri="{FF2B5EF4-FFF2-40B4-BE49-F238E27FC236}">
                    <a16:creationId xmlns:a16="http://schemas.microsoft.com/office/drawing/2014/main" id="{4704CAF4-17FA-1B70-539B-CB227CB8E65B}"/>
                  </a:ext>
                </a:extLst>
              </p:cNvPr>
              <p:cNvSpPr>
                <a:spLocks/>
              </p:cNvSpPr>
              <p:nvPr/>
            </p:nvSpPr>
            <p:spPr bwMode="auto">
              <a:xfrm>
                <a:off x="2171890" y="3688260"/>
                <a:ext cx="115605" cy="85648"/>
              </a:xfrm>
              <a:custGeom>
                <a:avLst/>
                <a:gdLst>
                  <a:gd name="T0" fmla="*/ 75 w 94"/>
                  <a:gd name="T1" fmla="*/ 45 h 59"/>
                  <a:gd name="T2" fmla="*/ 45 w 94"/>
                  <a:gd name="T3" fmla="*/ 50 h 59"/>
                  <a:gd name="T4" fmla="*/ 18 w 94"/>
                  <a:gd name="T5" fmla="*/ 37 h 59"/>
                  <a:gd name="T6" fmla="*/ 19 w 94"/>
                  <a:gd name="T7" fmla="*/ 21 h 59"/>
                  <a:gd name="T8" fmla="*/ 70 w 94"/>
                  <a:gd name="T9" fmla="*/ 0 h 59"/>
                  <a:gd name="T10" fmla="*/ 67 w 94"/>
                  <a:gd name="T11" fmla="*/ 15 h 59"/>
                  <a:gd name="T12" fmla="*/ 86 w 94"/>
                  <a:gd name="T13" fmla="*/ 18 h 59"/>
                  <a:gd name="T14" fmla="*/ 75 w 94"/>
                  <a:gd name="T15" fmla="*/ 4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9">
                    <a:moveTo>
                      <a:pt x="75" y="45"/>
                    </a:moveTo>
                    <a:cubicBezTo>
                      <a:pt x="62" y="59"/>
                      <a:pt x="63" y="52"/>
                      <a:pt x="45" y="50"/>
                    </a:cubicBezTo>
                    <a:cubicBezTo>
                      <a:pt x="27" y="47"/>
                      <a:pt x="38" y="29"/>
                      <a:pt x="18" y="37"/>
                    </a:cubicBezTo>
                    <a:cubicBezTo>
                      <a:pt x="0" y="44"/>
                      <a:pt x="14" y="24"/>
                      <a:pt x="19" y="21"/>
                    </a:cubicBezTo>
                    <a:cubicBezTo>
                      <a:pt x="35" y="10"/>
                      <a:pt x="52" y="6"/>
                      <a:pt x="70" y="0"/>
                    </a:cubicBezTo>
                    <a:cubicBezTo>
                      <a:pt x="62" y="2"/>
                      <a:pt x="59" y="10"/>
                      <a:pt x="67" y="15"/>
                    </a:cubicBezTo>
                    <a:cubicBezTo>
                      <a:pt x="73" y="20"/>
                      <a:pt x="81" y="14"/>
                      <a:pt x="86" y="18"/>
                    </a:cubicBezTo>
                    <a:cubicBezTo>
                      <a:pt x="94" y="23"/>
                      <a:pt x="76" y="39"/>
                      <a:pt x="75" y="45"/>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53" name="Freeform 51">
                <a:extLst>
                  <a:ext uri="{FF2B5EF4-FFF2-40B4-BE49-F238E27FC236}">
                    <a16:creationId xmlns:a16="http://schemas.microsoft.com/office/drawing/2014/main" id="{BD0CF000-E05C-CFAE-BB99-472714CBEB2C}"/>
                  </a:ext>
                </a:extLst>
              </p:cNvPr>
              <p:cNvSpPr>
                <a:spLocks/>
              </p:cNvSpPr>
              <p:nvPr/>
            </p:nvSpPr>
            <p:spPr bwMode="auto">
              <a:xfrm>
                <a:off x="1462270" y="4154239"/>
                <a:ext cx="8609" cy="11613"/>
              </a:xfrm>
              <a:custGeom>
                <a:avLst/>
                <a:gdLst>
                  <a:gd name="T0" fmla="*/ 12 w 12"/>
                  <a:gd name="T1" fmla="*/ 0 h 14"/>
                  <a:gd name="T2" fmla="*/ 0 w 12"/>
                  <a:gd name="T3" fmla="*/ 0 h 14"/>
                  <a:gd name="T4" fmla="*/ 12 w 12"/>
                  <a:gd name="T5" fmla="*/ 0 h 14"/>
                </a:gdLst>
                <a:ahLst/>
                <a:cxnLst>
                  <a:cxn ang="0">
                    <a:pos x="T0" y="T1"/>
                  </a:cxn>
                  <a:cxn ang="0">
                    <a:pos x="T2" y="T3"/>
                  </a:cxn>
                  <a:cxn ang="0">
                    <a:pos x="T4" y="T5"/>
                  </a:cxn>
                </a:cxnLst>
                <a:rect l="0" t="0" r="r" b="b"/>
                <a:pathLst>
                  <a:path w="12" h="14">
                    <a:moveTo>
                      <a:pt x="12" y="0"/>
                    </a:moveTo>
                    <a:cubicBezTo>
                      <a:pt x="9" y="13"/>
                      <a:pt x="5" y="14"/>
                      <a:pt x="0" y="0"/>
                    </a:cubicBezTo>
                    <a:cubicBezTo>
                      <a:pt x="4" y="0"/>
                      <a:pt x="8" y="0"/>
                      <a:pt x="12" y="0"/>
                    </a:cubicBezTo>
                  </a:path>
                </a:pathLst>
              </a:custGeom>
              <a:solidFill>
                <a:srgbClr val="EA700D"/>
              </a:solidFill>
              <a:ln w="0">
                <a:solidFill>
                  <a:srgbClr val="000000"/>
                </a:solidFill>
                <a:prstDash val="solid"/>
                <a:round/>
                <a:headEnd/>
                <a:tailEnd/>
              </a:ln>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sp>
            <p:nvSpPr>
              <p:cNvPr id="254" name="Freeform 52">
                <a:extLst>
                  <a:ext uri="{FF2B5EF4-FFF2-40B4-BE49-F238E27FC236}">
                    <a16:creationId xmlns:a16="http://schemas.microsoft.com/office/drawing/2014/main" id="{E1F0CA5E-70E3-AF9A-FD7D-F08E271B1D95}"/>
                  </a:ext>
                </a:extLst>
              </p:cNvPr>
              <p:cNvSpPr>
                <a:spLocks/>
              </p:cNvSpPr>
              <p:nvPr/>
            </p:nvSpPr>
            <p:spPr bwMode="auto">
              <a:xfrm>
                <a:off x="1462270" y="4154239"/>
                <a:ext cx="8609" cy="11613"/>
              </a:xfrm>
              <a:custGeom>
                <a:avLst/>
                <a:gdLst>
                  <a:gd name="T0" fmla="*/ 7 w 7"/>
                  <a:gd name="T1" fmla="*/ 0 h 8"/>
                  <a:gd name="T2" fmla="*/ 0 w 7"/>
                  <a:gd name="T3" fmla="*/ 0 h 8"/>
                  <a:gd name="T4" fmla="*/ 7 w 7"/>
                  <a:gd name="T5" fmla="*/ 0 h 8"/>
                </a:gdLst>
                <a:ahLst/>
                <a:cxnLst>
                  <a:cxn ang="0">
                    <a:pos x="T0" y="T1"/>
                  </a:cxn>
                  <a:cxn ang="0">
                    <a:pos x="T2" y="T3"/>
                  </a:cxn>
                  <a:cxn ang="0">
                    <a:pos x="T4" y="T5"/>
                  </a:cxn>
                </a:cxnLst>
                <a:rect l="0" t="0" r="r" b="b"/>
                <a:pathLst>
                  <a:path w="7" h="8">
                    <a:moveTo>
                      <a:pt x="7" y="0"/>
                    </a:moveTo>
                    <a:cubicBezTo>
                      <a:pt x="6" y="8"/>
                      <a:pt x="3" y="8"/>
                      <a:pt x="0" y="0"/>
                    </a:cubicBezTo>
                    <a:cubicBezTo>
                      <a:pt x="3" y="0"/>
                      <a:pt x="5" y="0"/>
                      <a:pt x="7" y="0"/>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60" tIns="91429" rIns="182860" bIns="91429" numCol="1" anchor="t" anchorCtr="0" compatLnSpc="1">
                <a:prstTxWarp prst="textNoShape">
                  <a:avLst/>
                </a:prstTxWarp>
              </a:bodyPr>
              <a:lstStyle/>
              <a:p>
                <a:pPr defTabSz="1828685"/>
                <a:endParaRPr lang="en-US" sz="3599">
                  <a:solidFill>
                    <a:prstClr val="black"/>
                  </a:solidFill>
                  <a:latin typeface="Helvetica" panose="020B0604020202020204" pitchFamily="34" charset="0"/>
                  <a:cs typeface="Helvetica" panose="020B0604020202020204" pitchFamily="34" charset="0"/>
                </a:endParaRPr>
              </a:p>
            </p:txBody>
          </p:sp>
          <p:pic>
            <p:nvPicPr>
              <p:cNvPr id="255" name="Picture 60">
                <a:extLst>
                  <a:ext uri="{FF2B5EF4-FFF2-40B4-BE49-F238E27FC236}">
                    <a16:creationId xmlns:a16="http://schemas.microsoft.com/office/drawing/2014/main" id="{B96446D6-6920-FA42-9436-E7B19203DB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37" y="5197467"/>
                <a:ext cx="1682846" cy="59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 name="Rectangle 3">
                <a:extLst>
                  <a:ext uri="{FF2B5EF4-FFF2-40B4-BE49-F238E27FC236}">
                    <a16:creationId xmlns:a16="http://schemas.microsoft.com/office/drawing/2014/main" id="{DC7E068D-ED74-6D94-BB54-C30386F2248A}"/>
                  </a:ext>
                </a:extLst>
              </p:cNvPr>
              <p:cNvSpPr/>
              <p:nvPr/>
            </p:nvSpPr>
            <p:spPr>
              <a:xfrm>
                <a:off x="784976" y="2264751"/>
                <a:ext cx="4968375" cy="3471643"/>
              </a:xfrm>
              <a:prstGeom prst="rect">
                <a:avLst/>
              </a:prstGeom>
              <a:noFill/>
              <a:ln>
                <a:solidFill>
                  <a:srgbClr val="2B2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85"/>
                <a:endParaRPr lang="el-GR" sz="3599">
                  <a:solidFill>
                    <a:prstClr val="white"/>
                  </a:solidFill>
                  <a:latin typeface="Helvetica" panose="020B0604020202020204" pitchFamily="34" charset="0"/>
                  <a:cs typeface="Helvetica" panose="020B0604020202020204" pitchFamily="34" charset="0"/>
                </a:endParaRPr>
              </a:p>
            </p:txBody>
          </p:sp>
          <p:sp>
            <p:nvSpPr>
              <p:cNvPr id="257" name="Rectangle 224">
                <a:extLst>
                  <a:ext uri="{FF2B5EF4-FFF2-40B4-BE49-F238E27FC236}">
                    <a16:creationId xmlns:a16="http://schemas.microsoft.com/office/drawing/2014/main" id="{3D712AF9-4A64-E66C-C1F1-E06144ED8D53}"/>
                  </a:ext>
                </a:extLst>
              </p:cNvPr>
              <p:cNvSpPr>
                <a:spLocks noChangeArrowheads="1"/>
              </p:cNvSpPr>
              <p:nvPr/>
            </p:nvSpPr>
            <p:spPr bwMode="auto">
              <a:xfrm>
                <a:off x="3202988" y="2868113"/>
                <a:ext cx="233892"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HR</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59" name="Rectangle 4133">
                <a:extLst>
                  <a:ext uri="{FF2B5EF4-FFF2-40B4-BE49-F238E27FC236}">
                    <a16:creationId xmlns:a16="http://schemas.microsoft.com/office/drawing/2014/main" id="{03C02D08-26AF-3AF9-B9D3-63C029A1696D}"/>
                  </a:ext>
                </a:extLst>
              </p:cNvPr>
              <p:cNvSpPr/>
              <p:nvPr/>
            </p:nvSpPr>
            <p:spPr>
              <a:xfrm>
                <a:off x="3505308" y="5955575"/>
                <a:ext cx="191843" cy="597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85"/>
                <a:endParaRPr lang="en-US" sz="3599">
                  <a:solidFill>
                    <a:prstClr val="white"/>
                  </a:solidFill>
                  <a:latin typeface="Helvetica" panose="020B0604020202020204" pitchFamily="34" charset="0"/>
                  <a:cs typeface="Helvetica" panose="020B0604020202020204" pitchFamily="34" charset="0"/>
                </a:endParaRPr>
              </a:p>
            </p:txBody>
          </p:sp>
          <p:sp>
            <p:nvSpPr>
              <p:cNvPr id="260" name="Oval 154">
                <a:extLst>
                  <a:ext uri="{FF2B5EF4-FFF2-40B4-BE49-F238E27FC236}">
                    <a16:creationId xmlns:a16="http://schemas.microsoft.com/office/drawing/2014/main" id="{B621AC36-DEB9-8C2B-E884-BEDCA0CF086F}"/>
                  </a:ext>
                </a:extLst>
              </p:cNvPr>
              <p:cNvSpPr/>
              <p:nvPr/>
            </p:nvSpPr>
            <p:spPr>
              <a:xfrm rot="1296338">
                <a:off x="727324" y="4049273"/>
                <a:ext cx="2748018" cy="1489310"/>
              </a:xfrm>
              <a:prstGeom prst="ellipse">
                <a:avLst/>
              </a:prstGeom>
              <a:noFill/>
              <a:ln w="28575">
                <a:solidFill>
                  <a:srgbClr val="2B2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85"/>
                <a:endParaRPr lang="en-US" sz="3599">
                  <a:solidFill>
                    <a:prstClr val="white"/>
                  </a:solidFill>
                  <a:latin typeface="Helvetica" panose="020B0604020202020204" pitchFamily="34" charset="0"/>
                  <a:cs typeface="Helvetica" panose="020B0604020202020204" pitchFamily="34" charset="0"/>
                </a:endParaRPr>
              </a:p>
            </p:txBody>
          </p:sp>
          <p:sp>
            <p:nvSpPr>
              <p:cNvPr id="261" name="Rectangle 213">
                <a:extLst>
                  <a:ext uri="{FF2B5EF4-FFF2-40B4-BE49-F238E27FC236}">
                    <a16:creationId xmlns:a16="http://schemas.microsoft.com/office/drawing/2014/main" id="{E3A09E9D-868E-E4F8-7110-C02D64E06433}"/>
                  </a:ext>
                </a:extLst>
              </p:cNvPr>
              <p:cNvSpPr>
                <a:spLocks noChangeArrowheads="1"/>
              </p:cNvSpPr>
              <p:nvPr/>
            </p:nvSpPr>
            <p:spPr bwMode="auto">
              <a:xfrm rot="19957977">
                <a:off x="1818131" y="4447438"/>
                <a:ext cx="655709"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FF0000"/>
                    </a:solidFill>
                    <a:latin typeface="Helvetica" panose="020B0604020202020204" pitchFamily="34" charset="0"/>
                    <a:cs typeface="Helvetica" panose="020B0604020202020204" pitchFamily="34" charset="0"/>
                  </a:rPr>
                  <a:t>ZONE 1</a:t>
                </a:r>
              </a:p>
            </p:txBody>
          </p:sp>
          <p:sp>
            <p:nvSpPr>
              <p:cNvPr id="262" name="Rectangle 227">
                <a:extLst>
                  <a:ext uri="{FF2B5EF4-FFF2-40B4-BE49-F238E27FC236}">
                    <a16:creationId xmlns:a16="http://schemas.microsoft.com/office/drawing/2014/main" id="{68285F27-6E13-BEA1-6B35-1FBA1436FC58}"/>
                  </a:ext>
                </a:extLst>
              </p:cNvPr>
              <p:cNvSpPr>
                <a:spLocks noChangeArrowheads="1"/>
              </p:cNvSpPr>
              <p:nvPr/>
            </p:nvSpPr>
            <p:spPr bwMode="auto">
              <a:xfrm>
                <a:off x="4667936" y="4303790"/>
                <a:ext cx="206127" cy="2165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828685"/>
                <a:r>
                  <a:rPr lang="en-US" altLang="en-US" b="1" dirty="0">
                    <a:solidFill>
                      <a:srgbClr val="000000"/>
                    </a:solidFill>
                    <a:latin typeface="Helvetica" panose="020B0604020202020204" pitchFamily="34" charset="0"/>
                    <a:cs typeface="Helvetica" panose="020B0604020202020204" pitchFamily="34" charset="0"/>
                  </a:rPr>
                  <a:t>LE</a:t>
                </a:r>
                <a:endParaRPr lang="en-US" altLang="en-US" b="1" dirty="0">
                  <a:solidFill>
                    <a:prstClr val="black"/>
                  </a:solidFill>
                  <a:latin typeface="Helvetica" panose="020B0604020202020204" pitchFamily="34" charset="0"/>
                  <a:cs typeface="Helvetica" panose="020B0604020202020204" pitchFamily="34" charset="0"/>
                </a:endParaRPr>
              </a:p>
            </p:txBody>
          </p:sp>
          <p:sp>
            <p:nvSpPr>
              <p:cNvPr id="263" name="Oval 154">
                <a:extLst>
                  <a:ext uri="{FF2B5EF4-FFF2-40B4-BE49-F238E27FC236}">
                    <a16:creationId xmlns:a16="http://schemas.microsoft.com/office/drawing/2014/main" id="{4604DAD6-F1C7-2CA6-6197-4405A4414AF3}"/>
                  </a:ext>
                </a:extLst>
              </p:cNvPr>
              <p:cNvSpPr/>
              <p:nvPr/>
            </p:nvSpPr>
            <p:spPr>
              <a:xfrm rot="5648117">
                <a:off x="1775114" y="1464466"/>
                <a:ext cx="2714143" cy="4479279"/>
              </a:xfrm>
              <a:prstGeom prst="ellipse">
                <a:avLst/>
              </a:prstGeom>
              <a:noFill/>
              <a:ln w="28575">
                <a:solidFill>
                  <a:srgbClr val="2B2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85"/>
                <a:endParaRPr lang="en-US" sz="3599">
                  <a:solidFill>
                    <a:prstClr val="white"/>
                  </a:solidFill>
                  <a:latin typeface="Helvetica" panose="020B0604020202020204" pitchFamily="34" charset="0"/>
                  <a:cs typeface="Helvetica" panose="020B0604020202020204" pitchFamily="34" charset="0"/>
                </a:endParaRPr>
              </a:p>
            </p:txBody>
          </p:sp>
        </p:grpSp>
        <p:sp>
          <p:nvSpPr>
            <p:cNvPr id="315" name="Rectangle 213">
              <a:extLst>
                <a:ext uri="{FF2B5EF4-FFF2-40B4-BE49-F238E27FC236}">
                  <a16:creationId xmlns:a16="http://schemas.microsoft.com/office/drawing/2014/main" id="{F54FD1DC-C613-5D9B-31B9-A8CC0AECE3BB}"/>
                </a:ext>
              </a:extLst>
            </p:cNvPr>
            <p:cNvSpPr>
              <a:spLocks noChangeArrowheads="1"/>
            </p:cNvSpPr>
            <p:nvPr/>
          </p:nvSpPr>
          <p:spPr bwMode="auto">
            <a:xfrm rot="352989">
              <a:off x="10691507" y="4130548"/>
              <a:ext cx="654040" cy="1841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defTabSz="1828697" fontAlgn="base" hangingPunct="1">
                <a:spcBef>
                  <a:spcPct val="0"/>
                </a:spcBef>
                <a:spcAft>
                  <a:spcPct val="0"/>
                </a:spcAft>
                <a:defRPr/>
              </a:pPr>
              <a:r>
                <a:rPr lang="en-US" altLang="en-US" b="1" kern="1200" dirty="0">
                  <a:solidFill>
                    <a:srgbClr val="FF0000"/>
                  </a:solidFill>
                  <a:latin typeface="Calibri" pitchFamily="34" charset="0"/>
                  <a:ea typeface="ＭＳ Ｐゴシック" panose="020B0600070205080204" pitchFamily="34" charset="-128"/>
                </a:rPr>
                <a:t>ZONE 2</a:t>
              </a:r>
              <a:endParaRPr lang="en-US" altLang="en-US" b="1" kern="1200" dirty="0">
                <a:solidFill>
                  <a:srgbClr val="FF0000"/>
                </a:solidFill>
                <a:ea typeface="ＭＳ Ｐゴシック" panose="020B0600070205080204" pitchFamily="34" charset="-128"/>
              </a:endParaRPr>
            </a:p>
          </p:txBody>
        </p:sp>
        <p:sp>
          <p:nvSpPr>
            <p:cNvPr id="316" name="Rettangolo 315">
              <a:extLst>
                <a:ext uri="{FF2B5EF4-FFF2-40B4-BE49-F238E27FC236}">
                  <a16:creationId xmlns:a16="http://schemas.microsoft.com/office/drawing/2014/main" id="{4FADD214-19BD-AA9D-6DEC-7770CD5D2EDE}"/>
                </a:ext>
              </a:extLst>
            </p:cNvPr>
            <p:cNvSpPr/>
            <p:nvPr/>
          </p:nvSpPr>
          <p:spPr>
            <a:xfrm>
              <a:off x="7392343" y="4794146"/>
              <a:ext cx="3325637" cy="62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12"/>
            </a:p>
          </p:txBody>
        </p:sp>
        <p:sp>
          <p:nvSpPr>
            <p:cNvPr id="314" name="Oval 154">
              <a:extLst>
                <a:ext uri="{FF2B5EF4-FFF2-40B4-BE49-F238E27FC236}">
                  <a16:creationId xmlns:a16="http://schemas.microsoft.com/office/drawing/2014/main" id="{94539284-5236-5CD1-15D9-C4619DCD74E4}"/>
                </a:ext>
              </a:extLst>
            </p:cNvPr>
            <p:cNvSpPr/>
            <p:nvPr/>
          </p:nvSpPr>
          <p:spPr>
            <a:xfrm rot="545074">
              <a:off x="9776681" y="3727296"/>
              <a:ext cx="2277227" cy="1200063"/>
            </a:xfrm>
            <a:prstGeom prst="ellipse">
              <a:avLst/>
            </a:prstGeom>
            <a:noFill/>
            <a:ln>
              <a:solidFill>
                <a:srgbClr val="2B2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97" fontAlgn="base" hangingPunct="1">
                <a:spcBef>
                  <a:spcPct val="0"/>
                </a:spcBef>
                <a:spcAft>
                  <a:spcPct val="0"/>
                </a:spcAft>
                <a:defRPr/>
              </a:pPr>
              <a:endParaRPr lang="en-US" sz="3599" kern="1200" dirty="0">
                <a:solidFill>
                  <a:prstClr val="white"/>
                </a:solidFill>
                <a:latin typeface="Calibri"/>
              </a:endParaRPr>
            </a:p>
          </p:txBody>
        </p:sp>
      </p:grpSp>
      <p:sp>
        <p:nvSpPr>
          <p:cNvPr id="319" name="CasellaDiTesto 318">
            <a:extLst>
              <a:ext uri="{FF2B5EF4-FFF2-40B4-BE49-F238E27FC236}">
                <a16:creationId xmlns:a16="http://schemas.microsoft.com/office/drawing/2014/main" id="{3F6509B1-9A74-9455-6C08-DE186899E3B5}"/>
              </a:ext>
            </a:extLst>
          </p:cNvPr>
          <p:cNvSpPr txBox="1"/>
          <p:nvPr/>
        </p:nvSpPr>
        <p:spPr>
          <a:xfrm>
            <a:off x="497075" y="9820688"/>
            <a:ext cx="22268081" cy="2569421"/>
          </a:xfrm>
          <a:prstGeom prst="rect">
            <a:avLst/>
          </a:prstGeom>
          <a:noFill/>
        </p:spPr>
        <p:txBody>
          <a:bodyPr wrap="square">
            <a:spAutoFit/>
          </a:bodyPr>
          <a:lstStyle/>
          <a:p>
            <a:pPr marL="479614" indent="-479614" algn="l" defTabSz="2438200">
              <a:lnSpc>
                <a:spcPct val="130000"/>
              </a:lnSpc>
              <a:spcBef>
                <a:spcPts val="1199"/>
              </a:spcBef>
              <a:buFont typeface="Arial"/>
              <a:buChar char="•"/>
              <a:defRPr/>
            </a:pPr>
            <a:r>
              <a:rPr lang="en-US" sz="4010" dirty="0">
                <a:solidFill>
                  <a:srgbClr val="002060"/>
                </a:solidFill>
                <a:latin typeface="Helvetica" panose="020B0604020202020204" pitchFamily="34" charset="0"/>
                <a:cs typeface="Helvetica" panose="020B0604020202020204" pitchFamily="34" charset="0"/>
              </a:rPr>
              <a:t>Joint Cooperation Agreement signed in Algiers on 22.11.2022 among COMELEC, MEDENER, Med-TSO  and OME, envisaged extension to MedReg</a:t>
            </a:r>
          </a:p>
          <a:p>
            <a:pPr marL="479614" indent="-479614" algn="l" defTabSz="2438200">
              <a:lnSpc>
                <a:spcPct val="130000"/>
              </a:lnSpc>
              <a:spcBef>
                <a:spcPts val="1199"/>
              </a:spcBef>
              <a:buFont typeface="Arial"/>
              <a:buChar char="•"/>
              <a:defRPr/>
            </a:pPr>
            <a:r>
              <a:rPr lang="en-US" sz="4010" b="1" dirty="0">
                <a:solidFill>
                  <a:srgbClr val="002060"/>
                </a:solidFill>
                <a:latin typeface="Helvetica" panose="020B0604020202020204" pitchFamily="34" charset="0"/>
                <a:cs typeface="Helvetica" panose="020B0604020202020204" pitchFamily="34" charset="0"/>
              </a:rPr>
              <a:t>A win-win integration with the EU energy market</a:t>
            </a:r>
            <a:endParaRPr lang="it-IT" sz="4010" dirty="0"/>
          </a:p>
        </p:txBody>
      </p:sp>
    </p:spTree>
    <p:extLst>
      <p:ext uri="{BB962C8B-B14F-4D97-AF65-F5344CB8AC3E}">
        <p14:creationId xmlns:p14="http://schemas.microsoft.com/office/powerpoint/2010/main" val="74968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1962934" y="12983675"/>
            <a:ext cx="445635" cy="471924"/>
          </a:xfrm>
          <a:ln w="12700">
            <a:miter lim="400000"/>
          </a:ln>
        </p:spPr>
        <p:txBody>
          <a:bodyPr wrap="none" lIns="50800" tIns="50800" rIns="50800" bIns="50800" anchor="b">
            <a:spAutoFit/>
          </a:bodyPr>
          <a:lstStyle/>
          <a:p>
            <a:pPr>
              <a:buClr>
                <a:srgbClr val="000000"/>
              </a:buClr>
              <a:buSzPts val="900"/>
              <a:buFont typeface="Helvetica Neue"/>
            </a:pPr>
            <a:fld id="{FECF06D6-BC7C-4A45-A832-982D66FD7CC5}" type="slidenum">
              <a:rPr lang="en-GB" smtClean="0">
                <a:solidFill>
                  <a:prstClr val="black">
                    <a:tint val="75000"/>
                  </a:prstClr>
                </a:solidFill>
                <a:latin typeface="Helvetica Neue"/>
              </a:rPr>
              <a:pPr>
                <a:buClr>
                  <a:srgbClr val="000000"/>
                </a:buClr>
                <a:buSzPts val="900"/>
                <a:buFont typeface="Helvetica Neue"/>
              </a:pPr>
              <a:t>24</a:t>
            </a:fld>
            <a:endParaRPr lang="en-GB" dirty="0">
              <a:solidFill>
                <a:prstClr val="black">
                  <a:tint val="75000"/>
                </a:prstClr>
              </a:solidFill>
              <a:latin typeface="Helvetica Neue"/>
            </a:endParaRPr>
          </a:p>
        </p:txBody>
      </p:sp>
      <p:cxnSp>
        <p:nvCxnSpPr>
          <p:cNvPr id="3" name="Connettore 1 2"/>
          <p:cNvCxnSpPr>
            <a:cxnSpLocks/>
          </p:cNvCxnSpPr>
          <p:nvPr/>
        </p:nvCxnSpPr>
        <p:spPr>
          <a:xfrm>
            <a:off x="959404" y="1529717"/>
            <a:ext cx="2220476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87F31BDA-5990-43F8-BC06-F42D059DF857}"/>
              </a:ext>
            </a:extLst>
          </p:cNvPr>
          <p:cNvSpPr txBox="1"/>
          <p:nvPr/>
        </p:nvSpPr>
        <p:spPr>
          <a:xfrm>
            <a:off x="7195675" y="318085"/>
            <a:ext cx="9534517" cy="954107"/>
          </a:xfrm>
          <a:prstGeom prst="rect">
            <a:avLst/>
          </a:prstGeom>
          <a:noFill/>
        </p:spPr>
        <p:txBody>
          <a:bodyPr wrap="square" rtlCol="0">
            <a:spAutoFit/>
          </a:bodyPr>
          <a:lstStyle/>
          <a:p>
            <a:pPr lvl="0"/>
            <a:r>
              <a:rPr lang="fr-FR" sz="5600" b="1" dirty="0">
                <a:solidFill>
                  <a:srgbClr val="2B2E68"/>
                </a:solidFill>
                <a:ea typeface="Calibri"/>
                <a:cs typeface="Times New Roman"/>
              </a:rPr>
              <a:t>Protocole d’</a:t>
            </a:r>
            <a:r>
              <a:rPr lang="fr-FR" sz="5600" b="1" dirty="0" err="1">
                <a:solidFill>
                  <a:srgbClr val="2B2E68"/>
                </a:solidFill>
                <a:ea typeface="Calibri"/>
                <a:cs typeface="Times New Roman"/>
              </a:rPr>
              <a:t>Algér</a:t>
            </a:r>
            <a:endParaRPr lang="fr-FR" sz="5600" b="1" dirty="0">
              <a:solidFill>
                <a:srgbClr val="2B2E68"/>
              </a:solidFill>
              <a:ea typeface="Calibri"/>
              <a:cs typeface="Times New Roman"/>
            </a:endParaRPr>
          </a:p>
        </p:txBody>
      </p:sp>
      <p:sp>
        <p:nvSpPr>
          <p:cNvPr id="4" name="CasellaDiTesto 3">
            <a:extLst>
              <a:ext uri="{FF2B5EF4-FFF2-40B4-BE49-F238E27FC236}">
                <a16:creationId xmlns:a16="http://schemas.microsoft.com/office/drawing/2014/main" id="{5F1BC312-9404-31AA-A464-B69BB7B0B6F7}"/>
              </a:ext>
            </a:extLst>
          </p:cNvPr>
          <p:cNvSpPr txBox="1"/>
          <p:nvPr/>
        </p:nvSpPr>
        <p:spPr>
          <a:xfrm>
            <a:off x="739759" y="1601613"/>
            <a:ext cx="22684838" cy="1745542"/>
          </a:xfrm>
          <a:prstGeom prst="rect">
            <a:avLst/>
          </a:prstGeom>
          <a:noFill/>
        </p:spPr>
        <p:txBody>
          <a:bodyPr wrap="square">
            <a:spAutoFit/>
          </a:bodyPr>
          <a:lstStyle/>
          <a:p>
            <a:pPr>
              <a:lnSpc>
                <a:spcPct val="115000"/>
              </a:lnSpc>
              <a:spcAft>
                <a:spcPts val="1999"/>
              </a:spcAft>
            </a:pPr>
            <a:r>
              <a:rPr lang="en-US" sz="4812"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Joint Cooperation Agreement signed in Algiers on 22.11.2022 among COMELEC, MEDENER, Med-TSO  and OME</a:t>
            </a:r>
          </a:p>
        </p:txBody>
      </p:sp>
      <p:pic>
        <p:nvPicPr>
          <p:cNvPr id="2" name="Immagine 1">
            <a:extLst>
              <a:ext uri="{FF2B5EF4-FFF2-40B4-BE49-F238E27FC236}">
                <a16:creationId xmlns:a16="http://schemas.microsoft.com/office/drawing/2014/main" id="{67CD13B9-DC4D-F83C-384D-A2E1ADCE6AF3}"/>
              </a:ext>
            </a:extLst>
          </p:cNvPr>
          <p:cNvPicPr>
            <a:picLocks noChangeAspect="1"/>
          </p:cNvPicPr>
          <p:nvPr/>
        </p:nvPicPr>
        <p:blipFill>
          <a:blip r:embed="rId3"/>
          <a:stretch>
            <a:fillRect/>
          </a:stretch>
        </p:blipFill>
        <p:spPr>
          <a:xfrm>
            <a:off x="5539773" y="3650779"/>
            <a:ext cx="13900868" cy="6717413"/>
          </a:xfrm>
          <a:prstGeom prst="rect">
            <a:avLst/>
          </a:prstGeom>
        </p:spPr>
      </p:pic>
      <p:sp>
        <p:nvSpPr>
          <p:cNvPr id="6" name="CasellaDiTesto 5">
            <a:extLst>
              <a:ext uri="{FF2B5EF4-FFF2-40B4-BE49-F238E27FC236}">
                <a16:creationId xmlns:a16="http://schemas.microsoft.com/office/drawing/2014/main" id="{69864D30-4517-C7AE-0C1A-6FB13AE593E3}"/>
              </a:ext>
            </a:extLst>
          </p:cNvPr>
          <p:cNvSpPr txBox="1"/>
          <p:nvPr/>
        </p:nvSpPr>
        <p:spPr>
          <a:xfrm>
            <a:off x="3202437" y="10649881"/>
            <a:ext cx="17760016" cy="893963"/>
          </a:xfrm>
          <a:prstGeom prst="rect">
            <a:avLst/>
          </a:prstGeom>
          <a:solidFill>
            <a:srgbClr val="2B2E68"/>
          </a:solidFill>
        </p:spPr>
        <p:txBody>
          <a:bodyPr wrap="square">
            <a:spAutoFit/>
          </a:bodyPr>
          <a:lstStyle/>
          <a:p>
            <a:pPr>
              <a:lnSpc>
                <a:spcPct val="115000"/>
              </a:lnSpc>
              <a:spcAft>
                <a:spcPts val="1999"/>
              </a:spcAft>
            </a:pPr>
            <a:r>
              <a:rPr lang="en-US" sz="4812"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Envisaged extension to MedReg after the Assembly of 1 December</a:t>
            </a:r>
          </a:p>
        </p:txBody>
      </p:sp>
    </p:spTree>
    <p:extLst>
      <p:ext uri="{BB962C8B-B14F-4D97-AF65-F5344CB8AC3E}">
        <p14:creationId xmlns:p14="http://schemas.microsoft.com/office/powerpoint/2010/main" val="2908833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6057D2-AD30-FE6A-FA7C-9B72978BF9C0}"/>
              </a:ext>
            </a:extLst>
          </p:cNvPr>
          <p:cNvSpPr>
            <a:spLocks noGrp="1"/>
          </p:cNvSpPr>
          <p:nvPr>
            <p:ph type="body" sz="quarter" idx="22"/>
          </p:nvPr>
        </p:nvSpPr>
        <p:spPr>
          <a:xfrm>
            <a:off x="4606498" y="469158"/>
            <a:ext cx="14279380" cy="636979"/>
          </a:xfrm>
        </p:spPr>
        <p:txBody>
          <a:bodyPr>
            <a:normAutofit fontScale="92500" lnSpcReduction="20000"/>
          </a:bodyPr>
          <a:lstStyle/>
          <a:p>
            <a:pPr marL="0" marR="0" lvl="0" indent="0" algn="l" defTabSz="1828697"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2B2E68"/>
                </a:solidFill>
                <a:effectLst/>
                <a:uLnTx/>
                <a:uFillTx/>
                <a:latin typeface="Helvetica" panose="020B0604020202020204" pitchFamily="34" charset="0"/>
                <a:ea typeface="+mn-ea"/>
                <a:cs typeface="Helvetica" panose="020B0604020202020204" pitchFamily="34" charset="0"/>
                <a:sym typeface="Helvetica Neue"/>
              </a:rPr>
              <a:t>Non-technical barriers to regional integration: institutional</a:t>
            </a:r>
          </a:p>
          <a:p>
            <a:endParaRPr lang="en-US" dirty="0"/>
          </a:p>
        </p:txBody>
      </p:sp>
      <p:sp>
        <p:nvSpPr>
          <p:cNvPr id="6" name="Slide Number Placeholder 5">
            <a:extLst>
              <a:ext uri="{FF2B5EF4-FFF2-40B4-BE49-F238E27FC236}">
                <a16:creationId xmlns:a16="http://schemas.microsoft.com/office/drawing/2014/main" id="{62709F57-B90A-4881-6B15-F417F2FEDCA6}"/>
              </a:ext>
            </a:extLst>
          </p:cNvPr>
          <p:cNvSpPr>
            <a:spLocks noGrp="1"/>
          </p:cNvSpPr>
          <p:nvPr>
            <p:ph type="sldNum" sz="quarter" idx="2"/>
          </p:nvPr>
        </p:nvSpPr>
        <p:spPr>
          <a:ln w="12700">
            <a:miter lim="400000"/>
          </a:ln>
        </p:spPr>
        <p:txBody>
          <a:bodyPr wrap="none" lIns="50800" tIns="50800" rIns="50800" bIns="50800" anchor="b">
            <a:spAutoFit/>
          </a:bodyPr>
          <a:lstStyle/>
          <a:p>
            <a:pPr>
              <a:buClr>
                <a:srgbClr val="000000"/>
              </a:buClr>
              <a:buSzPts val="900"/>
              <a:buFont typeface="Helvetica Neue"/>
            </a:pPr>
            <a:fld id="{86CB4B4D-7CA3-9044-876B-883B54F8677D}" type="slidenum">
              <a:rPr lang="en-US">
                <a:solidFill>
                  <a:prstClr val="black">
                    <a:tint val="75000"/>
                  </a:prstClr>
                </a:solidFill>
                <a:latin typeface="Helvetica Neue"/>
              </a:rPr>
              <a:pPr>
                <a:buClr>
                  <a:srgbClr val="000000"/>
                </a:buClr>
                <a:buSzPts val="900"/>
                <a:buFont typeface="Helvetica Neue"/>
              </a:pPr>
              <a:t>25</a:t>
            </a:fld>
            <a:endParaRPr lang="en-US" dirty="0">
              <a:solidFill>
                <a:prstClr val="black">
                  <a:tint val="75000"/>
                </a:prstClr>
              </a:solidFill>
              <a:latin typeface="Helvetica Neue"/>
            </a:endParaRPr>
          </a:p>
        </p:txBody>
      </p:sp>
      <p:sp>
        <p:nvSpPr>
          <p:cNvPr id="7" name="Titolo 1">
            <a:extLst>
              <a:ext uri="{FF2B5EF4-FFF2-40B4-BE49-F238E27FC236}">
                <a16:creationId xmlns:a16="http://schemas.microsoft.com/office/drawing/2014/main" id="{0014E19E-0C99-E016-C6BC-BD344F29694C}"/>
              </a:ext>
            </a:extLst>
          </p:cNvPr>
          <p:cNvSpPr txBox="1">
            <a:spLocks/>
          </p:cNvSpPr>
          <p:nvPr/>
        </p:nvSpPr>
        <p:spPr>
          <a:xfrm>
            <a:off x="2704264" y="682440"/>
            <a:ext cx="19201019" cy="1008053"/>
          </a:xfrm>
          <a:prstGeom prst="rect">
            <a:avLst/>
          </a:prstGeom>
        </p:spPr>
        <p:txBody>
          <a:bodyPr vert="horz" lIns="182870" tIns="91435" rIns="182870" bIns="91435"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1828697">
              <a:defRPr/>
            </a:pPr>
            <a:endParaRPr lang="en-GB" sz="4800" dirty="0">
              <a:latin typeface="Calibri"/>
            </a:endParaRPr>
          </a:p>
        </p:txBody>
      </p:sp>
      <p:cxnSp>
        <p:nvCxnSpPr>
          <p:cNvPr id="8" name="Connettore 1 11">
            <a:extLst>
              <a:ext uri="{FF2B5EF4-FFF2-40B4-BE49-F238E27FC236}">
                <a16:creationId xmlns:a16="http://schemas.microsoft.com/office/drawing/2014/main" id="{59142AFE-194B-54BC-3032-FAFA0AA3D161}"/>
              </a:ext>
            </a:extLst>
          </p:cNvPr>
          <p:cNvCxnSpPr/>
          <p:nvPr/>
        </p:nvCxnSpPr>
        <p:spPr>
          <a:xfrm>
            <a:off x="3551542" y="1529717"/>
            <a:ext cx="1713691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9" name="Rettangolo 183">
            <a:extLst>
              <a:ext uri="{FF2B5EF4-FFF2-40B4-BE49-F238E27FC236}">
                <a16:creationId xmlns:a16="http://schemas.microsoft.com/office/drawing/2014/main" id="{3E72D427-47C9-B87F-B779-7002B2DC841E}"/>
              </a:ext>
            </a:extLst>
          </p:cNvPr>
          <p:cNvSpPr/>
          <p:nvPr/>
        </p:nvSpPr>
        <p:spPr>
          <a:xfrm>
            <a:off x="15592716" y="5837788"/>
            <a:ext cx="8042436" cy="2251386"/>
          </a:xfrm>
          <a:prstGeom prst="rect">
            <a:avLst/>
          </a:prstGeom>
          <a:solidFill>
            <a:srgbClr val="2B2E68"/>
          </a:solidFill>
        </p:spPr>
        <p:txBody>
          <a:bodyPr wrap="square">
            <a:spAutoFit/>
          </a:bodyPr>
          <a:lstStyle/>
          <a:p>
            <a:pPr marL="687549" indent="-687549" algn="l" defTabSz="1833463" fontAlgn="base" hangingPunct="1">
              <a:spcBef>
                <a:spcPts val="1203"/>
              </a:spcBef>
              <a:spcAft>
                <a:spcPct val="0"/>
              </a:spcAft>
              <a:buFont typeface="Arial" panose="020B0604020202020204" pitchFamily="34" charset="0"/>
              <a:buChar char="•"/>
              <a:defRPr/>
            </a:pPr>
            <a:r>
              <a:rPr lang="en-GB" sz="4010" b="1" kern="1200" dirty="0">
                <a:solidFill>
                  <a:prstClr val="white"/>
                </a:solidFill>
                <a:latin typeface="Helvetica Neue" panose="02000503000000020004" pitchFamily="2"/>
                <a:ea typeface="ＭＳ Ｐゴシック" panose="020B0600070205080204" pitchFamily="34" charset="-128"/>
                <a:cs typeface="Arial" panose="020B0604020202020204" pitchFamily="34" charset="0"/>
              </a:rPr>
              <a:t>Gradual approach </a:t>
            </a:r>
          </a:p>
          <a:p>
            <a:pPr marL="687549" indent="-687549" algn="l" defTabSz="1833463" fontAlgn="base" hangingPunct="1">
              <a:spcBef>
                <a:spcPts val="1203"/>
              </a:spcBef>
              <a:spcAft>
                <a:spcPct val="0"/>
              </a:spcAft>
              <a:buFont typeface="Arial" panose="020B0604020202020204" pitchFamily="34" charset="0"/>
              <a:buChar char="•"/>
              <a:defRPr/>
            </a:pPr>
            <a:r>
              <a:rPr lang="en-GB" sz="4010" b="1" kern="1200" dirty="0">
                <a:solidFill>
                  <a:prstClr val="white"/>
                </a:solidFill>
                <a:latin typeface="Helvetica Neue" panose="02000503000000020004" pitchFamily="2"/>
                <a:ea typeface="ＭＳ Ｐゴシック" panose="020B0600070205080204" pitchFamily="34" charset="-128"/>
                <a:cs typeface="Arial" panose="020B0604020202020204" pitchFamily="34" charset="0"/>
              </a:rPr>
              <a:t>No one-size-fits-all solutions</a:t>
            </a:r>
          </a:p>
          <a:p>
            <a:pPr marL="687549" indent="-687549" algn="l" defTabSz="1833463" fontAlgn="base" hangingPunct="1">
              <a:spcBef>
                <a:spcPts val="1203"/>
              </a:spcBef>
              <a:spcAft>
                <a:spcPct val="0"/>
              </a:spcAft>
              <a:buFont typeface="Arial" panose="020B0604020202020204" pitchFamily="34" charset="0"/>
              <a:buChar char="•"/>
              <a:defRPr/>
            </a:pPr>
            <a:r>
              <a:rPr lang="en-GB" sz="4010" b="1" kern="1200" dirty="0">
                <a:solidFill>
                  <a:prstClr val="white"/>
                </a:solidFill>
                <a:latin typeface="Helvetica Neue" panose="02000503000000020004" pitchFamily="2"/>
                <a:ea typeface="ＭＳ Ｐゴシック" panose="020B0600070205080204" pitchFamily="34" charset="-128"/>
                <a:cs typeface="Arial" panose="020B0604020202020204" pitchFamily="34" charset="0"/>
              </a:rPr>
              <a:t>Sub-regional approach</a:t>
            </a:r>
          </a:p>
        </p:txBody>
      </p:sp>
      <p:sp>
        <p:nvSpPr>
          <p:cNvPr id="10" name="Gallone 15">
            <a:extLst>
              <a:ext uri="{FF2B5EF4-FFF2-40B4-BE49-F238E27FC236}">
                <a16:creationId xmlns:a16="http://schemas.microsoft.com/office/drawing/2014/main" id="{DAE4093B-3A6A-CF4A-4708-444C0413DF9A}"/>
              </a:ext>
            </a:extLst>
          </p:cNvPr>
          <p:cNvSpPr>
            <a:spLocks noChangeAspect="1"/>
          </p:cNvSpPr>
          <p:nvPr/>
        </p:nvSpPr>
        <p:spPr>
          <a:xfrm flipV="1">
            <a:off x="14761031" y="2767120"/>
            <a:ext cx="446130" cy="9019027"/>
          </a:xfrm>
          <a:prstGeom prst="chevron">
            <a:avLst>
              <a:gd name="adj" fmla="val 89828"/>
            </a:avLst>
          </a:prstGeom>
          <a:solidFill>
            <a:srgbClr val="005EA8"/>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833463" hangingPunct="1"/>
            <a:endParaRPr lang="it-IT" sz="2105">
              <a:solidFill>
                <a:prstClr val="black"/>
              </a:solidFill>
              <a:latin typeface="Arial" panose="020B0604020202020204" pitchFamily="34" charset="0"/>
              <a:cs typeface="Arial" panose="020B0604020202020204" pitchFamily="34" charset="0"/>
            </a:endParaRPr>
          </a:p>
        </p:txBody>
      </p:sp>
      <p:cxnSp>
        <p:nvCxnSpPr>
          <p:cNvPr id="11" name="Connettore 1 2">
            <a:extLst>
              <a:ext uri="{FF2B5EF4-FFF2-40B4-BE49-F238E27FC236}">
                <a16:creationId xmlns:a16="http://schemas.microsoft.com/office/drawing/2014/main" id="{29E7C823-029D-A910-DB46-7DBF55396BB6}"/>
              </a:ext>
            </a:extLst>
          </p:cNvPr>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2" name="Titolo 1">
            <a:extLst>
              <a:ext uri="{FF2B5EF4-FFF2-40B4-BE49-F238E27FC236}">
                <a16:creationId xmlns:a16="http://schemas.microsoft.com/office/drawing/2014/main" id="{1E0982A2-BFB6-5628-1545-795214228093}"/>
              </a:ext>
            </a:extLst>
          </p:cNvPr>
          <p:cNvSpPr txBox="1">
            <a:spLocks/>
          </p:cNvSpPr>
          <p:nvPr/>
        </p:nvSpPr>
        <p:spPr>
          <a:xfrm>
            <a:off x="960056" y="1744910"/>
            <a:ext cx="6876317" cy="1006415"/>
          </a:xfrm>
          <a:prstGeom prst="rect">
            <a:avLst/>
          </a:prstGeom>
        </p:spPr>
        <p:txBody>
          <a:bodyPr vert="horz" lIns="182870" tIns="91435" rIns="182870" bIns="91435"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1828697">
              <a:defRPr/>
            </a:pPr>
            <a:r>
              <a:rPr lang="en-US" sz="4010" dirty="0">
                <a:latin typeface="Helvetica" panose="020B0604020202020204" pitchFamily="34" charset="0"/>
                <a:cs typeface="Helvetica" panose="020B0604020202020204" pitchFamily="34" charset="0"/>
              </a:rPr>
              <a:t>Institutional Partnerships</a:t>
            </a:r>
          </a:p>
        </p:txBody>
      </p:sp>
      <p:pic>
        <p:nvPicPr>
          <p:cNvPr id="13" name="Immagine 8">
            <a:extLst>
              <a:ext uri="{FF2B5EF4-FFF2-40B4-BE49-F238E27FC236}">
                <a16:creationId xmlns:a16="http://schemas.microsoft.com/office/drawing/2014/main" id="{151742BD-2AA3-F776-7B94-BF598DE3A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273" y="4593532"/>
            <a:ext cx="3929544" cy="1056643"/>
          </a:xfrm>
          <a:prstGeom prst="rect">
            <a:avLst/>
          </a:prstGeom>
        </p:spPr>
      </p:pic>
      <p:sp>
        <p:nvSpPr>
          <p:cNvPr id="14" name="CasellaDiTesto 11">
            <a:extLst>
              <a:ext uri="{FF2B5EF4-FFF2-40B4-BE49-F238E27FC236}">
                <a16:creationId xmlns:a16="http://schemas.microsoft.com/office/drawing/2014/main" id="{59B7D068-B3D0-9A9F-CFDE-2886C232471D}"/>
              </a:ext>
            </a:extLst>
          </p:cNvPr>
          <p:cNvSpPr txBox="1"/>
          <p:nvPr/>
        </p:nvSpPr>
        <p:spPr>
          <a:xfrm>
            <a:off x="3551541" y="3283097"/>
            <a:ext cx="10764682" cy="672620"/>
          </a:xfrm>
          <a:prstGeom prst="rect">
            <a:avLst/>
          </a:prstGeom>
          <a:noFill/>
        </p:spPr>
        <p:txBody>
          <a:bodyPr wrap="square" rtlCol="0">
            <a:spAutoFit/>
          </a:bodyPr>
          <a:lstStyle/>
          <a:p>
            <a:pPr lvl="1" indent="0" algn="just" defTabSz="1833463" fontAlgn="base" hangingPunct="1">
              <a:lnSpc>
                <a:spcPct val="114000"/>
              </a:lnSpc>
              <a:spcBef>
                <a:spcPct val="0"/>
              </a:spcBef>
              <a:spcAft>
                <a:spcPts val="602"/>
              </a:spcAft>
            </a:pPr>
            <a:r>
              <a:rPr lang="en-GB"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Supporting Med-TSO work programme since 2015</a:t>
            </a:r>
            <a:endParaRPr lang="it-IT"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5" name="CasellaDiTesto 13">
            <a:extLst>
              <a:ext uri="{FF2B5EF4-FFF2-40B4-BE49-F238E27FC236}">
                <a16:creationId xmlns:a16="http://schemas.microsoft.com/office/drawing/2014/main" id="{BE10B82C-5A36-F728-387D-D168317FE3AB}"/>
              </a:ext>
            </a:extLst>
          </p:cNvPr>
          <p:cNvSpPr txBox="1"/>
          <p:nvPr/>
        </p:nvSpPr>
        <p:spPr>
          <a:xfrm>
            <a:off x="3529127" y="5981081"/>
            <a:ext cx="8557540" cy="672620"/>
          </a:xfrm>
          <a:prstGeom prst="rect">
            <a:avLst/>
          </a:prstGeom>
          <a:noFill/>
        </p:spPr>
        <p:txBody>
          <a:bodyPr wrap="square" rtlCol="0">
            <a:spAutoFit/>
          </a:bodyPr>
          <a:lstStyle/>
          <a:p>
            <a:pPr algn="just" defTabSz="1833463" fontAlgn="base" hangingPunct="1">
              <a:lnSpc>
                <a:spcPct val="114000"/>
              </a:lnSpc>
              <a:spcBef>
                <a:spcPct val="0"/>
              </a:spcBef>
              <a:spcAft>
                <a:spcPts val="1203"/>
              </a:spcAft>
            </a:pPr>
            <a:r>
              <a:rPr lang="it-IT"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Cooperation framework </a:t>
            </a:r>
            <a:r>
              <a:rPr lang="it-IT" sz="3609" kern="1200" dirty="0" err="1">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since</a:t>
            </a:r>
            <a:r>
              <a:rPr lang="it-IT"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 </a:t>
            </a:r>
            <a:r>
              <a:rPr lang="en-GB"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2014</a:t>
            </a:r>
            <a:endParaRPr lang="en-US"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6" name="CasellaDiTesto 14">
            <a:extLst>
              <a:ext uri="{FF2B5EF4-FFF2-40B4-BE49-F238E27FC236}">
                <a16:creationId xmlns:a16="http://schemas.microsoft.com/office/drawing/2014/main" id="{E6A5B39A-00B3-4F62-D654-AF84AFDEE00E}"/>
              </a:ext>
            </a:extLst>
          </p:cNvPr>
          <p:cNvSpPr txBox="1"/>
          <p:nvPr/>
        </p:nvSpPr>
        <p:spPr>
          <a:xfrm>
            <a:off x="5097548" y="4778272"/>
            <a:ext cx="9663480" cy="672620"/>
          </a:xfrm>
          <a:prstGeom prst="rect">
            <a:avLst/>
          </a:prstGeom>
          <a:noFill/>
        </p:spPr>
        <p:txBody>
          <a:bodyPr wrap="square" rtlCol="0">
            <a:spAutoFit/>
          </a:bodyPr>
          <a:lstStyle/>
          <a:p>
            <a:pPr algn="just" defTabSz="1833463" fontAlgn="base" hangingPunct="1">
              <a:lnSpc>
                <a:spcPct val="114000"/>
              </a:lnSpc>
              <a:spcBef>
                <a:spcPct val="0"/>
              </a:spcBef>
              <a:spcAft>
                <a:spcPts val="1203"/>
              </a:spcAft>
            </a:pPr>
            <a:r>
              <a:rPr lang="it-IT"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Med-TSO </a:t>
            </a:r>
            <a:r>
              <a:rPr lang="it-IT" sz="3609" kern="1200" dirty="0" err="1">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active</a:t>
            </a:r>
            <a:r>
              <a:rPr lang="it-IT"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 stakeholder in </a:t>
            </a:r>
            <a:r>
              <a:rPr lang="en-GB" sz="3609" i="1"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REM Platform</a:t>
            </a:r>
            <a:endParaRPr lang="en-GB"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17" name="Immagine 15">
            <a:extLst>
              <a:ext uri="{FF2B5EF4-FFF2-40B4-BE49-F238E27FC236}">
                <a16:creationId xmlns:a16="http://schemas.microsoft.com/office/drawing/2014/main" id="{DBFCF4D5-8655-D9F3-BA57-36496D09F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60" y="2782801"/>
            <a:ext cx="2412952" cy="1769498"/>
          </a:xfrm>
          <a:prstGeom prst="rect">
            <a:avLst/>
          </a:prstGeom>
        </p:spPr>
      </p:pic>
      <p:pic>
        <p:nvPicPr>
          <p:cNvPr id="18" name="Immagine 16">
            <a:extLst>
              <a:ext uri="{FF2B5EF4-FFF2-40B4-BE49-F238E27FC236}">
                <a16:creationId xmlns:a16="http://schemas.microsoft.com/office/drawing/2014/main" id="{DA79F347-2525-C8AC-EAC8-311F8F066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00" y="6099624"/>
            <a:ext cx="2572849" cy="1091245"/>
          </a:xfrm>
          <a:prstGeom prst="rect">
            <a:avLst/>
          </a:prstGeom>
        </p:spPr>
      </p:pic>
      <p:sp>
        <p:nvSpPr>
          <p:cNvPr id="19" name="CasellaDiTesto 17">
            <a:extLst>
              <a:ext uri="{FF2B5EF4-FFF2-40B4-BE49-F238E27FC236}">
                <a16:creationId xmlns:a16="http://schemas.microsoft.com/office/drawing/2014/main" id="{71F8A6DD-3DCD-2537-B1BB-F75E6E8174D3}"/>
              </a:ext>
            </a:extLst>
          </p:cNvPr>
          <p:cNvSpPr txBox="1"/>
          <p:nvPr/>
        </p:nvSpPr>
        <p:spPr>
          <a:xfrm>
            <a:off x="3415711" y="7140247"/>
            <a:ext cx="10900512" cy="647741"/>
          </a:xfrm>
          <a:prstGeom prst="rect">
            <a:avLst/>
          </a:prstGeom>
          <a:noFill/>
        </p:spPr>
        <p:txBody>
          <a:bodyPr wrap="square" rtlCol="0">
            <a:spAutoFit/>
          </a:bodyPr>
          <a:lstStyle/>
          <a:p>
            <a:pPr lvl="1" indent="0" algn="just" defTabSz="1833463" fontAlgn="base" hangingPunct="1">
              <a:spcBef>
                <a:spcPct val="0"/>
              </a:spcBef>
              <a:spcAft>
                <a:spcPts val="602"/>
              </a:spcAft>
            </a:pPr>
            <a:r>
              <a:rPr lang="en-US" sz="3609" kern="1200" dirty="0">
                <a:solidFill>
                  <a:srgbClr val="2B2E68"/>
                </a:solidFill>
                <a:latin typeface="Helvetica" panose="020B0604020202020204" pitchFamily="34" charset="0"/>
                <a:ea typeface="ＭＳ Ｐゴシック" panose="020B0600070205080204" pitchFamily="34" charset="-128"/>
                <a:cs typeface="Helvetica" panose="020B0604020202020204" pitchFamily="34" charset="0"/>
              </a:rPr>
              <a:t>Long-term joint cooperation agreement since 2017</a:t>
            </a:r>
          </a:p>
        </p:txBody>
      </p:sp>
      <p:pic>
        <p:nvPicPr>
          <p:cNvPr id="20" name="Immagine 18">
            <a:extLst>
              <a:ext uri="{FF2B5EF4-FFF2-40B4-BE49-F238E27FC236}">
                <a16:creationId xmlns:a16="http://schemas.microsoft.com/office/drawing/2014/main" id="{44D81AE0-461A-280A-B947-BB85313DEFB3}"/>
              </a:ext>
            </a:extLst>
          </p:cNvPr>
          <p:cNvPicPr>
            <a:picLocks noChangeAspect="1"/>
          </p:cNvPicPr>
          <p:nvPr/>
        </p:nvPicPr>
        <p:blipFill>
          <a:blip r:embed="rId5"/>
          <a:stretch>
            <a:fillRect/>
          </a:stretch>
        </p:blipFill>
        <p:spPr>
          <a:xfrm>
            <a:off x="741160" y="7331035"/>
            <a:ext cx="2572849" cy="987069"/>
          </a:xfrm>
          <a:prstGeom prst="rect">
            <a:avLst/>
          </a:prstGeom>
        </p:spPr>
      </p:pic>
      <p:pic>
        <p:nvPicPr>
          <p:cNvPr id="21" name="Image 1" descr="Réunion annuelle des plateformes Euro-méditerranéennes pour l'énergie -  Medener">
            <a:extLst>
              <a:ext uri="{FF2B5EF4-FFF2-40B4-BE49-F238E27FC236}">
                <a16:creationId xmlns:a16="http://schemas.microsoft.com/office/drawing/2014/main" id="{18C4DC00-DD46-621C-1C3E-EC7F0A7E822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761" y="8624826"/>
            <a:ext cx="1592176" cy="1184454"/>
          </a:xfrm>
          <a:prstGeom prst="rect">
            <a:avLst/>
          </a:prstGeom>
          <a:noFill/>
          <a:ln>
            <a:noFill/>
          </a:ln>
        </p:spPr>
      </p:pic>
      <p:sp>
        <p:nvSpPr>
          <p:cNvPr id="22" name="CasellaDiTesto 20">
            <a:extLst>
              <a:ext uri="{FF2B5EF4-FFF2-40B4-BE49-F238E27FC236}">
                <a16:creationId xmlns:a16="http://schemas.microsoft.com/office/drawing/2014/main" id="{2880C984-59D9-7061-030B-4A55B487F682}"/>
              </a:ext>
            </a:extLst>
          </p:cNvPr>
          <p:cNvSpPr txBox="1"/>
          <p:nvPr/>
        </p:nvSpPr>
        <p:spPr>
          <a:xfrm>
            <a:off x="3130044" y="8474832"/>
            <a:ext cx="11245430" cy="672620"/>
          </a:xfrm>
          <a:prstGeom prst="rect">
            <a:avLst/>
          </a:prstGeom>
          <a:noFill/>
        </p:spPr>
        <p:txBody>
          <a:bodyPr wrap="square" rtlCol="0">
            <a:spAutoFit/>
          </a:bodyPr>
          <a:lstStyle/>
          <a:p>
            <a:pPr algn="just" defTabSz="1833463" fontAlgn="base" hangingPunct="1">
              <a:lnSpc>
                <a:spcPct val="114000"/>
              </a:lnSpc>
              <a:spcBef>
                <a:spcPct val="0"/>
              </a:spcBef>
              <a:spcAft>
                <a:spcPts val="1203"/>
              </a:spcAft>
            </a:pPr>
            <a:r>
              <a:rPr lang="it-IT" sz="3609" kern="1200" dirty="0" err="1">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Cooperation</a:t>
            </a:r>
            <a:r>
              <a:rPr lang="it-IT"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 </a:t>
            </a:r>
            <a:r>
              <a:rPr lang="it-IT" sz="3609" kern="1200" dirty="0" err="1">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within</a:t>
            </a:r>
            <a:r>
              <a:rPr lang="it-IT"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 UfM Energy </a:t>
            </a:r>
            <a:r>
              <a:rPr lang="it-IT" sz="3609" kern="1200" dirty="0" err="1">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Platforms</a:t>
            </a:r>
            <a:endParaRPr lang="en-GB"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23" name="Google Shape;569;g10965efb552_8_523">
            <a:extLst>
              <a:ext uri="{FF2B5EF4-FFF2-40B4-BE49-F238E27FC236}">
                <a16:creationId xmlns:a16="http://schemas.microsoft.com/office/drawing/2014/main" id="{42B86D1B-00BC-821A-2C75-B0B20E434253}"/>
              </a:ext>
            </a:extLst>
          </p:cNvPr>
          <p:cNvPicPr/>
          <p:nvPr/>
        </p:nvPicPr>
        <p:blipFill>
          <a:blip r:embed="rId7">
            <a:alphaModFix/>
          </a:blip>
          <a:srcRect/>
          <a:stretch/>
        </p:blipFill>
        <p:spPr bwMode="auto">
          <a:xfrm>
            <a:off x="646886" y="10558454"/>
            <a:ext cx="3026701" cy="913937"/>
          </a:xfrm>
          <a:prstGeom prst="rect">
            <a:avLst/>
          </a:prstGeom>
          <a:noFill/>
          <a:ln>
            <a:noFill/>
          </a:ln>
        </p:spPr>
      </p:pic>
      <p:sp>
        <p:nvSpPr>
          <p:cNvPr id="24" name="Google Shape;100;gb7e329212b_0_30">
            <a:extLst>
              <a:ext uri="{FF2B5EF4-FFF2-40B4-BE49-F238E27FC236}">
                <a16:creationId xmlns:a16="http://schemas.microsoft.com/office/drawing/2014/main" id="{A3099354-81A4-305D-BF18-98DECE508C13}"/>
              </a:ext>
            </a:extLst>
          </p:cNvPr>
          <p:cNvSpPr txBox="1"/>
          <p:nvPr/>
        </p:nvSpPr>
        <p:spPr>
          <a:xfrm>
            <a:off x="3961155" y="9967390"/>
            <a:ext cx="9790568" cy="2390992"/>
          </a:xfrm>
          <a:prstGeom prst="rect">
            <a:avLst/>
          </a:prstGeom>
          <a:noFill/>
          <a:ln>
            <a:noFill/>
          </a:ln>
        </p:spPr>
        <p:txBody>
          <a:bodyPr spcFirstLastPara="1" wrap="square" lIns="101589" tIns="101589" rIns="101589" bIns="101589" anchor="t" anchorCtr="0">
            <a:noAutofit/>
          </a:bodyPr>
          <a:lstStyle/>
          <a:p>
            <a:pPr algn="just" defTabSz="1833463" fontAlgn="base" hangingPunct="1">
              <a:lnSpc>
                <a:spcPct val="115000"/>
              </a:lnSpc>
              <a:spcBef>
                <a:spcPts val="1199"/>
              </a:spcBef>
              <a:spcAft>
                <a:spcPts val="1199"/>
              </a:spcAft>
              <a:defRPr/>
            </a:pPr>
            <a:r>
              <a:rPr lang="en-US" sz="3609"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Cooperation within UfM energy platforms and strengthened collaboration for the development of long-term energy scenarios</a:t>
            </a:r>
          </a:p>
        </p:txBody>
      </p:sp>
    </p:spTree>
    <p:extLst>
      <p:ext uri="{BB962C8B-B14F-4D97-AF65-F5344CB8AC3E}">
        <p14:creationId xmlns:p14="http://schemas.microsoft.com/office/powerpoint/2010/main" val="12402030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2"/>
          </p:nvPr>
        </p:nvSpPr>
        <p:spPr>
          <a:ln w="12700">
            <a:miter lim="400000"/>
          </a:ln>
        </p:spPr>
        <p:txBody>
          <a:bodyPr wrap="none" lIns="50800" tIns="50800" rIns="50800" bIns="50800" anchor="b">
            <a:spAutoFit/>
          </a:bodyPr>
          <a:lstStyle/>
          <a:p>
            <a:pPr>
              <a:buClr>
                <a:srgbClr val="000000"/>
              </a:buClr>
              <a:buSzPts val="900"/>
              <a:buFont typeface="Helvetica Neue"/>
            </a:pPr>
            <a:fld id="{FECF06D6-BC7C-4A45-A832-982D66FD7CC5}" type="slidenum">
              <a:rPr lang="en-GB" smtClean="0">
                <a:solidFill>
                  <a:prstClr val="black">
                    <a:tint val="75000"/>
                  </a:prstClr>
                </a:solidFill>
                <a:latin typeface="Helvetica Neue"/>
              </a:rPr>
              <a:pPr>
                <a:buClr>
                  <a:srgbClr val="000000"/>
                </a:buClr>
                <a:buSzPts val="900"/>
                <a:buFont typeface="Helvetica Neue"/>
              </a:pPr>
              <a:t>26</a:t>
            </a:fld>
            <a:endParaRPr lang="en-GB" dirty="0">
              <a:solidFill>
                <a:prstClr val="black">
                  <a:tint val="75000"/>
                </a:prstClr>
              </a:solidFill>
              <a:latin typeface="Helvetica Neue"/>
            </a:endParaRPr>
          </a:p>
        </p:txBody>
      </p:sp>
      <p:cxnSp>
        <p:nvCxnSpPr>
          <p:cNvPr id="3" name="Connettore 1 2"/>
          <p:cNvCxnSpPr>
            <a:cxnSpLocks/>
          </p:cNvCxnSpPr>
          <p:nvPr/>
        </p:nvCxnSpPr>
        <p:spPr>
          <a:xfrm>
            <a:off x="959404" y="1529717"/>
            <a:ext cx="2220476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87F31BDA-5990-43F8-BC06-F42D059DF857}"/>
              </a:ext>
            </a:extLst>
          </p:cNvPr>
          <p:cNvSpPr txBox="1"/>
          <p:nvPr/>
        </p:nvSpPr>
        <p:spPr>
          <a:xfrm>
            <a:off x="4991619" y="263529"/>
            <a:ext cx="15408817" cy="954107"/>
          </a:xfrm>
          <a:prstGeom prst="rect">
            <a:avLst/>
          </a:prstGeom>
          <a:noFill/>
        </p:spPr>
        <p:txBody>
          <a:bodyPr wrap="square" rtlCol="0">
            <a:spAutoFit/>
          </a:bodyPr>
          <a:lstStyle/>
          <a:p>
            <a:pPr defTabSz="1828697">
              <a:defRPr/>
            </a:pPr>
            <a:r>
              <a:rPr lang="en-GB" sz="5600" b="1" dirty="0">
                <a:solidFill>
                  <a:srgbClr val="1F497D">
                    <a:lumMod val="75000"/>
                  </a:srgbClr>
                </a:solidFill>
                <a:latin typeface="Helvetica" panose="020B0604020202020204" pitchFamily="34" charset="0"/>
                <a:ea typeface="Calibri"/>
                <a:cs typeface="Helvetica" panose="020B0604020202020204" pitchFamily="34" charset="0"/>
              </a:rPr>
              <a:t>4</a:t>
            </a:r>
            <a:r>
              <a:rPr lang="en-GB" sz="5600" b="1" baseline="30000" dirty="0">
                <a:solidFill>
                  <a:srgbClr val="1F497D">
                    <a:lumMod val="75000"/>
                  </a:srgbClr>
                </a:solidFill>
                <a:latin typeface="Helvetica" panose="020B0604020202020204" pitchFamily="34" charset="0"/>
                <a:ea typeface="Calibri"/>
                <a:cs typeface="Helvetica" panose="020B0604020202020204" pitchFamily="34" charset="0"/>
              </a:rPr>
              <a:t>th</a:t>
            </a:r>
            <a:r>
              <a:rPr lang="en-GB" sz="5600" b="1" dirty="0">
                <a:solidFill>
                  <a:srgbClr val="1F497D">
                    <a:lumMod val="75000"/>
                  </a:srgbClr>
                </a:solidFill>
                <a:latin typeface="Helvetica" panose="020B0604020202020204" pitchFamily="34" charset="0"/>
                <a:ea typeface="Calibri"/>
                <a:cs typeface="Helvetica" panose="020B0604020202020204" pitchFamily="34" charset="0"/>
              </a:rPr>
              <a:t> </a:t>
            </a:r>
            <a:r>
              <a:rPr lang="en-US" sz="5600" b="1" dirty="0">
                <a:solidFill>
                  <a:srgbClr val="1F497D">
                    <a:lumMod val="75000"/>
                  </a:srgbClr>
                </a:solidFill>
                <a:latin typeface="Helvetica" panose="020B0604020202020204" pitchFamily="34" charset="0"/>
                <a:ea typeface="Calibri"/>
                <a:cs typeface="Helvetica" panose="020B0604020202020204" pitchFamily="34" charset="0"/>
              </a:rPr>
              <a:t>EC grant (2023-2025): TEASIMED 2</a:t>
            </a:r>
            <a:endParaRPr lang="en-GB" sz="5600" b="1" dirty="0">
              <a:solidFill>
                <a:srgbClr val="1F497D">
                  <a:lumMod val="75000"/>
                </a:srgbClr>
              </a:solidFill>
              <a:latin typeface="Helvetica" panose="020B0604020202020204" pitchFamily="34" charset="0"/>
              <a:ea typeface="Calibri"/>
              <a:cs typeface="Helvetica" panose="020B0604020202020204" pitchFamily="34" charset="0"/>
            </a:endParaRPr>
          </a:p>
        </p:txBody>
      </p:sp>
      <p:sp>
        <p:nvSpPr>
          <p:cNvPr id="11" name="CasellaDiTesto 10">
            <a:extLst>
              <a:ext uri="{FF2B5EF4-FFF2-40B4-BE49-F238E27FC236}">
                <a16:creationId xmlns:a16="http://schemas.microsoft.com/office/drawing/2014/main" id="{A79B4362-7CAA-9E87-A0D4-254C67330221}"/>
              </a:ext>
            </a:extLst>
          </p:cNvPr>
          <p:cNvSpPr txBox="1"/>
          <p:nvPr/>
        </p:nvSpPr>
        <p:spPr>
          <a:xfrm>
            <a:off x="931847" y="1842929"/>
            <a:ext cx="22177178" cy="5420266"/>
          </a:xfrm>
          <a:prstGeom prst="rect">
            <a:avLst/>
          </a:prstGeom>
          <a:noFill/>
        </p:spPr>
        <p:txBody>
          <a:bodyPr wrap="square">
            <a:spAutoFit/>
          </a:bodyPr>
          <a:lstStyle/>
          <a:p>
            <a:pPr marL="571468" indent="-571468" algn="just" defTabSz="1828697">
              <a:lnSpc>
                <a:spcPct val="115000"/>
              </a:lnSpc>
              <a:spcAft>
                <a:spcPts val="1199"/>
              </a:spcAft>
              <a:buFont typeface="Arial" panose="020B0604020202020204" pitchFamily="34" charset="0"/>
              <a:buChar char="•"/>
              <a:defRPr/>
            </a:pPr>
            <a:r>
              <a:rPr lang="en-US" sz="3599" dirty="0">
                <a:solidFill>
                  <a:srgbClr val="002060"/>
                </a:solidFill>
                <a:latin typeface="Helvetica" panose="020B0604020202020204" pitchFamily="34" charset="0"/>
                <a:ea typeface="Calibri" panose="020F0502020204030204" pitchFamily="34" charset="0"/>
                <a:cs typeface="Helvetica" panose="020B0604020202020204" pitchFamily="34" charset="0"/>
              </a:rPr>
              <a:t>Main outcomes confirmed (Masterplan, Grid Code, Pilot Projects, Knowledge Sharing, Adequacy)</a:t>
            </a:r>
          </a:p>
          <a:p>
            <a:pPr marL="571468" indent="-571468" algn="just" defTabSz="1828697">
              <a:lnSpc>
                <a:spcPct val="115000"/>
              </a:lnSpc>
              <a:spcAft>
                <a:spcPts val="1199"/>
              </a:spcAft>
              <a:buFont typeface="Arial" panose="020B0604020202020204" pitchFamily="34" charset="0"/>
              <a:buChar char="•"/>
              <a:defRPr/>
            </a:pPr>
            <a:r>
              <a:rPr lang="en-US" sz="3599" dirty="0">
                <a:solidFill>
                  <a:srgbClr val="002060"/>
                </a:solidFill>
                <a:latin typeface="Helvetica" panose="020B0604020202020204" pitchFamily="34" charset="0"/>
                <a:ea typeface="Calibri" panose="020F0502020204030204" pitchFamily="34" charset="0"/>
                <a:cs typeface="Helvetica" panose="020B0604020202020204" pitchFamily="34" charset="0"/>
              </a:rPr>
              <a:t>Wider perimeter of activities:</a:t>
            </a:r>
            <a:endParaRPr lang="it-IT" sz="3200" dirty="0">
              <a:solidFill>
                <a:prstClr val="black"/>
              </a:solidFill>
              <a:latin typeface="Helvetica" panose="020B0604020202020204" pitchFamily="34" charset="0"/>
              <a:ea typeface="Calibri" panose="020F0502020204030204" pitchFamily="34" charset="0"/>
              <a:cs typeface="Helvetica" panose="020B0604020202020204" pitchFamily="34" charset="0"/>
            </a:endParaRPr>
          </a:p>
          <a:p>
            <a:pPr marL="1600110" lvl="1" indent="-685760" algn="just" defTabSz="1828697">
              <a:lnSpc>
                <a:spcPct val="115000"/>
              </a:lnSpc>
              <a:spcAft>
                <a:spcPts val="1199"/>
              </a:spcAft>
              <a:buFont typeface="Courier New" panose="02070309020205020404" pitchFamily="49" charset="0"/>
              <a:buChar char="o"/>
              <a:defRPr/>
            </a:pPr>
            <a:r>
              <a:rPr lang="en-US" sz="3599" dirty="0">
                <a:solidFill>
                  <a:srgbClr val="002060"/>
                </a:solidFill>
                <a:latin typeface="Helvetica" panose="020B0604020202020204" pitchFamily="34" charset="0"/>
                <a:ea typeface="Calibri" panose="020F0502020204030204" pitchFamily="34" charset="0"/>
                <a:cs typeface="Helvetica" panose="020B0604020202020204" pitchFamily="34" charset="0"/>
              </a:rPr>
              <a:t>Long term scenarios (2040-50)</a:t>
            </a:r>
            <a:endParaRPr lang="it-IT" sz="3200" dirty="0">
              <a:solidFill>
                <a:prstClr val="black"/>
              </a:solidFill>
              <a:latin typeface="Helvetica" panose="020B0604020202020204" pitchFamily="34" charset="0"/>
              <a:ea typeface="Calibri" panose="020F0502020204030204" pitchFamily="34" charset="0"/>
              <a:cs typeface="Helvetica" panose="020B0604020202020204" pitchFamily="34" charset="0"/>
            </a:endParaRPr>
          </a:p>
          <a:p>
            <a:pPr marL="1600110" lvl="1" indent="-685760" algn="just" defTabSz="1828697">
              <a:lnSpc>
                <a:spcPct val="115000"/>
              </a:lnSpc>
              <a:spcAft>
                <a:spcPts val="1199"/>
              </a:spcAft>
              <a:buFont typeface="Courier New" panose="02070309020205020404" pitchFamily="49" charset="0"/>
              <a:buChar char="o"/>
              <a:defRPr/>
            </a:pPr>
            <a:r>
              <a:rPr lang="en-US" sz="3599" dirty="0">
                <a:solidFill>
                  <a:srgbClr val="002060"/>
                </a:solidFill>
                <a:latin typeface="Helvetica" panose="020B0604020202020204" pitchFamily="34" charset="0"/>
                <a:ea typeface="Calibri" panose="020F0502020204030204" pitchFamily="34" charset="0"/>
                <a:cs typeface="Helvetica" panose="020B0604020202020204" pitchFamily="34" charset="0"/>
              </a:rPr>
              <a:t>Cybersecurity issues and resilience of integrated power systems</a:t>
            </a:r>
            <a:endParaRPr lang="it-IT" sz="3200" dirty="0">
              <a:solidFill>
                <a:prstClr val="black"/>
              </a:solidFill>
              <a:latin typeface="Helvetica" panose="020B0604020202020204" pitchFamily="34" charset="0"/>
              <a:ea typeface="Calibri" panose="020F0502020204030204" pitchFamily="34" charset="0"/>
              <a:cs typeface="Helvetica" panose="020B0604020202020204" pitchFamily="34" charset="0"/>
            </a:endParaRPr>
          </a:p>
          <a:p>
            <a:pPr marL="1600110" lvl="1" indent="-685760" algn="just" defTabSz="1828697">
              <a:lnSpc>
                <a:spcPct val="115000"/>
              </a:lnSpc>
              <a:spcAft>
                <a:spcPts val="1199"/>
              </a:spcAft>
              <a:buFont typeface="Courier New" panose="02070309020205020404" pitchFamily="49" charset="0"/>
              <a:buChar char="o"/>
              <a:defRPr/>
            </a:pPr>
            <a:r>
              <a:rPr lang="en-US" sz="3599" dirty="0">
                <a:solidFill>
                  <a:srgbClr val="002060"/>
                </a:solidFill>
                <a:latin typeface="Helvetica" panose="020B0604020202020204" pitchFamily="34" charset="0"/>
                <a:ea typeface="Calibri" panose="020F0502020204030204" pitchFamily="34" charset="0"/>
                <a:cs typeface="Helvetica" panose="020B0604020202020204" pitchFamily="34" charset="0"/>
              </a:rPr>
              <a:t>Offshore potential assessment</a:t>
            </a:r>
            <a:endParaRPr lang="it-IT" sz="3200" dirty="0">
              <a:solidFill>
                <a:prstClr val="black"/>
              </a:solidFill>
              <a:latin typeface="Helvetica" panose="020B0604020202020204" pitchFamily="34" charset="0"/>
              <a:ea typeface="Calibri" panose="020F0502020204030204" pitchFamily="34" charset="0"/>
              <a:cs typeface="Helvetica" panose="020B0604020202020204" pitchFamily="34" charset="0"/>
            </a:endParaRPr>
          </a:p>
          <a:p>
            <a:pPr marL="1600110" lvl="1" indent="-685760" algn="just" defTabSz="1828697">
              <a:lnSpc>
                <a:spcPct val="115000"/>
              </a:lnSpc>
              <a:spcAft>
                <a:spcPts val="1199"/>
              </a:spcAft>
              <a:buFont typeface="Courier New" panose="02070309020205020404" pitchFamily="49" charset="0"/>
              <a:buChar char="o"/>
              <a:defRPr/>
            </a:pPr>
            <a:r>
              <a:rPr lang="en-US" sz="3599" dirty="0">
                <a:solidFill>
                  <a:srgbClr val="002060"/>
                </a:solidFill>
                <a:latin typeface="Helvetica" panose="020B0604020202020204" pitchFamily="34" charset="0"/>
                <a:ea typeface="Calibri" panose="020F0502020204030204" pitchFamily="34" charset="0"/>
                <a:cs typeface="Helvetica" panose="020B0604020202020204" pitchFamily="34" charset="0"/>
              </a:rPr>
              <a:t>Storage and other flexibility means</a:t>
            </a:r>
            <a:endParaRPr lang="it-IT" sz="3200" dirty="0">
              <a:solidFill>
                <a:prstClr val="black"/>
              </a:solidFill>
              <a:latin typeface="Helvetica" panose="020B0604020202020204" pitchFamily="34" charset="0"/>
              <a:ea typeface="Calibri" panose="020F0502020204030204" pitchFamily="34" charset="0"/>
              <a:cs typeface="Helvetica" panose="020B0604020202020204" pitchFamily="34" charset="0"/>
            </a:endParaRPr>
          </a:p>
          <a:p>
            <a:pPr marL="1600110" lvl="1" indent="-685760" algn="just" defTabSz="1828697">
              <a:lnSpc>
                <a:spcPct val="115000"/>
              </a:lnSpc>
              <a:spcAft>
                <a:spcPts val="1199"/>
              </a:spcAft>
              <a:buFont typeface="Courier New" panose="02070309020205020404" pitchFamily="49" charset="0"/>
              <a:buChar char="o"/>
              <a:defRPr/>
            </a:pPr>
            <a:r>
              <a:rPr lang="en-US" sz="3599" dirty="0">
                <a:solidFill>
                  <a:srgbClr val="002060"/>
                </a:solidFill>
                <a:latin typeface="Helvetica" panose="020B0604020202020204" pitchFamily="34" charset="0"/>
                <a:ea typeface="Calibri" panose="020F0502020204030204" pitchFamily="34" charset="0"/>
                <a:cs typeface="Helvetica" panose="020B0604020202020204" pitchFamily="34" charset="0"/>
              </a:rPr>
              <a:t>Possible cooperation in Research, Development &amp; Innovation</a:t>
            </a:r>
            <a:endParaRPr lang="it-IT" sz="3200" dirty="0">
              <a:solidFill>
                <a:prstClr val="black"/>
              </a:solidFill>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63963354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oat, accessory, umbrella, sunset&#10;&#10;Description automatically generated">
            <a:extLst>
              <a:ext uri="{FF2B5EF4-FFF2-40B4-BE49-F238E27FC236}">
                <a16:creationId xmlns:a16="http://schemas.microsoft.com/office/drawing/2014/main" id="{21446858-E93B-C542-B63F-EF2DC1472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28" name="thank you!"/>
          <p:cNvSpPr txBox="1"/>
          <p:nvPr/>
        </p:nvSpPr>
        <p:spPr>
          <a:xfrm>
            <a:off x="1923420" y="423640"/>
            <a:ext cx="19930740" cy="433086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nSpc>
                <a:spcPct val="120000"/>
              </a:lnSpc>
              <a:defRPr sz="12000" b="1" cap="all">
                <a:solidFill>
                  <a:srgbClr val="FFFFFF"/>
                </a:solidFill>
                <a:latin typeface="Helvetica"/>
                <a:ea typeface="Helvetica"/>
                <a:cs typeface="Helvetica"/>
                <a:sym typeface="Helvetica"/>
              </a:defRPr>
            </a:lvl1pPr>
          </a:lstStyle>
          <a:p>
            <a:r>
              <a:rPr dirty="0">
                <a:solidFill>
                  <a:srgbClr val="002060"/>
                </a:solidFill>
              </a:rPr>
              <a:t>thank you!</a:t>
            </a:r>
            <a:endParaRPr lang="en-US" dirty="0">
              <a:solidFill>
                <a:srgbClr val="002060"/>
              </a:solidFill>
            </a:endParaRPr>
          </a:p>
          <a:p>
            <a:r>
              <a:rPr lang="en-US" dirty="0">
                <a:solidFill>
                  <a:srgbClr val="002060"/>
                </a:solidFill>
              </a:rPr>
              <a:t>info@med-tso.com</a:t>
            </a:r>
            <a:endParaRPr dirty="0">
              <a:solidFill>
                <a:srgbClr val="002060"/>
              </a:solidFill>
            </a:endParaRPr>
          </a:p>
        </p:txBody>
      </p:sp>
      <p:sp>
        <p:nvSpPr>
          <p:cNvPr id="9" name="Supported by…">
            <a:extLst>
              <a:ext uri="{FF2B5EF4-FFF2-40B4-BE49-F238E27FC236}">
                <a16:creationId xmlns:a16="http://schemas.microsoft.com/office/drawing/2014/main" id="{67F55F67-C1B8-AD47-BEA6-55B011AC781D}"/>
              </a:ext>
            </a:extLst>
          </p:cNvPr>
          <p:cNvSpPr txBox="1"/>
          <p:nvPr/>
        </p:nvSpPr>
        <p:spPr>
          <a:xfrm>
            <a:off x="21304634" y="10655731"/>
            <a:ext cx="2411380" cy="736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r" defTabSz="457200">
              <a:defRPr sz="2033">
                <a:solidFill>
                  <a:srgbClr val="FFFFFF"/>
                </a:solidFill>
                <a:latin typeface="Helvetica"/>
                <a:ea typeface="Helvetica"/>
                <a:cs typeface="Helvetica"/>
                <a:sym typeface="Helvetica"/>
              </a:defRPr>
            </a:pPr>
            <a:r>
              <a:rPr lang="en-GB" dirty="0">
                <a:solidFill>
                  <a:schemeClr val="tx1">
                    <a:lumMod val="75000"/>
                  </a:schemeClr>
                </a:solidFill>
              </a:rPr>
              <a:t>Co-funded</a:t>
            </a:r>
            <a:r>
              <a:rPr dirty="0">
                <a:solidFill>
                  <a:schemeClr val="tx1">
                    <a:lumMod val="75000"/>
                  </a:schemeClr>
                </a:solidFill>
              </a:rPr>
              <a:t> by</a:t>
            </a:r>
          </a:p>
          <a:p>
            <a:pPr algn="r" defTabSz="457200">
              <a:defRPr sz="2033">
                <a:solidFill>
                  <a:srgbClr val="FFFFFF"/>
                </a:solidFill>
                <a:latin typeface="Helvetica"/>
                <a:ea typeface="Helvetica"/>
                <a:cs typeface="Helvetica"/>
                <a:sym typeface="Helvetica"/>
              </a:defRPr>
            </a:pPr>
            <a:r>
              <a:rPr dirty="0">
                <a:solidFill>
                  <a:schemeClr val="tx1">
                    <a:lumMod val="75000"/>
                  </a:schemeClr>
                </a:solidFill>
              </a:rPr>
              <a:t>the European Union</a:t>
            </a:r>
          </a:p>
        </p:txBody>
      </p:sp>
      <p:pic>
        <p:nvPicPr>
          <p:cNvPr id="10" name="flag_yellow_low.jpg" descr="flag_yellow_low.jpg">
            <a:extLst>
              <a:ext uri="{FF2B5EF4-FFF2-40B4-BE49-F238E27FC236}">
                <a16:creationId xmlns:a16="http://schemas.microsoft.com/office/drawing/2014/main" id="{E395ED6C-16B7-A443-B713-52CC03317FC4}"/>
              </a:ext>
            </a:extLst>
          </p:cNvPr>
          <p:cNvPicPr>
            <a:picLocks noChangeAspect="1"/>
          </p:cNvPicPr>
          <p:nvPr/>
        </p:nvPicPr>
        <p:blipFill>
          <a:blip r:embed="rId3"/>
          <a:stretch>
            <a:fillRect/>
          </a:stretch>
        </p:blipFill>
        <p:spPr>
          <a:xfrm>
            <a:off x="22044659" y="11491780"/>
            <a:ext cx="1612051" cy="1077388"/>
          </a:xfrm>
          <a:prstGeom prst="rect">
            <a:avLst/>
          </a:prstGeom>
          <a:ln w="12700">
            <a:miter lim="400000"/>
          </a:ln>
        </p:spPr>
      </p:pic>
      <p:pic>
        <p:nvPicPr>
          <p:cNvPr id="11" name="Picture 10" descr="A picture containing logo&#10;&#10;Description automatically generated">
            <a:extLst>
              <a:ext uri="{FF2B5EF4-FFF2-40B4-BE49-F238E27FC236}">
                <a16:creationId xmlns:a16="http://schemas.microsoft.com/office/drawing/2014/main" id="{D6B0EA6F-7E7B-4A47-8541-908FC5A2A9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199" y="5812161"/>
            <a:ext cx="5618815" cy="2199959"/>
          </a:xfrm>
          <a:prstGeom prst="rect">
            <a:avLst/>
          </a:prstGeom>
        </p:spPr>
      </p:pic>
      <p:pic>
        <p:nvPicPr>
          <p:cNvPr id="12" name="Picture 11" descr="Logo&#10;&#10;Description automatically generated">
            <a:extLst>
              <a:ext uri="{FF2B5EF4-FFF2-40B4-BE49-F238E27FC236}">
                <a16:creationId xmlns:a16="http://schemas.microsoft.com/office/drawing/2014/main" id="{1B00C44E-910C-A24C-9A44-51BE832BE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22509" y="8638749"/>
            <a:ext cx="3553525" cy="1514062"/>
          </a:xfrm>
          <a:prstGeom prst="rect">
            <a:avLst/>
          </a:prstGeom>
        </p:spPr>
      </p:pic>
      <p:sp>
        <p:nvSpPr>
          <p:cNvPr id="13" name="Supported by…">
            <a:extLst>
              <a:ext uri="{FF2B5EF4-FFF2-40B4-BE49-F238E27FC236}">
                <a16:creationId xmlns:a16="http://schemas.microsoft.com/office/drawing/2014/main" id="{561AC92C-A3B9-AC4B-A832-54E2C6FB438F}"/>
              </a:ext>
            </a:extLst>
          </p:cNvPr>
          <p:cNvSpPr txBox="1"/>
          <p:nvPr/>
        </p:nvSpPr>
        <p:spPr>
          <a:xfrm>
            <a:off x="22253520" y="8349640"/>
            <a:ext cx="1473160" cy="4154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defRPr sz="2033">
                <a:solidFill>
                  <a:srgbClr val="FFFFFF"/>
                </a:solidFill>
                <a:latin typeface="Helvetica"/>
                <a:ea typeface="Helvetica"/>
                <a:cs typeface="Helvetica"/>
                <a:sym typeface="Helvetica"/>
              </a:defRPr>
            </a:pPr>
            <a:r>
              <a:rPr lang="en-GB" dirty="0">
                <a:solidFill>
                  <a:schemeClr val="tx1">
                    <a:lumMod val="75000"/>
                  </a:schemeClr>
                </a:solidFill>
              </a:rPr>
              <a:t>A project</a:t>
            </a:r>
            <a:r>
              <a:rPr dirty="0">
                <a:solidFill>
                  <a:schemeClr val="tx1">
                    <a:lumMod val="75000"/>
                  </a:schemeClr>
                </a:solidFill>
              </a:rPr>
              <a:t> by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a:extLst>
              <a:ext uri="{FF2B5EF4-FFF2-40B4-BE49-F238E27FC236}">
                <a16:creationId xmlns:a16="http://schemas.microsoft.com/office/drawing/2014/main" id="{2E7BB22C-681B-4CE3-BBA0-9E9F2F9111F0}"/>
              </a:ext>
            </a:extLst>
          </p:cNvPr>
          <p:cNvSpPr>
            <a:spLocks noGrp="1"/>
          </p:cNvSpPr>
          <p:nvPr>
            <p:ph type="title"/>
          </p:nvPr>
        </p:nvSpPr>
        <p:spPr>
          <a:xfrm>
            <a:off x="4624858" y="536121"/>
            <a:ext cx="15121785" cy="985826"/>
          </a:xfrm>
        </p:spPr>
        <p:txBody>
          <a:bodyPr rtlCol="0">
            <a:noAutofit/>
          </a:bodyPr>
          <a:lstStyle/>
          <a:p>
            <a:pPr algn="l">
              <a:defRPr/>
            </a:pPr>
            <a:r>
              <a:rPr lang="en-GB" sz="6600" dirty="0">
                <a:solidFill>
                  <a:srgbClr val="2B2E68"/>
                </a:solidFill>
                <a:latin typeface="Helvetica" panose="020B0604020202020204" pitchFamily="34" charset="0"/>
                <a:cs typeface="Helvetica" panose="020B0604020202020204" pitchFamily="34" charset="0"/>
              </a:rPr>
              <a:t>Main streams of </a:t>
            </a:r>
            <a:r>
              <a:rPr lang="en-GB" sz="6600" b="1" dirty="0">
                <a:solidFill>
                  <a:srgbClr val="2B2E68"/>
                </a:solidFill>
                <a:latin typeface="Helvetica" panose="020B0604020202020204" pitchFamily="34" charset="0"/>
                <a:cs typeface="Helvetica" panose="020B0604020202020204" pitchFamily="34" charset="0"/>
              </a:rPr>
              <a:t>Med-TSO’s action plan</a:t>
            </a:r>
          </a:p>
        </p:txBody>
      </p:sp>
      <p:sp>
        <p:nvSpPr>
          <p:cNvPr id="4" name="Marcador de número de diapositiva 3">
            <a:extLst>
              <a:ext uri="{FF2B5EF4-FFF2-40B4-BE49-F238E27FC236}">
                <a16:creationId xmlns:a16="http://schemas.microsoft.com/office/drawing/2014/main" id="{12401019-9A97-4830-A6D6-4D86CD9C0481}"/>
              </a:ext>
            </a:extLst>
          </p:cNvPr>
          <p:cNvSpPr>
            <a:spLocks noGrp="1"/>
          </p:cNvSpPr>
          <p:nvPr>
            <p:ph type="sldNum" sz="quarter" idx="2"/>
          </p:nvPr>
        </p:nvSpPr>
        <p:spPr>
          <a:xfrm>
            <a:off x="12048694" y="12983675"/>
            <a:ext cx="274114" cy="471924"/>
          </a:xfrm>
          <a:ln w="12700">
            <a:miter lim="400000"/>
          </a:ln>
        </p:spPr>
        <p:txBody>
          <a:bodyPr wrap="none" lIns="50800" tIns="50800" rIns="50800" bIns="50800" anchor="b">
            <a:spAutoFit/>
          </a:bodyPr>
          <a:lstStyle/>
          <a:p>
            <a:fld id="{B007B441-5312-499D-93C3-6E37886527FA}" type="slidenum">
              <a:rPr lang="it-IT" smtClean="0">
                <a:solidFill>
                  <a:prstClr val="black">
                    <a:tint val="75000"/>
                  </a:prstClr>
                </a:solidFill>
              </a:rPr>
              <a:pPr/>
              <a:t>3</a:t>
            </a:fld>
            <a:endParaRPr lang="it-IT" dirty="0">
              <a:solidFill>
                <a:prstClr val="black">
                  <a:tint val="75000"/>
                </a:prstClr>
              </a:solidFill>
            </a:endParaRPr>
          </a:p>
        </p:txBody>
      </p:sp>
      <p:sp>
        <p:nvSpPr>
          <p:cNvPr id="5" name="Rettangolo 4">
            <a:extLst>
              <a:ext uri="{FF2B5EF4-FFF2-40B4-BE49-F238E27FC236}">
                <a16:creationId xmlns:a16="http://schemas.microsoft.com/office/drawing/2014/main" id="{9ADFB56A-1BAD-46D0-89B7-4937388F2B0B}"/>
              </a:ext>
            </a:extLst>
          </p:cNvPr>
          <p:cNvSpPr/>
          <p:nvPr/>
        </p:nvSpPr>
        <p:spPr>
          <a:xfrm>
            <a:off x="604189" y="12906322"/>
            <a:ext cx="7699607" cy="531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97">
              <a:defRPr/>
            </a:pPr>
            <a:endParaRPr lang="it-IT" sz="3599">
              <a:solidFill>
                <a:prstClr val="white"/>
              </a:solidFill>
              <a:latin typeface="Calibri"/>
            </a:endParaRPr>
          </a:p>
        </p:txBody>
      </p:sp>
      <p:sp>
        <p:nvSpPr>
          <p:cNvPr id="10" name="Titolo 1">
            <a:extLst>
              <a:ext uri="{FF2B5EF4-FFF2-40B4-BE49-F238E27FC236}">
                <a16:creationId xmlns:a16="http://schemas.microsoft.com/office/drawing/2014/main" id="{118FDF71-5577-4B03-80D5-2899681F9F19}"/>
              </a:ext>
            </a:extLst>
          </p:cNvPr>
          <p:cNvSpPr txBox="1">
            <a:spLocks/>
          </p:cNvSpPr>
          <p:nvPr/>
        </p:nvSpPr>
        <p:spPr>
          <a:xfrm>
            <a:off x="2399482" y="377658"/>
            <a:ext cx="19201019" cy="1008053"/>
          </a:xfrm>
          <a:prstGeom prst="rect">
            <a:avLst/>
          </a:prstGeom>
        </p:spPr>
        <p:txBody>
          <a:bodyPr vert="horz" lIns="182870" tIns="91435" rIns="182870" bIns="91435"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1828697">
              <a:defRPr/>
            </a:pPr>
            <a:endParaRPr lang="en-GB" sz="4800" dirty="0">
              <a:latin typeface="Calibri"/>
            </a:endParaRPr>
          </a:p>
        </p:txBody>
      </p:sp>
      <p:sp>
        <p:nvSpPr>
          <p:cNvPr id="11" name="Titolo 1">
            <a:extLst>
              <a:ext uri="{FF2B5EF4-FFF2-40B4-BE49-F238E27FC236}">
                <a16:creationId xmlns:a16="http://schemas.microsoft.com/office/drawing/2014/main" id="{45C6F1C8-CB3E-4B20-87D4-E96FD9C1A270}"/>
              </a:ext>
            </a:extLst>
          </p:cNvPr>
          <p:cNvSpPr txBox="1">
            <a:spLocks/>
          </p:cNvSpPr>
          <p:nvPr/>
        </p:nvSpPr>
        <p:spPr>
          <a:xfrm>
            <a:off x="2704264" y="682440"/>
            <a:ext cx="19201019" cy="1008053"/>
          </a:xfrm>
          <a:prstGeom prst="rect">
            <a:avLst/>
          </a:prstGeom>
        </p:spPr>
        <p:txBody>
          <a:bodyPr vert="horz" lIns="182870" tIns="91435" rIns="182870" bIns="91435" rtlCol="0" anchor="ctr">
            <a:noAutofit/>
          </a:bodyPr>
          <a:lstStyle>
            <a:lvl1pPr algn="ctr" defTabSz="914400" rtl="0" eaLnBrk="1" latinLnBrk="0" hangingPunct="1">
              <a:spcBef>
                <a:spcPct val="0"/>
              </a:spcBef>
              <a:buNone/>
              <a:defRPr lang="it-IT" sz="2400" b="1" kern="1200" dirty="0">
                <a:solidFill>
                  <a:srgbClr val="002060"/>
                </a:solidFill>
                <a:latin typeface="+mj-lt"/>
                <a:ea typeface="+mj-ea"/>
                <a:cs typeface="Arial" pitchFamily="34" charset="0"/>
              </a:defRPr>
            </a:lvl1pPr>
          </a:lstStyle>
          <a:p>
            <a:pPr algn="l" defTabSz="1828697">
              <a:defRPr/>
            </a:pPr>
            <a:endParaRPr lang="en-GB" sz="4800" dirty="0">
              <a:latin typeface="Calibri"/>
            </a:endParaRPr>
          </a:p>
        </p:txBody>
      </p:sp>
      <p:grpSp>
        <p:nvGrpSpPr>
          <p:cNvPr id="2" name="Gruppo 1">
            <a:extLst>
              <a:ext uri="{FF2B5EF4-FFF2-40B4-BE49-F238E27FC236}">
                <a16:creationId xmlns:a16="http://schemas.microsoft.com/office/drawing/2014/main" id="{8CF73153-EB73-E59C-2DE9-98F7A43A270D}"/>
              </a:ext>
            </a:extLst>
          </p:cNvPr>
          <p:cNvGrpSpPr/>
          <p:nvPr/>
        </p:nvGrpSpPr>
        <p:grpSpPr>
          <a:xfrm>
            <a:off x="584701" y="1958445"/>
            <a:ext cx="20679783" cy="8237975"/>
            <a:chOff x="290916" y="976586"/>
            <a:chExt cx="11578419" cy="5065365"/>
          </a:xfrm>
        </p:grpSpPr>
        <p:sp>
          <p:nvSpPr>
            <p:cNvPr id="3" name="Google Shape;118;p3">
              <a:extLst>
                <a:ext uri="{FF2B5EF4-FFF2-40B4-BE49-F238E27FC236}">
                  <a16:creationId xmlns:a16="http://schemas.microsoft.com/office/drawing/2014/main" id="{81605B0B-6B14-6398-2AAC-BBF9EAADB660}"/>
                </a:ext>
              </a:extLst>
            </p:cNvPr>
            <p:cNvSpPr/>
            <p:nvPr/>
          </p:nvSpPr>
          <p:spPr>
            <a:xfrm>
              <a:off x="1083406" y="1169363"/>
              <a:ext cx="2097847" cy="692345"/>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chemeClr val="tx2"/>
            </a:solidFill>
            <a:ln w="25400" cap="flat" cmpd="sng">
              <a:solidFill>
                <a:schemeClr val="accent1"/>
              </a:solidFill>
              <a:prstDash val="solid"/>
              <a:round/>
              <a:headEnd type="none" w="sm" len="sm"/>
              <a:tailEnd type="none" w="sm" len="sm"/>
            </a:ln>
          </p:spPr>
          <p:txBody>
            <a:bodyPr spcFirstLastPara="1" wrap="square" lIns="270218" tIns="154409" rIns="270218" bIns="154409" anchor="ctr" anchorCtr="0">
              <a:noAutofit/>
            </a:bodyPr>
            <a:lstStyle/>
            <a:p>
              <a:pPr defTabSz="1828685" fontAlgn="base" hangingPunct="1">
                <a:lnSpc>
                  <a:spcPct val="90000"/>
                </a:lnSpc>
                <a:spcBef>
                  <a:spcPct val="0"/>
                </a:spcBef>
                <a:spcAft>
                  <a:spcPct val="0"/>
                </a:spcAft>
                <a:buSzPts val="2800"/>
                <a:defRPr/>
              </a:pPr>
              <a:r>
                <a:rPr lang="en-US" sz="2206" b="1" kern="1200" dirty="0">
                  <a:solidFill>
                    <a:prstClr val="white"/>
                  </a:solidFill>
                  <a:latin typeface="Helvetica" panose="020B0604020202020204" pitchFamily="34" charset="0"/>
                  <a:ea typeface="Helvetica Neue"/>
                  <a:cs typeface="Helvetica" panose="020B0604020202020204" pitchFamily="34" charset="0"/>
                </a:rPr>
                <a:t>Coordinated planning</a:t>
              </a:r>
              <a:endParaRPr sz="2206" b="1" kern="1200" dirty="0">
                <a:solidFill>
                  <a:prstClr val="white"/>
                </a:solidFill>
                <a:latin typeface="Helvetica" panose="020B0604020202020204" pitchFamily="34" charset="0"/>
                <a:ea typeface="Helvetica Neue"/>
                <a:cs typeface="Helvetica" panose="020B0604020202020204" pitchFamily="34" charset="0"/>
              </a:endParaRPr>
            </a:p>
          </p:txBody>
        </p:sp>
        <p:sp>
          <p:nvSpPr>
            <p:cNvPr id="6" name="Google Shape;119;p3">
              <a:extLst>
                <a:ext uri="{FF2B5EF4-FFF2-40B4-BE49-F238E27FC236}">
                  <a16:creationId xmlns:a16="http://schemas.microsoft.com/office/drawing/2014/main" id="{D6332ACA-2416-9A54-19D4-9304702A65B9}"/>
                </a:ext>
              </a:extLst>
            </p:cNvPr>
            <p:cNvSpPr/>
            <p:nvPr/>
          </p:nvSpPr>
          <p:spPr>
            <a:xfrm>
              <a:off x="6062530" y="1883800"/>
              <a:ext cx="2129685" cy="1638604"/>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CADFFF">
                  <a:alpha val="88627"/>
                </a:srgbClr>
              </a:solidFill>
              <a:prstDash val="solid"/>
              <a:round/>
              <a:headEnd type="none" w="sm" len="sm"/>
              <a:tailEnd type="none" w="sm" len="sm"/>
            </a:ln>
          </p:spPr>
          <p:txBody>
            <a:bodyPr spcFirstLastPara="1" wrap="square" lIns="202652" tIns="202652" rIns="270218" bIns="303990" anchor="t" anchorCtr="0">
              <a:noAutofit/>
            </a:bodyPr>
            <a:lstStyle/>
            <a:p>
              <a:pPr marL="361925" lvl="1" indent="-361925" algn="l" defTabSz="1828685" fontAlgn="base" hangingPunct="1">
                <a:spcBef>
                  <a:spcPct val="0"/>
                </a:spcBef>
                <a:spcAft>
                  <a:spcPts val="2400"/>
                </a:spcAft>
                <a:buSzPct val="100000"/>
                <a:buFont typeface="Arial" panose="020B0604020202020204" pitchFamily="34" charset="0"/>
                <a:buChar char="•"/>
                <a:defRPr/>
              </a:pPr>
              <a:r>
                <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Training</a:t>
              </a:r>
              <a:endParaRPr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a:p>
              <a:pPr marL="361925" lvl="1" indent="-361925" algn="l" defTabSz="1828685" fontAlgn="base" hangingPunct="1">
                <a:spcBef>
                  <a:spcPct val="0"/>
                </a:spcBef>
                <a:spcAft>
                  <a:spcPts val="2400"/>
                </a:spcAft>
                <a:buSzPct val="100000"/>
                <a:buFont typeface="Arial" panose="020B0604020202020204" pitchFamily="34" charset="0"/>
                <a:buChar char="•"/>
                <a:defRPr/>
              </a:pPr>
              <a:r>
                <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Knowledge Sharing programs</a:t>
              </a:r>
              <a:endParaRPr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sp>
          <p:nvSpPr>
            <p:cNvPr id="7" name="Google Shape;120;p3">
              <a:extLst>
                <a:ext uri="{FF2B5EF4-FFF2-40B4-BE49-F238E27FC236}">
                  <a16:creationId xmlns:a16="http://schemas.microsoft.com/office/drawing/2014/main" id="{F4DC18EC-6EC6-54EA-BC61-D40A257E1689}"/>
                </a:ext>
              </a:extLst>
            </p:cNvPr>
            <p:cNvSpPr/>
            <p:nvPr/>
          </p:nvSpPr>
          <p:spPr>
            <a:xfrm>
              <a:off x="920487" y="976586"/>
              <a:ext cx="356818" cy="356818"/>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185727" tIns="140309" rIns="185727" bIns="140309" anchor="ctr" anchorCtr="0">
              <a:noAutofit/>
            </a:bodyPr>
            <a:lstStyle/>
            <a:p>
              <a:pPr defTabSz="1828685" fontAlgn="base" hangingPunct="1">
                <a:lnSpc>
                  <a:spcPct val="90000"/>
                </a:lnSpc>
                <a:spcBef>
                  <a:spcPct val="0"/>
                </a:spcBef>
                <a:spcAft>
                  <a:spcPct val="0"/>
                </a:spcAft>
                <a:buSzPts val="2384"/>
                <a:defRPr/>
              </a:pPr>
              <a:r>
                <a:rPr lang="en-US" sz="2105" b="1" kern="1200">
                  <a:solidFill>
                    <a:prstClr val="black"/>
                  </a:solidFill>
                  <a:latin typeface="Helvetica" panose="020B0604020202020204" pitchFamily="34" charset="0"/>
                  <a:ea typeface="Helvetica Neue"/>
                  <a:cs typeface="Helvetica" panose="020B0604020202020204" pitchFamily="34" charset="0"/>
                </a:rPr>
                <a:t>a</a:t>
              </a:r>
              <a:endParaRPr sz="1003" kern="1200">
                <a:solidFill>
                  <a:srgbClr val="D8DCED"/>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sp>
          <p:nvSpPr>
            <p:cNvPr id="8" name="Google Shape;121;p3">
              <a:extLst>
                <a:ext uri="{FF2B5EF4-FFF2-40B4-BE49-F238E27FC236}">
                  <a16:creationId xmlns:a16="http://schemas.microsoft.com/office/drawing/2014/main" id="{C50942FC-CA93-95DB-ACD2-82C69E19A7E2}"/>
                </a:ext>
              </a:extLst>
            </p:cNvPr>
            <p:cNvSpPr/>
            <p:nvPr/>
          </p:nvSpPr>
          <p:spPr>
            <a:xfrm>
              <a:off x="1083406" y="1882287"/>
              <a:ext cx="2097847" cy="1638604"/>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CADFFF">
                  <a:alpha val="88627"/>
                </a:srgbClr>
              </a:solidFill>
              <a:prstDash val="solid"/>
              <a:round/>
              <a:headEnd type="none" w="sm" len="sm"/>
              <a:tailEnd type="none" w="sm" len="sm"/>
            </a:ln>
          </p:spPr>
          <p:txBody>
            <a:bodyPr spcFirstLastPara="1" wrap="square" lIns="202652" tIns="202652" rIns="270218" bIns="303990" anchor="t" anchorCtr="0">
              <a:noAutofit/>
            </a:bodyPr>
            <a:lstStyle/>
            <a:p>
              <a:pPr marL="361925" lvl="1" indent="-361925" algn="l" defTabSz="1828685" fontAlgn="base" hangingPunct="1">
                <a:spcBef>
                  <a:spcPct val="0"/>
                </a:spcBef>
                <a:spcAft>
                  <a:spcPts val="2400"/>
                </a:spcAft>
                <a:buSzPct val="100000"/>
                <a:buFont typeface="Arial" panose="020B0604020202020204" pitchFamily="34" charset="0"/>
                <a:buChar char="•"/>
                <a:defRPr/>
              </a:pPr>
              <a:r>
                <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Coordinated development of HV grid</a:t>
              </a:r>
              <a:endPar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a:p>
              <a:pPr marL="361925" lvl="1" indent="-361925" algn="l" defTabSz="1828685" fontAlgn="base" hangingPunct="1">
                <a:spcBef>
                  <a:spcPct val="0"/>
                </a:spcBef>
                <a:spcAft>
                  <a:spcPts val="2400"/>
                </a:spcAft>
                <a:buSzPct val="100000"/>
                <a:buFont typeface="Arial" panose="020B0604020202020204" pitchFamily="34" charset="0"/>
                <a:buChar char="•"/>
                <a:defRPr/>
              </a:pPr>
              <a:r>
                <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Med Masterplan</a:t>
              </a:r>
              <a:endPar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a:p>
              <a:pPr marL="361925" lvl="1" indent="-361925" algn="l" defTabSz="1828685" fontAlgn="base" hangingPunct="1">
                <a:spcBef>
                  <a:spcPct val="0"/>
                </a:spcBef>
                <a:spcAft>
                  <a:spcPts val="2400"/>
                </a:spcAft>
                <a:buSzPct val="100000"/>
                <a:buFont typeface="Arial" panose="020B0604020202020204" pitchFamily="34" charset="0"/>
                <a:buChar char="•"/>
                <a:defRPr/>
              </a:pPr>
              <a:endParaRPr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sp>
          <p:nvSpPr>
            <p:cNvPr id="9" name="Google Shape;122;p3">
              <a:extLst>
                <a:ext uri="{FF2B5EF4-FFF2-40B4-BE49-F238E27FC236}">
                  <a16:creationId xmlns:a16="http://schemas.microsoft.com/office/drawing/2014/main" id="{A60EAA8A-1675-D7BF-EAD6-84561C2ABB8B}"/>
                </a:ext>
              </a:extLst>
            </p:cNvPr>
            <p:cNvSpPr/>
            <p:nvPr/>
          </p:nvSpPr>
          <p:spPr>
            <a:xfrm>
              <a:off x="3572968" y="1169363"/>
              <a:ext cx="2097847" cy="692345"/>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chemeClr val="tx2"/>
            </a:solidFill>
            <a:ln w="25400" cap="flat" cmpd="sng">
              <a:solidFill>
                <a:schemeClr val="accent1"/>
              </a:solidFill>
              <a:prstDash val="solid"/>
              <a:round/>
              <a:headEnd type="none" w="sm" len="sm"/>
              <a:tailEnd type="none" w="sm" len="sm"/>
            </a:ln>
          </p:spPr>
          <p:txBody>
            <a:bodyPr spcFirstLastPara="1" wrap="square" lIns="270218" tIns="154409" rIns="270218" bIns="154409" anchor="ctr" anchorCtr="0">
              <a:noAutofit/>
            </a:bodyPr>
            <a:lstStyle/>
            <a:p>
              <a:pPr defTabSz="1828685" fontAlgn="base" hangingPunct="1">
                <a:lnSpc>
                  <a:spcPct val="90000"/>
                </a:lnSpc>
                <a:spcBef>
                  <a:spcPct val="0"/>
                </a:spcBef>
                <a:spcAft>
                  <a:spcPct val="0"/>
                </a:spcAft>
                <a:buSzPts val="2800"/>
                <a:defRPr/>
              </a:pPr>
              <a:r>
                <a:rPr lang="en-US" sz="2206" b="1" kern="1200" dirty="0">
                  <a:solidFill>
                    <a:prstClr val="white"/>
                  </a:solidFill>
                  <a:latin typeface="Helvetica" panose="020B0604020202020204" pitchFamily="34" charset="0"/>
                  <a:ea typeface="Helvetica Neue"/>
                  <a:cs typeface="Helvetica" panose="020B0604020202020204" pitchFamily="34" charset="0"/>
                </a:rPr>
                <a:t>Common rules </a:t>
              </a:r>
              <a:endParaRPr sz="2206" b="1" kern="1200" dirty="0">
                <a:solidFill>
                  <a:prstClr val="white"/>
                </a:solidFill>
                <a:latin typeface="Helvetica" panose="020B0604020202020204" pitchFamily="34" charset="0"/>
                <a:ea typeface="Helvetica Neue"/>
                <a:cs typeface="Helvetica" panose="020B0604020202020204" pitchFamily="34" charset="0"/>
              </a:endParaRPr>
            </a:p>
          </p:txBody>
        </p:sp>
        <p:sp>
          <p:nvSpPr>
            <p:cNvPr id="14" name="Google Shape;123;p3">
              <a:extLst>
                <a:ext uri="{FF2B5EF4-FFF2-40B4-BE49-F238E27FC236}">
                  <a16:creationId xmlns:a16="http://schemas.microsoft.com/office/drawing/2014/main" id="{9DCEBF46-FBB9-B9E2-7475-78DB3E0F6C76}"/>
                </a:ext>
              </a:extLst>
            </p:cNvPr>
            <p:cNvSpPr/>
            <p:nvPr/>
          </p:nvSpPr>
          <p:spPr>
            <a:xfrm>
              <a:off x="3572968" y="1882287"/>
              <a:ext cx="2097847" cy="1638604"/>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8627"/>
              </a:srgbClr>
            </a:solidFill>
            <a:ln w="25400" cap="flat" cmpd="sng">
              <a:solidFill>
                <a:srgbClr val="CADFFF">
                  <a:alpha val="88627"/>
                </a:srgbClr>
              </a:solidFill>
              <a:prstDash val="solid"/>
              <a:round/>
              <a:headEnd type="none" w="sm" len="sm"/>
              <a:tailEnd type="none" w="sm" len="sm"/>
            </a:ln>
          </p:spPr>
          <p:txBody>
            <a:bodyPr spcFirstLastPara="1" wrap="square" lIns="202652" tIns="202652" rIns="270218" bIns="303990" anchor="t" anchorCtr="0">
              <a:noAutofit/>
            </a:bodyPr>
            <a:lstStyle/>
            <a:p>
              <a:pPr marL="361925" lvl="1" indent="-361925" algn="l" defTabSz="1828685" fontAlgn="base" hangingPunct="1">
                <a:spcBef>
                  <a:spcPct val="0"/>
                </a:spcBef>
                <a:spcAft>
                  <a:spcPts val="2400"/>
                </a:spcAft>
                <a:buSzPct val="100000"/>
                <a:buFont typeface="Arial" panose="020B0604020202020204" pitchFamily="34" charset="0"/>
                <a:buChar char="•"/>
                <a:defRPr/>
              </a:pPr>
              <a:r>
                <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Power System interoperability</a:t>
              </a:r>
              <a:endPar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a:p>
              <a:pPr marL="361925" lvl="1" indent="-361925" algn="l" defTabSz="1828685" fontAlgn="base" hangingPunct="1">
                <a:spcBef>
                  <a:spcPct val="0"/>
                </a:spcBef>
                <a:spcAft>
                  <a:spcPts val="2400"/>
                </a:spcAft>
                <a:buSzPct val="100000"/>
                <a:buFont typeface="Arial" panose="020B0604020202020204" pitchFamily="34" charset="0"/>
                <a:buChar char="•"/>
                <a:defRPr/>
              </a:pPr>
              <a:r>
                <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Mediterranean Grid Code</a:t>
              </a:r>
            </a:p>
          </p:txBody>
        </p:sp>
        <p:sp>
          <p:nvSpPr>
            <p:cNvPr id="16" name="Google Shape;124;p3">
              <a:extLst>
                <a:ext uri="{FF2B5EF4-FFF2-40B4-BE49-F238E27FC236}">
                  <a16:creationId xmlns:a16="http://schemas.microsoft.com/office/drawing/2014/main" id="{E3F1424F-BD61-B744-D943-A09F20775C39}"/>
                </a:ext>
              </a:extLst>
            </p:cNvPr>
            <p:cNvSpPr/>
            <p:nvPr/>
          </p:nvSpPr>
          <p:spPr>
            <a:xfrm>
              <a:off x="6062530" y="1169363"/>
              <a:ext cx="2129685" cy="692345"/>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chemeClr val="tx2"/>
            </a:solidFill>
            <a:ln w="25400" cap="flat" cmpd="sng">
              <a:solidFill>
                <a:schemeClr val="accent1"/>
              </a:solidFill>
              <a:prstDash val="solid"/>
              <a:round/>
              <a:headEnd type="none" w="sm" len="sm"/>
              <a:tailEnd type="none" w="sm" len="sm"/>
            </a:ln>
          </p:spPr>
          <p:txBody>
            <a:bodyPr spcFirstLastPara="1" wrap="square" lIns="270218" tIns="154409" rIns="270218" bIns="154409" anchor="ctr" anchorCtr="0">
              <a:noAutofit/>
            </a:bodyPr>
            <a:lstStyle/>
            <a:p>
              <a:pPr defTabSz="1828685" fontAlgn="base" hangingPunct="1">
                <a:lnSpc>
                  <a:spcPct val="90000"/>
                </a:lnSpc>
                <a:spcBef>
                  <a:spcPct val="0"/>
                </a:spcBef>
                <a:spcAft>
                  <a:spcPct val="0"/>
                </a:spcAft>
                <a:buSzPts val="2800"/>
                <a:defRPr/>
              </a:pPr>
              <a:r>
                <a:rPr lang="en-US" sz="2206" b="1" kern="1200">
                  <a:solidFill>
                    <a:prstClr val="white"/>
                  </a:solidFill>
                  <a:latin typeface="Helvetica" panose="020B0604020202020204" pitchFamily="34" charset="0"/>
                  <a:ea typeface="Helvetica Neue"/>
                  <a:cs typeface="Helvetica" panose="020B0604020202020204" pitchFamily="34" charset="0"/>
                </a:rPr>
                <a:t>Capacity building </a:t>
              </a:r>
              <a:endParaRPr sz="2206" b="1" kern="1200">
                <a:solidFill>
                  <a:prstClr val="white"/>
                </a:solidFill>
                <a:latin typeface="Helvetica" panose="020B0604020202020204" pitchFamily="34" charset="0"/>
                <a:ea typeface="Helvetica Neue"/>
                <a:cs typeface="Helvetica" panose="020B0604020202020204" pitchFamily="34" charset="0"/>
              </a:endParaRPr>
            </a:p>
          </p:txBody>
        </p:sp>
        <p:sp>
          <p:nvSpPr>
            <p:cNvPr id="39" name="Google Shape;125;p3">
              <a:extLst>
                <a:ext uri="{FF2B5EF4-FFF2-40B4-BE49-F238E27FC236}">
                  <a16:creationId xmlns:a16="http://schemas.microsoft.com/office/drawing/2014/main" id="{4649D002-4FE0-6206-C41C-ED3B33A0CBFF}"/>
                </a:ext>
              </a:extLst>
            </p:cNvPr>
            <p:cNvSpPr/>
            <p:nvPr/>
          </p:nvSpPr>
          <p:spPr>
            <a:xfrm>
              <a:off x="5901713" y="977516"/>
              <a:ext cx="356818" cy="356818"/>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185727" tIns="140309" rIns="185727" bIns="140309" anchor="ctr" anchorCtr="0">
              <a:noAutofit/>
            </a:bodyPr>
            <a:lstStyle/>
            <a:p>
              <a:pPr defTabSz="1828685" fontAlgn="base" hangingPunct="1">
                <a:lnSpc>
                  <a:spcPct val="90000"/>
                </a:lnSpc>
                <a:spcBef>
                  <a:spcPct val="0"/>
                </a:spcBef>
                <a:spcAft>
                  <a:spcPct val="0"/>
                </a:spcAft>
                <a:buSzPts val="2384"/>
                <a:defRPr/>
              </a:pPr>
              <a:r>
                <a:rPr lang="en-US" sz="2105" b="1" kern="1200">
                  <a:solidFill>
                    <a:prstClr val="black"/>
                  </a:solidFill>
                  <a:latin typeface="Helvetica" panose="020B0604020202020204" pitchFamily="34" charset="0"/>
                  <a:ea typeface="Helvetica Neue"/>
                  <a:cs typeface="Helvetica" panose="020B0604020202020204" pitchFamily="34" charset="0"/>
                </a:rPr>
                <a:t>c</a:t>
              </a:r>
              <a:endParaRPr sz="1003" kern="1200">
                <a:solidFill>
                  <a:srgbClr val="D8DCED"/>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pic>
          <p:nvPicPr>
            <p:cNvPr id="40" name="Google Shape;126;p3">
              <a:extLst>
                <a:ext uri="{FF2B5EF4-FFF2-40B4-BE49-F238E27FC236}">
                  <a16:creationId xmlns:a16="http://schemas.microsoft.com/office/drawing/2014/main" id="{7FE8C1C9-5B7C-0A0D-3EAA-D82C96B97944}"/>
                </a:ext>
              </a:extLst>
            </p:cNvPr>
            <p:cNvPicPr preferRelativeResize="0"/>
            <p:nvPr/>
          </p:nvPicPr>
          <p:blipFill rotWithShape="1">
            <a:blip r:embed="rId3">
              <a:alphaModFix/>
            </a:blip>
            <a:srcRect/>
            <a:stretch/>
          </p:blipFill>
          <p:spPr>
            <a:xfrm>
              <a:off x="2365402" y="4547894"/>
              <a:ext cx="1077309" cy="1494057"/>
            </a:xfrm>
            <a:prstGeom prst="rect">
              <a:avLst/>
            </a:prstGeom>
            <a:noFill/>
            <a:ln w="9525" cap="flat" cmpd="sng">
              <a:solidFill>
                <a:schemeClr val="accent1"/>
              </a:solidFill>
              <a:prstDash val="solid"/>
              <a:round/>
              <a:headEnd type="none" w="sm" len="sm"/>
              <a:tailEnd type="none" w="sm" len="sm"/>
            </a:ln>
          </p:spPr>
        </p:pic>
        <p:pic>
          <p:nvPicPr>
            <p:cNvPr id="41" name="Google Shape;127;p3" descr="mpi">
              <a:extLst>
                <a:ext uri="{FF2B5EF4-FFF2-40B4-BE49-F238E27FC236}">
                  <a16:creationId xmlns:a16="http://schemas.microsoft.com/office/drawing/2014/main" id="{4B707982-0647-BC52-AEDF-16B3588F7EDE}"/>
                </a:ext>
              </a:extLst>
            </p:cNvPr>
            <p:cNvPicPr preferRelativeResize="0"/>
            <p:nvPr/>
          </p:nvPicPr>
          <p:blipFill rotWithShape="1">
            <a:blip r:embed="rId4">
              <a:alphaModFix/>
            </a:blip>
            <a:srcRect/>
            <a:stretch/>
          </p:blipFill>
          <p:spPr>
            <a:xfrm>
              <a:off x="5801078" y="4547889"/>
              <a:ext cx="1077307" cy="1494056"/>
            </a:xfrm>
            <a:prstGeom prst="rect">
              <a:avLst/>
            </a:prstGeom>
            <a:noFill/>
            <a:ln w="9525" cap="flat" cmpd="sng">
              <a:solidFill>
                <a:schemeClr val="accent1"/>
              </a:solidFill>
              <a:prstDash val="solid"/>
              <a:round/>
              <a:headEnd type="none" w="sm" len="sm"/>
              <a:tailEnd type="none" w="sm" len="sm"/>
            </a:ln>
          </p:spPr>
        </p:pic>
        <p:sp>
          <p:nvSpPr>
            <p:cNvPr id="42" name="Google Shape;128;p3">
              <a:extLst>
                <a:ext uri="{FF2B5EF4-FFF2-40B4-BE49-F238E27FC236}">
                  <a16:creationId xmlns:a16="http://schemas.microsoft.com/office/drawing/2014/main" id="{9D989F6B-1490-A3C5-D10E-A980E52CB111}"/>
                </a:ext>
              </a:extLst>
            </p:cNvPr>
            <p:cNvSpPr/>
            <p:nvPr/>
          </p:nvSpPr>
          <p:spPr>
            <a:xfrm>
              <a:off x="3399463" y="995538"/>
              <a:ext cx="356818" cy="356818"/>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185727" tIns="140309" rIns="185727" bIns="140309" anchor="ctr" anchorCtr="0">
              <a:noAutofit/>
            </a:bodyPr>
            <a:lstStyle/>
            <a:p>
              <a:pPr defTabSz="1828685" fontAlgn="base" hangingPunct="1">
                <a:lnSpc>
                  <a:spcPct val="90000"/>
                </a:lnSpc>
                <a:spcBef>
                  <a:spcPct val="0"/>
                </a:spcBef>
                <a:spcAft>
                  <a:spcPct val="0"/>
                </a:spcAft>
                <a:buSzPts val="2384"/>
                <a:defRPr/>
              </a:pPr>
              <a:r>
                <a:rPr lang="en-US" sz="2105" b="1" kern="1200">
                  <a:solidFill>
                    <a:prstClr val="black"/>
                  </a:solidFill>
                  <a:latin typeface="Helvetica" panose="020B0604020202020204" pitchFamily="34" charset="0"/>
                  <a:ea typeface="Helvetica Neue"/>
                  <a:cs typeface="Helvetica" panose="020B0604020202020204" pitchFamily="34" charset="0"/>
                </a:rPr>
                <a:t>b</a:t>
              </a:r>
              <a:endParaRPr sz="1003" kern="1200">
                <a:solidFill>
                  <a:srgbClr val="D8DCED"/>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cxnSp>
          <p:nvCxnSpPr>
            <p:cNvPr id="43" name="Google Shape;129;p3">
              <a:extLst>
                <a:ext uri="{FF2B5EF4-FFF2-40B4-BE49-F238E27FC236}">
                  <a16:creationId xmlns:a16="http://schemas.microsoft.com/office/drawing/2014/main" id="{63807D28-F160-72F5-CE6D-D37208BA47B6}"/>
                </a:ext>
              </a:extLst>
            </p:cNvPr>
            <p:cNvCxnSpPr/>
            <p:nvPr/>
          </p:nvCxnSpPr>
          <p:spPr>
            <a:xfrm>
              <a:off x="290916" y="4229588"/>
              <a:ext cx="11578419" cy="0"/>
            </a:xfrm>
            <a:prstGeom prst="straightConnector1">
              <a:avLst/>
            </a:prstGeom>
            <a:noFill/>
            <a:ln w="76200" cap="flat" cmpd="sng">
              <a:solidFill>
                <a:srgbClr val="FF9900"/>
              </a:solidFill>
              <a:prstDash val="solid"/>
              <a:round/>
              <a:headEnd type="none" w="sm" len="sm"/>
              <a:tailEnd type="triangle" w="med" len="med"/>
            </a:ln>
          </p:spPr>
        </p:cxnSp>
        <p:sp>
          <p:nvSpPr>
            <p:cNvPr id="44" name="Google Shape;130;p3">
              <a:extLst>
                <a:ext uri="{FF2B5EF4-FFF2-40B4-BE49-F238E27FC236}">
                  <a16:creationId xmlns:a16="http://schemas.microsoft.com/office/drawing/2014/main" id="{07193FEC-4819-ABDE-E6E0-24F91116ECFF}"/>
                </a:ext>
              </a:extLst>
            </p:cNvPr>
            <p:cNvSpPr txBox="1"/>
            <p:nvPr/>
          </p:nvSpPr>
          <p:spPr>
            <a:xfrm rot="19800121">
              <a:off x="293349" y="4519302"/>
              <a:ext cx="995562" cy="276295"/>
            </a:xfrm>
            <a:prstGeom prst="rect">
              <a:avLst/>
            </a:prstGeom>
            <a:noFill/>
            <a:ln>
              <a:noFill/>
            </a:ln>
          </p:spPr>
          <p:txBody>
            <a:bodyPr spcFirstLastPara="1" wrap="square" lIns="91415" tIns="91415" rIns="91415" bIns="91415" anchor="ctr" anchorCtr="0">
              <a:noAutofit/>
            </a:bodyPr>
            <a:lstStyle/>
            <a:p>
              <a:pPr defTabSz="1828685" fontAlgn="base" hangingPunct="1">
                <a:spcBef>
                  <a:spcPct val="0"/>
                </a:spcBef>
                <a:spcAft>
                  <a:spcPct val="0"/>
                </a:spcAft>
                <a:buSzPts val="2400"/>
                <a:defRPr/>
              </a:pPr>
              <a:r>
                <a:rPr lang="en-US" sz="2105" kern="1200">
                  <a:solidFill>
                    <a:srgbClr val="D8DCED"/>
                  </a:solidFill>
                  <a:latin typeface="Helvetica" panose="020B0604020202020204" pitchFamily="34" charset="0"/>
                  <a:ea typeface="Helvetica Neue"/>
                  <a:cs typeface="Helvetica" panose="020B0604020202020204" pitchFamily="34" charset="0"/>
                </a:rPr>
                <a:t>2015</a:t>
              </a:r>
              <a:endParaRPr sz="2105" kern="1200">
                <a:solidFill>
                  <a:srgbClr val="D8DCED"/>
                </a:solidFill>
                <a:latin typeface="Helvetica" panose="020B0604020202020204" pitchFamily="34" charset="0"/>
                <a:ea typeface="Helvetica Neue"/>
                <a:cs typeface="Helvetica" panose="020B0604020202020204" pitchFamily="34" charset="0"/>
              </a:endParaRPr>
            </a:p>
          </p:txBody>
        </p:sp>
        <p:sp>
          <p:nvSpPr>
            <p:cNvPr id="45" name="Google Shape;131;p3">
              <a:extLst>
                <a:ext uri="{FF2B5EF4-FFF2-40B4-BE49-F238E27FC236}">
                  <a16:creationId xmlns:a16="http://schemas.microsoft.com/office/drawing/2014/main" id="{9BE2828F-5038-74BD-FB01-C22963014533}"/>
                </a:ext>
              </a:extLst>
            </p:cNvPr>
            <p:cNvSpPr txBox="1"/>
            <p:nvPr/>
          </p:nvSpPr>
          <p:spPr>
            <a:xfrm rot="19800121">
              <a:off x="4124109" y="4519302"/>
              <a:ext cx="995562" cy="276295"/>
            </a:xfrm>
            <a:prstGeom prst="rect">
              <a:avLst/>
            </a:prstGeom>
            <a:noFill/>
            <a:ln>
              <a:noFill/>
            </a:ln>
          </p:spPr>
          <p:txBody>
            <a:bodyPr spcFirstLastPara="1" wrap="square" lIns="91415" tIns="91415" rIns="91415" bIns="91415" anchor="ctr" anchorCtr="0">
              <a:noAutofit/>
            </a:bodyPr>
            <a:lstStyle/>
            <a:p>
              <a:pPr defTabSz="1828685" fontAlgn="base" hangingPunct="1">
                <a:spcBef>
                  <a:spcPct val="0"/>
                </a:spcBef>
                <a:spcAft>
                  <a:spcPct val="0"/>
                </a:spcAft>
                <a:buSzPts val="2400"/>
                <a:defRPr/>
              </a:pPr>
              <a:r>
                <a:rPr lang="en-US" sz="2105" kern="1200">
                  <a:solidFill>
                    <a:srgbClr val="D8DCED"/>
                  </a:solidFill>
                  <a:latin typeface="Helvetica" panose="020B0604020202020204" pitchFamily="34" charset="0"/>
                  <a:ea typeface="Helvetica Neue"/>
                  <a:cs typeface="Helvetica" panose="020B0604020202020204" pitchFamily="34" charset="0"/>
                </a:rPr>
                <a:t>2018</a:t>
              </a:r>
              <a:endParaRPr sz="2105" kern="1200">
                <a:solidFill>
                  <a:srgbClr val="D8DCED"/>
                </a:solidFill>
                <a:latin typeface="Helvetica" panose="020B0604020202020204" pitchFamily="34" charset="0"/>
                <a:ea typeface="Helvetica Neue"/>
                <a:cs typeface="Helvetica" panose="020B0604020202020204" pitchFamily="34" charset="0"/>
              </a:endParaRPr>
            </a:p>
          </p:txBody>
        </p:sp>
        <p:sp>
          <p:nvSpPr>
            <p:cNvPr id="46" name="Google Shape;132;p3">
              <a:extLst>
                <a:ext uri="{FF2B5EF4-FFF2-40B4-BE49-F238E27FC236}">
                  <a16:creationId xmlns:a16="http://schemas.microsoft.com/office/drawing/2014/main" id="{6C1E0173-FEB3-5C3C-1461-EFE045B7C866}"/>
                </a:ext>
              </a:extLst>
            </p:cNvPr>
            <p:cNvSpPr txBox="1"/>
            <p:nvPr/>
          </p:nvSpPr>
          <p:spPr>
            <a:xfrm rot="19800121">
              <a:off x="7194206" y="4425280"/>
              <a:ext cx="995562" cy="276295"/>
            </a:xfrm>
            <a:prstGeom prst="rect">
              <a:avLst/>
            </a:prstGeom>
            <a:noFill/>
            <a:ln>
              <a:noFill/>
            </a:ln>
          </p:spPr>
          <p:txBody>
            <a:bodyPr spcFirstLastPara="1" wrap="square" lIns="91415" tIns="91415" rIns="91415" bIns="91415" anchor="ctr" anchorCtr="0">
              <a:noAutofit/>
            </a:bodyPr>
            <a:lstStyle/>
            <a:p>
              <a:pPr defTabSz="1828685" fontAlgn="base" hangingPunct="1">
                <a:spcBef>
                  <a:spcPct val="0"/>
                </a:spcBef>
                <a:spcAft>
                  <a:spcPct val="0"/>
                </a:spcAft>
                <a:buSzPts val="2400"/>
                <a:defRPr/>
              </a:pPr>
              <a:r>
                <a:rPr lang="en-US" sz="2105" kern="1200">
                  <a:solidFill>
                    <a:srgbClr val="D8DCED"/>
                  </a:solidFill>
                  <a:latin typeface="Helvetica" panose="020B0604020202020204" pitchFamily="34" charset="0"/>
                  <a:ea typeface="Helvetica Neue"/>
                  <a:cs typeface="Helvetica" panose="020B0604020202020204" pitchFamily="34" charset="0"/>
                </a:rPr>
                <a:t>2020</a:t>
              </a:r>
              <a:endParaRPr sz="2105" kern="1200">
                <a:solidFill>
                  <a:srgbClr val="D8DCED"/>
                </a:solidFill>
                <a:latin typeface="Helvetica" panose="020B0604020202020204" pitchFamily="34" charset="0"/>
                <a:ea typeface="Helvetica Neue"/>
                <a:cs typeface="Helvetica" panose="020B0604020202020204" pitchFamily="34" charset="0"/>
              </a:endParaRPr>
            </a:p>
          </p:txBody>
        </p:sp>
        <p:sp>
          <p:nvSpPr>
            <p:cNvPr id="47" name="Google Shape;133;p3">
              <a:extLst>
                <a:ext uri="{FF2B5EF4-FFF2-40B4-BE49-F238E27FC236}">
                  <a16:creationId xmlns:a16="http://schemas.microsoft.com/office/drawing/2014/main" id="{FF846765-4B3F-A6E6-BCE2-170A85E23591}"/>
                </a:ext>
              </a:extLst>
            </p:cNvPr>
            <p:cNvSpPr txBox="1"/>
            <p:nvPr/>
          </p:nvSpPr>
          <p:spPr>
            <a:xfrm rot="19800121">
              <a:off x="10769235" y="4307923"/>
              <a:ext cx="995562" cy="276295"/>
            </a:xfrm>
            <a:prstGeom prst="rect">
              <a:avLst/>
            </a:prstGeom>
            <a:noFill/>
            <a:ln>
              <a:noFill/>
            </a:ln>
          </p:spPr>
          <p:txBody>
            <a:bodyPr spcFirstLastPara="1" wrap="square" lIns="91415" tIns="91415" rIns="91415" bIns="91415" anchor="ctr" anchorCtr="0">
              <a:noAutofit/>
            </a:bodyPr>
            <a:lstStyle/>
            <a:p>
              <a:pPr defTabSz="1828685" fontAlgn="base" hangingPunct="1">
                <a:spcBef>
                  <a:spcPct val="0"/>
                </a:spcBef>
                <a:spcAft>
                  <a:spcPct val="0"/>
                </a:spcAft>
                <a:buSzPts val="2400"/>
                <a:defRPr/>
              </a:pPr>
              <a:r>
                <a:rPr lang="en-US" sz="2105" kern="1200">
                  <a:solidFill>
                    <a:srgbClr val="D8DCED"/>
                  </a:solidFill>
                  <a:latin typeface="Helvetica" panose="020B0604020202020204" pitchFamily="34" charset="0"/>
                  <a:ea typeface="Helvetica Neue"/>
                  <a:cs typeface="Helvetica" panose="020B0604020202020204" pitchFamily="34" charset="0"/>
                </a:rPr>
                <a:t>2022</a:t>
              </a:r>
              <a:endParaRPr sz="2105" kern="1200">
                <a:solidFill>
                  <a:srgbClr val="D8DCED"/>
                </a:solidFill>
                <a:latin typeface="Helvetica" panose="020B0604020202020204" pitchFamily="34" charset="0"/>
                <a:ea typeface="Helvetica Neue"/>
                <a:cs typeface="Helvetica" panose="020B0604020202020204" pitchFamily="34" charset="0"/>
              </a:endParaRPr>
            </a:p>
          </p:txBody>
        </p:sp>
        <p:sp>
          <p:nvSpPr>
            <p:cNvPr id="48" name="Google Shape;134;p3">
              <a:extLst>
                <a:ext uri="{FF2B5EF4-FFF2-40B4-BE49-F238E27FC236}">
                  <a16:creationId xmlns:a16="http://schemas.microsoft.com/office/drawing/2014/main" id="{3CD31268-254F-4710-22B8-0432FD032FB9}"/>
                </a:ext>
              </a:extLst>
            </p:cNvPr>
            <p:cNvSpPr/>
            <p:nvPr/>
          </p:nvSpPr>
          <p:spPr>
            <a:xfrm>
              <a:off x="8744744" y="1901819"/>
              <a:ext cx="2780619" cy="1638604"/>
            </a:xfrm>
            <a:custGeom>
              <a:avLst/>
              <a:gdLst/>
              <a:ahLst/>
              <a:cxnLst/>
              <a:rect l="l" t="t" r="r" b="b"/>
              <a:pathLst>
                <a:path w="2837536" h="1642882" extrusionOk="0">
                  <a:moveTo>
                    <a:pt x="0" y="0"/>
                  </a:moveTo>
                  <a:lnTo>
                    <a:pt x="2837536" y="0"/>
                  </a:lnTo>
                  <a:lnTo>
                    <a:pt x="2837536" y="1642882"/>
                  </a:lnTo>
                  <a:lnTo>
                    <a:pt x="0" y="1642882"/>
                  </a:lnTo>
                  <a:lnTo>
                    <a:pt x="0" y="0"/>
                  </a:lnTo>
                  <a:close/>
                </a:path>
              </a:pathLst>
            </a:custGeom>
            <a:solidFill>
              <a:srgbClr val="CADFFF">
                <a:alpha val="89019"/>
              </a:srgbClr>
            </a:solidFill>
            <a:ln w="25400" cap="flat" cmpd="sng">
              <a:solidFill>
                <a:srgbClr val="CADFFF">
                  <a:alpha val="89019"/>
                </a:srgbClr>
              </a:solidFill>
              <a:prstDash val="solid"/>
              <a:round/>
              <a:headEnd type="none" w="sm" len="sm"/>
              <a:tailEnd type="none" w="sm" len="sm"/>
            </a:ln>
          </p:spPr>
          <p:txBody>
            <a:bodyPr spcFirstLastPara="1" wrap="square" lIns="202652" tIns="202652" rIns="270218" bIns="303990" anchor="t" anchorCtr="0">
              <a:noAutofit/>
            </a:bodyPr>
            <a:lstStyle/>
            <a:p>
              <a:pPr marL="361925" lvl="1" indent="-361925" algn="l" defTabSz="1828685" fontAlgn="base" hangingPunct="1">
                <a:spcBef>
                  <a:spcPct val="0"/>
                </a:spcBef>
                <a:spcAft>
                  <a:spcPts val="2400"/>
                </a:spcAft>
                <a:buSzPct val="100000"/>
                <a:buFont typeface="Arial" panose="020B0604020202020204" pitchFamily="34" charset="0"/>
                <a:buChar char="•"/>
                <a:defRPr/>
              </a:pPr>
              <a:r>
                <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Coordinated Adequacy assessments</a:t>
              </a:r>
              <a:endParaRPr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a:p>
              <a:pPr marL="361925" lvl="1" indent="-361925" algn="l" defTabSz="1828685" fontAlgn="base" hangingPunct="1">
                <a:spcBef>
                  <a:spcPct val="0"/>
                </a:spcBef>
                <a:spcAft>
                  <a:spcPts val="2400"/>
                </a:spcAft>
                <a:buSzPct val="100000"/>
                <a:buFont typeface="Arial" panose="020B0604020202020204" pitchFamily="34" charset="0"/>
                <a:buChar char="•"/>
                <a:defRPr/>
              </a:pPr>
              <a:r>
                <a:rPr lang="en-US"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Enhance coordination in operations </a:t>
              </a:r>
              <a:endParaRPr sz="2807"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sp>
          <p:nvSpPr>
            <p:cNvPr id="49" name="Google Shape;135;p3">
              <a:extLst>
                <a:ext uri="{FF2B5EF4-FFF2-40B4-BE49-F238E27FC236}">
                  <a16:creationId xmlns:a16="http://schemas.microsoft.com/office/drawing/2014/main" id="{F9D1199B-AFFB-D585-CE75-F1F442B07B6A}"/>
                </a:ext>
              </a:extLst>
            </p:cNvPr>
            <p:cNvSpPr/>
            <p:nvPr/>
          </p:nvSpPr>
          <p:spPr>
            <a:xfrm>
              <a:off x="8744744" y="1187382"/>
              <a:ext cx="2780619" cy="692345"/>
            </a:xfrm>
            <a:custGeom>
              <a:avLst/>
              <a:gdLst/>
              <a:ahLst/>
              <a:cxnLst/>
              <a:rect l="l" t="t" r="r" b="b"/>
              <a:pathLst>
                <a:path w="2837536" h="694153" extrusionOk="0">
                  <a:moveTo>
                    <a:pt x="0" y="0"/>
                  </a:moveTo>
                  <a:lnTo>
                    <a:pt x="2837536" y="0"/>
                  </a:lnTo>
                  <a:lnTo>
                    <a:pt x="2837536" y="694153"/>
                  </a:lnTo>
                  <a:lnTo>
                    <a:pt x="0" y="694153"/>
                  </a:lnTo>
                  <a:lnTo>
                    <a:pt x="0" y="0"/>
                  </a:lnTo>
                  <a:close/>
                </a:path>
              </a:pathLst>
            </a:custGeom>
            <a:solidFill>
              <a:schemeClr val="tx2"/>
            </a:solidFill>
            <a:ln w="25400" cap="flat" cmpd="sng">
              <a:solidFill>
                <a:schemeClr val="accent1"/>
              </a:solidFill>
              <a:prstDash val="solid"/>
              <a:round/>
              <a:headEnd type="none" w="sm" len="sm"/>
              <a:tailEnd type="none" w="sm" len="sm"/>
            </a:ln>
          </p:spPr>
          <p:txBody>
            <a:bodyPr spcFirstLastPara="1" wrap="square" lIns="270218" tIns="154409" rIns="270218" bIns="154409" anchor="ctr" anchorCtr="0">
              <a:noAutofit/>
            </a:bodyPr>
            <a:lstStyle/>
            <a:p>
              <a:pPr defTabSz="1828685" fontAlgn="base" hangingPunct="1">
                <a:lnSpc>
                  <a:spcPct val="90000"/>
                </a:lnSpc>
                <a:spcBef>
                  <a:spcPct val="0"/>
                </a:spcBef>
                <a:spcAft>
                  <a:spcPct val="0"/>
                </a:spcAft>
                <a:buSzPts val="2800"/>
                <a:defRPr/>
              </a:pPr>
              <a:r>
                <a:rPr lang="en-US" sz="2206" b="1" kern="1200">
                  <a:solidFill>
                    <a:prstClr val="white"/>
                  </a:solidFill>
                  <a:latin typeface="Helvetica" panose="020B0604020202020204" pitchFamily="34" charset="0"/>
                  <a:ea typeface="Helvetica Neue"/>
                  <a:cs typeface="Helvetica" panose="020B0604020202020204" pitchFamily="34" charset="0"/>
                </a:rPr>
                <a:t>Interconnected Electricity Exchange Zones</a:t>
              </a:r>
              <a:endParaRPr sz="2206" b="1" kern="1200">
                <a:solidFill>
                  <a:prstClr val="white"/>
                </a:solidFill>
                <a:latin typeface="Helvetica" panose="020B0604020202020204" pitchFamily="34" charset="0"/>
                <a:ea typeface="Helvetica Neue"/>
                <a:cs typeface="Helvetica" panose="020B0604020202020204" pitchFamily="34" charset="0"/>
              </a:endParaRPr>
            </a:p>
          </p:txBody>
        </p:sp>
        <p:sp>
          <p:nvSpPr>
            <p:cNvPr id="50" name="Google Shape;136;p3">
              <a:extLst>
                <a:ext uri="{FF2B5EF4-FFF2-40B4-BE49-F238E27FC236}">
                  <a16:creationId xmlns:a16="http://schemas.microsoft.com/office/drawing/2014/main" id="{505277FF-51F3-3DAF-65F0-368811903ED5}"/>
                </a:ext>
              </a:extLst>
            </p:cNvPr>
            <p:cNvSpPr/>
            <p:nvPr/>
          </p:nvSpPr>
          <p:spPr>
            <a:xfrm>
              <a:off x="8583923" y="995532"/>
              <a:ext cx="356818" cy="356818"/>
            </a:xfrm>
            <a:prstGeom prst="ellipse">
              <a:avLst/>
            </a:prstGeom>
            <a:solidFill>
              <a:srgbClr val="F2F2F2"/>
            </a:solidFill>
            <a:ln w="25400" cap="flat" cmpd="sng">
              <a:solidFill>
                <a:srgbClr val="005EA8"/>
              </a:solidFill>
              <a:prstDash val="solid"/>
              <a:round/>
              <a:headEnd type="none" w="sm" len="sm"/>
              <a:tailEnd type="none" w="sm" len="sm"/>
            </a:ln>
          </p:spPr>
          <p:txBody>
            <a:bodyPr spcFirstLastPara="1" wrap="square" lIns="185727" tIns="140309" rIns="185727" bIns="140309" anchor="ctr" anchorCtr="0">
              <a:noAutofit/>
            </a:bodyPr>
            <a:lstStyle/>
            <a:p>
              <a:pPr defTabSz="1828685" fontAlgn="base" hangingPunct="1">
                <a:lnSpc>
                  <a:spcPct val="90000"/>
                </a:lnSpc>
                <a:spcBef>
                  <a:spcPct val="0"/>
                </a:spcBef>
                <a:spcAft>
                  <a:spcPct val="0"/>
                </a:spcAft>
                <a:buSzPts val="2384"/>
                <a:defRPr/>
              </a:pPr>
              <a:r>
                <a:rPr lang="en-US" sz="2105" b="1" kern="1200">
                  <a:solidFill>
                    <a:prstClr val="black"/>
                  </a:solidFill>
                  <a:latin typeface="Helvetica" panose="020B0604020202020204" pitchFamily="34" charset="0"/>
                  <a:ea typeface="Helvetica Neue"/>
                  <a:cs typeface="Helvetica" panose="020B0604020202020204" pitchFamily="34" charset="0"/>
                </a:rPr>
                <a:t>d</a:t>
              </a:r>
              <a:endParaRPr sz="1003" kern="1200">
                <a:solidFill>
                  <a:srgbClr val="D8DCED"/>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sp>
          <p:nvSpPr>
            <p:cNvPr id="51" name="Google Shape;137;p3">
              <a:extLst>
                <a:ext uri="{FF2B5EF4-FFF2-40B4-BE49-F238E27FC236}">
                  <a16:creationId xmlns:a16="http://schemas.microsoft.com/office/drawing/2014/main" id="{BE859775-0BFF-EF14-A75A-3E47D45DE441}"/>
                </a:ext>
              </a:extLst>
            </p:cNvPr>
            <p:cNvSpPr/>
            <p:nvPr/>
          </p:nvSpPr>
          <p:spPr>
            <a:xfrm rot="5400000">
              <a:off x="4424186" y="-21665"/>
              <a:ext cx="295030" cy="7302434"/>
            </a:xfrm>
            <a:prstGeom prst="rightBrace">
              <a:avLst>
                <a:gd name="adj1" fmla="val 50000"/>
                <a:gd name="adj2" fmla="val 73219"/>
              </a:avLst>
            </a:prstGeom>
            <a:noFill/>
            <a:ln w="38100" cap="flat" cmpd="sng">
              <a:solidFill>
                <a:schemeClr val="dk2"/>
              </a:solidFill>
              <a:prstDash val="solid"/>
              <a:round/>
              <a:headEnd type="none" w="sm" len="sm"/>
              <a:tailEnd type="none" w="sm" len="sm"/>
            </a:ln>
          </p:spPr>
          <p:txBody>
            <a:bodyPr spcFirstLastPara="1" wrap="square" lIns="91415" tIns="91415" rIns="91415" bIns="91415" anchor="ctr" anchorCtr="0">
              <a:noAutofit/>
            </a:bodyPr>
            <a:lstStyle/>
            <a:p>
              <a:pPr algn="l" defTabSz="1828685" fontAlgn="base" hangingPunct="1">
                <a:spcBef>
                  <a:spcPct val="0"/>
                </a:spcBef>
                <a:spcAft>
                  <a:spcPct val="0"/>
                </a:spcAft>
                <a:buSzPts val="1400"/>
                <a:defRPr/>
              </a:pPr>
              <a:endParaRPr sz="1003" kern="1200">
                <a:solidFill>
                  <a:srgbClr val="00FF00"/>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sp>
          <p:nvSpPr>
            <p:cNvPr id="52" name="Google Shape;138;p3">
              <a:extLst>
                <a:ext uri="{FF2B5EF4-FFF2-40B4-BE49-F238E27FC236}">
                  <a16:creationId xmlns:a16="http://schemas.microsoft.com/office/drawing/2014/main" id="{E6799FF2-3E4F-E761-0188-14CD4B33E68F}"/>
                </a:ext>
              </a:extLst>
            </p:cNvPr>
            <p:cNvSpPr/>
            <p:nvPr/>
          </p:nvSpPr>
          <p:spPr>
            <a:xfrm rot="5400000">
              <a:off x="4156049" y="180223"/>
              <a:ext cx="295030" cy="7302434"/>
            </a:xfrm>
            <a:prstGeom prst="rightBrace">
              <a:avLst>
                <a:gd name="adj1" fmla="val 50000"/>
                <a:gd name="adj2" fmla="val 26541"/>
              </a:avLst>
            </a:prstGeom>
            <a:noFill/>
            <a:ln w="38100" cap="flat" cmpd="sng">
              <a:solidFill>
                <a:schemeClr val="dk2"/>
              </a:solidFill>
              <a:prstDash val="solid"/>
              <a:round/>
              <a:headEnd type="none" w="sm" len="sm"/>
              <a:tailEnd type="none" w="sm" len="sm"/>
            </a:ln>
          </p:spPr>
          <p:txBody>
            <a:bodyPr spcFirstLastPara="1" wrap="square" lIns="91415" tIns="91415" rIns="91415" bIns="91415" anchor="ctr" anchorCtr="0">
              <a:noAutofit/>
            </a:bodyPr>
            <a:lstStyle/>
            <a:p>
              <a:pPr algn="l" defTabSz="1828685" fontAlgn="base" hangingPunct="1">
                <a:spcBef>
                  <a:spcPct val="0"/>
                </a:spcBef>
                <a:spcAft>
                  <a:spcPct val="0"/>
                </a:spcAft>
                <a:buSzPts val="1400"/>
                <a:defRPr/>
              </a:pPr>
              <a:endParaRPr sz="1003" kern="1200">
                <a:solidFill>
                  <a:srgbClr val="D8DCED"/>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sp>
          <p:nvSpPr>
            <p:cNvPr id="53" name="Google Shape;139;p3">
              <a:extLst>
                <a:ext uri="{FF2B5EF4-FFF2-40B4-BE49-F238E27FC236}">
                  <a16:creationId xmlns:a16="http://schemas.microsoft.com/office/drawing/2014/main" id="{FB2AC004-B0C0-B5D6-4038-879D20FB1A8F}"/>
                </a:ext>
              </a:extLst>
            </p:cNvPr>
            <p:cNvSpPr/>
            <p:nvPr/>
          </p:nvSpPr>
          <p:spPr>
            <a:xfrm rot="5400000">
              <a:off x="6177085" y="-1194893"/>
              <a:ext cx="295030" cy="10504374"/>
            </a:xfrm>
            <a:prstGeom prst="rightBrace">
              <a:avLst>
                <a:gd name="adj1" fmla="val 50000"/>
                <a:gd name="adj2" fmla="val 11571"/>
              </a:avLst>
            </a:prstGeom>
            <a:noFill/>
            <a:ln w="28575" cap="flat" cmpd="sng">
              <a:solidFill>
                <a:schemeClr val="dk2"/>
              </a:solidFill>
              <a:prstDash val="lgDash"/>
              <a:round/>
              <a:headEnd type="none" w="sm" len="sm"/>
              <a:tailEnd type="none" w="sm" len="sm"/>
            </a:ln>
          </p:spPr>
          <p:txBody>
            <a:bodyPr spcFirstLastPara="1" wrap="square" lIns="91415" tIns="91415" rIns="91415" bIns="91415" anchor="ctr" anchorCtr="0">
              <a:noAutofit/>
            </a:bodyPr>
            <a:lstStyle/>
            <a:p>
              <a:pPr algn="l" defTabSz="1828685" fontAlgn="base" hangingPunct="1">
                <a:spcBef>
                  <a:spcPct val="0"/>
                </a:spcBef>
                <a:spcAft>
                  <a:spcPct val="0"/>
                </a:spcAft>
                <a:buSzPts val="1400"/>
                <a:defRPr/>
              </a:pPr>
              <a:endParaRPr sz="1003" kern="1200">
                <a:solidFill>
                  <a:srgbClr val="D8DCED"/>
                </a:solidFill>
                <a:latin typeface="Helvetica" panose="020B0604020202020204" pitchFamily="34" charset="0"/>
                <a:ea typeface="ＭＳ Ｐゴシック" panose="020B0600070205080204" pitchFamily="34" charset="-128"/>
                <a:cs typeface="Helvetica" panose="020B0604020202020204" pitchFamily="34" charset="0"/>
                <a:sym typeface="Arial"/>
              </a:endParaRPr>
            </a:p>
          </p:txBody>
        </p:sp>
        <p:pic>
          <p:nvPicPr>
            <p:cNvPr id="54" name="Google Shape;140;p3">
              <a:extLst>
                <a:ext uri="{FF2B5EF4-FFF2-40B4-BE49-F238E27FC236}">
                  <a16:creationId xmlns:a16="http://schemas.microsoft.com/office/drawing/2014/main" id="{7EE2B065-CA24-582B-7DC7-1C78F047CD67}"/>
                </a:ext>
              </a:extLst>
            </p:cNvPr>
            <p:cNvPicPr preferRelativeResize="0"/>
            <p:nvPr/>
          </p:nvPicPr>
          <p:blipFill rotWithShape="1">
            <a:blip r:embed="rId5">
              <a:alphaModFix/>
            </a:blip>
            <a:srcRect/>
            <a:stretch/>
          </p:blipFill>
          <p:spPr>
            <a:xfrm>
              <a:off x="8418582" y="4767770"/>
              <a:ext cx="2434843" cy="922746"/>
            </a:xfrm>
            <a:prstGeom prst="rect">
              <a:avLst/>
            </a:prstGeom>
            <a:noFill/>
            <a:ln>
              <a:noFill/>
            </a:ln>
          </p:spPr>
        </p:pic>
      </p:grpSp>
      <p:sp>
        <p:nvSpPr>
          <p:cNvPr id="55" name="Triangolo isoscele 54">
            <a:extLst>
              <a:ext uri="{FF2B5EF4-FFF2-40B4-BE49-F238E27FC236}">
                <a16:creationId xmlns:a16="http://schemas.microsoft.com/office/drawing/2014/main" id="{808F4474-A466-DD1F-D789-014C14DE09F7}"/>
              </a:ext>
            </a:extLst>
          </p:cNvPr>
          <p:cNvSpPr/>
          <p:nvPr/>
        </p:nvSpPr>
        <p:spPr>
          <a:xfrm rot="10800000">
            <a:off x="15139743" y="10652553"/>
            <a:ext cx="4670302" cy="7054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33449" fontAlgn="base" hangingPunct="1">
              <a:spcBef>
                <a:spcPct val="0"/>
              </a:spcBef>
              <a:spcAft>
                <a:spcPct val="0"/>
              </a:spcAft>
              <a:defRPr/>
            </a:pPr>
            <a:endParaRPr lang="it-IT" sz="3609" kern="1200">
              <a:solidFill>
                <a:prstClr val="white"/>
              </a:solidFill>
              <a:latin typeface="Helvetica" panose="020B0604020202020204" pitchFamily="34" charset="0"/>
              <a:cs typeface="Helvetica" panose="020B0604020202020204" pitchFamily="34" charset="0"/>
            </a:endParaRPr>
          </a:p>
        </p:txBody>
      </p:sp>
      <p:sp>
        <p:nvSpPr>
          <p:cNvPr id="56" name="CasellaDiTesto 55">
            <a:extLst>
              <a:ext uri="{FF2B5EF4-FFF2-40B4-BE49-F238E27FC236}">
                <a16:creationId xmlns:a16="http://schemas.microsoft.com/office/drawing/2014/main" id="{8839F807-D40B-4022-0BD1-417ABD21D632}"/>
              </a:ext>
            </a:extLst>
          </p:cNvPr>
          <p:cNvSpPr txBox="1"/>
          <p:nvPr/>
        </p:nvSpPr>
        <p:spPr>
          <a:xfrm>
            <a:off x="14904420" y="11529462"/>
            <a:ext cx="5753179" cy="830997"/>
          </a:xfrm>
          <a:prstGeom prst="rect">
            <a:avLst/>
          </a:prstGeom>
          <a:noFill/>
        </p:spPr>
        <p:txBody>
          <a:bodyPr wrap="square" rtlCol="0">
            <a:spAutoFit/>
          </a:bodyPr>
          <a:lstStyle/>
          <a:p>
            <a:pPr algn="l" defTabSz="1833449" fontAlgn="base" hangingPunct="1">
              <a:spcBef>
                <a:spcPct val="0"/>
              </a:spcBef>
              <a:spcAft>
                <a:spcPct val="0"/>
              </a:spcAft>
              <a:defRPr/>
            </a:pPr>
            <a:r>
              <a:rPr lang="it-IT" sz="4800" b="1" kern="1200" dirty="0" err="1">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TeasiMed</a:t>
            </a:r>
            <a:r>
              <a:rPr lang="it-IT" sz="4800" b="1"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 2 </a:t>
            </a:r>
            <a:r>
              <a:rPr lang="it-IT" sz="3200" b="1"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(2023-25)</a:t>
            </a:r>
          </a:p>
        </p:txBody>
      </p:sp>
      <p:sp>
        <p:nvSpPr>
          <p:cNvPr id="57" name="CasellaDiTesto 56">
            <a:extLst>
              <a:ext uri="{FF2B5EF4-FFF2-40B4-BE49-F238E27FC236}">
                <a16:creationId xmlns:a16="http://schemas.microsoft.com/office/drawing/2014/main" id="{0B353C5D-B105-819F-8C1C-20151C6C03B6}"/>
              </a:ext>
            </a:extLst>
          </p:cNvPr>
          <p:cNvSpPr txBox="1"/>
          <p:nvPr/>
        </p:nvSpPr>
        <p:spPr>
          <a:xfrm>
            <a:off x="3030573" y="10823485"/>
            <a:ext cx="8826044" cy="830997"/>
          </a:xfrm>
          <a:prstGeom prst="rect">
            <a:avLst/>
          </a:prstGeom>
          <a:solidFill>
            <a:schemeClr val="accent1">
              <a:lumMod val="20000"/>
              <a:lumOff val="80000"/>
            </a:schemeClr>
          </a:solidFill>
        </p:spPr>
        <p:txBody>
          <a:bodyPr wrap="square">
            <a:spAutoFit/>
          </a:bodyPr>
          <a:lstStyle/>
          <a:p>
            <a:pPr algn="l" defTabSz="1833449" fontAlgn="base" hangingPunct="1">
              <a:spcBef>
                <a:spcPct val="0"/>
              </a:spcBef>
              <a:spcAft>
                <a:spcPct val="0"/>
              </a:spcAft>
              <a:defRPr/>
            </a:pPr>
            <a:r>
              <a:rPr lang="en-US" sz="4800" b="1" kern="1200" dirty="0">
                <a:solidFill>
                  <a:srgbClr val="002060"/>
                </a:solidFill>
                <a:latin typeface="Helvetica" panose="020B0604020202020204" pitchFamily="34" charset="0"/>
                <a:ea typeface="ＭＳ Ｐゴシック" panose="020B0600070205080204" pitchFamily="34" charset="-128"/>
                <a:cs typeface="Helvetica" panose="020B0604020202020204" pitchFamily="34" charset="0"/>
              </a:rPr>
              <a:t>Four EC-cofounded Projects</a:t>
            </a:r>
          </a:p>
        </p:txBody>
      </p:sp>
      <p:cxnSp>
        <p:nvCxnSpPr>
          <p:cNvPr id="59" name="Connettore 1 2">
            <a:extLst>
              <a:ext uri="{FF2B5EF4-FFF2-40B4-BE49-F238E27FC236}">
                <a16:creationId xmlns:a16="http://schemas.microsoft.com/office/drawing/2014/main" id="{66C93BDC-E46E-AD09-A5C9-D23F69F4FA7A}"/>
              </a:ext>
            </a:extLst>
          </p:cNvPr>
          <p:cNvCxnSpPr>
            <a:cxnSpLocks/>
          </p:cNvCxnSpPr>
          <p:nvPr/>
        </p:nvCxnSpPr>
        <p:spPr>
          <a:xfrm>
            <a:off x="960056" y="1551346"/>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4941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447110112" name="Google Shape;343;g10965efb552_8_221"/>
          <p:cNvCxnSpPr>
            <a:cxnSpLocks/>
          </p:cNvCxnSpPr>
          <p:nvPr/>
        </p:nvCxnSpPr>
        <p:spPr bwMode="auto">
          <a:xfrm>
            <a:off x="2666993" y="2468880"/>
            <a:ext cx="5849394" cy="0"/>
          </a:xfrm>
          <a:prstGeom prst="straightConnector1">
            <a:avLst/>
          </a:prstGeom>
          <a:noFill/>
          <a:ln w="25400" cap="flat" cmpd="sng">
            <a:solidFill>
              <a:srgbClr val="000000"/>
            </a:solidFill>
            <a:prstDash val="solid"/>
            <a:miter/>
            <a:headEnd type="none" w="sm" len="sm"/>
            <a:tailEnd type="none" w="sm" len="sm"/>
          </a:ln>
        </p:spPr>
      </p:cxnSp>
      <p:sp>
        <p:nvSpPr>
          <p:cNvPr id="1381665748" name="Google Shape;344;g10965efb552_8_221"/>
          <p:cNvSpPr txBox="1"/>
          <p:nvPr/>
        </p:nvSpPr>
        <p:spPr bwMode="auto">
          <a:xfrm>
            <a:off x="2666986" y="1371857"/>
            <a:ext cx="16669674" cy="1164413"/>
          </a:xfrm>
          <a:prstGeom prst="rect">
            <a:avLst/>
          </a:prstGeom>
          <a:noFill/>
          <a:ln>
            <a:noFill/>
          </a:ln>
        </p:spPr>
        <p:txBody>
          <a:bodyPr spcFirstLastPara="1" wrap="square" lIns="50796" tIns="50796" rIns="50796" bIns="50796" anchor="t" anchorCtr="0">
            <a:spAutoFit/>
          </a:bodyPr>
          <a:lstStyle/>
          <a:p>
            <a:pPr algn="l">
              <a:lnSpc>
                <a:spcPct val="150000"/>
              </a:lnSpc>
              <a:buClr>
                <a:srgbClr val="1E2A37"/>
              </a:buClr>
              <a:buSzPts val="2300"/>
              <a:defRPr/>
            </a:pPr>
            <a:r>
              <a:rPr lang="en-US" sz="4600" b="1" dirty="0">
                <a:solidFill>
                  <a:srgbClr val="1E2A37"/>
                </a:solidFill>
                <a:latin typeface="Helvetica Neue"/>
                <a:ea typeface="Helvetica Neue"/>
                <a:cs typeface="Helvetica Neue"/>
              </a:rPr>
              <a:t>TEASIMED project</a:t>
            </a:r>
            <a:endParaRPr sz="4600" b="1" dirty="0">
              <a:solidFill>
                <a:srgbClr val="1E2A37"/>
              </a:solidFill>
              <a:latin typeface="Helvetica Neue"/>
              <a:ea typeface="Helvetica Neue"/>
              <a:cs typeface="Helvetica Neue"/>
            </a:endParaRPr>
          </a:p>
        </p:txBody>
      </p:sp>
      <p:sp>
        <p:nvSpPr>
          <p:cNvPr id="1416643505" name="Google Shape;345;g10965efb552_8_221"/>
          <p:cNvSpPr txBox="1">
            <a:spLocks noGrp="1"/>
          </p:cNvSpPr>
          <p:nvPr>
            <p:ph type="sldNum" sz="quarter" idx="2"/>
          </p:nvPr>
        </p:nvSpPr>
        <p:spPr bwMode="auto">
          <a:xfrm>
            <a:off x="12133276" y="12983675"/>
            <a:ext cx="274113" cy="471924"/>
          </a:xfrm>
          <a:prstGeom prst="rect">
            <a:avLst/>
          </a:prstGeom>
          <a:ln w="12700">
            <a:miter lim="400000"/>
          </a:ln>
        </p:spPr>
        <p:txBody>
          <a:bodyPr wrap="none" lIns="50800" tIns="50800" rIns="50800" bIns="50800" anchor="b">
            <a:spAutoFit/>
          </a:bodyPr>
          <a:lstStyle>
            <a:defPPr marR="0" lvl="0" algn="l">
              <a:lnSpc>
                <a:spcPct val="100000"/>
              </a:lnSpc>
              <a:spcBef>
                <a:spcPts val="0"/>
              </a:spcBef>
              <a:spcAft>
                <a:spcPts val="0"/>
              </a:spcAft>
            </a:defPPr>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defRPr>
            </a:lvl9pPr>
          </a:lstStyle>
          <a:p>
            <a:fld id="{00000000-1234-1234-1234-123412341234}" type="slidenum">
              <a:rPr lang="it-IT" sz="2400" b="1">
                <a:solidFill>
                  <a:prstClr val="black">
                    <a:tint val="75000"/>
                  </a:prstClr>
                </a:solidFill>
              </a:rPr>
              <a:pPr/>
              <a:t>4</a:t>
            </a:fld>
            <a:endParaRPr sz="2400" b="1" dirty="0">
              <a:solidFill>
                <a:prstClr val="black">
                  <a:tint val="75000"/>
                </a:prstClr>
              </a:solidFill>
            </a:endParaRPr>
          </a:p>
        </p:txBody>
      </p:sp>
      <p:cxnSp>
        <p:nvCxnSpPr>
          <p:cNvPr id="605859348" name="Google Shape;343;g10965efb552_8_221"/>
          <p:cNvCxnSpPr>
            <a:cxnSpLocks/>
          </p:cNvCxnSpPr>
          <p:nvPr/>
        </p:nvCxnSpPr>
        <p:spPr bwMode="auto">
          <a:xfrm>
            <a:off x="2666990" y="2468880"/>
            <a:ext cx="5849392" cy="0"/>
          </a:xfrm>
          <a:prstGeom prst="straightConnector1">
            <a:avLst/>
          </a:prstGeom>
          <a:noFill/>
          <a:ln w="25400" cap="flat" cmpd="sng">
            <a:solidFill>
              <a:srgbClr val="000000"/>
            </a:solidFill>
            <a:prstDash val="solid"/>
            <a:miter/>
            <a:headEnd type="none" w="sm" len="sm"/>
            <a:tailEnd type="none" w="sm" len="sm"/>
          </a:ln>
        </p:spPr>
      </p:cxnSp>
      <p:cxnSp>
        <p:nvCxnSpPr>
          <p:cNvPr id="927572224" name="Google Shape;343;g10965efb552_8_221"/>
          <p:cNvCxnSpPr>
            <a:cxnSpLocks/>
          </p:cNvCxnSpPr>
          <p:nvPr/>
        </p:nvCxnSpPr>
        <p:spPr bwMode="auto">
          <a:xfrm>
            <a:off x="2666989" y="2468880"/>
            <a:ext cx="5849390" cy="0"/>
          </a:xfrm>
          <a:prstGeom prst="straightConnector1">
            <a:avLst/>
          </a:prstGeom>
          <a:noFill/>
          <a:ln w="25400" cap="flat" cmpd="sng">
            <a:solidFill>
              <a:srgbClr val="000000"/>
            </a:solidFill>
            <a:prstDash val="solid"/>
            <a:miter/>
            <a:headEnd type="none" w="sm" len="sm"/>
            <a:tailEnd type="none" w="sm" len="sm"/>
          </a:ln>
        </p:spPr>
      </p:cxnSp>
      <p:cxnSp>
        <p:nvCxnSpPr>
          <p:cNvPr id="1076834837" name="Google Shape;343;g10965efb552_8_221"/>
          <p:cNvCxnSpPr>
            <a:cxnSpLocks/>
          </p:cNvCxnSpPr>
          <p:nvPr/>
        </p:nvCxnSpPr>
        <p:spPr bwMode="auto">
          <a:xfrm>
            <a:off x="2666988" y="2468880"/>
            <a:ext cx="5849388" cy="0"/>
          </a:xfrm>
          <a:prstGeom prst="straightConnector1">
            <a:avLst/>
          </a:prstGeom>
          <a:noFill/>
          <a:ln w="25400" cap="flat" cmpd="sng">
            <a:solidFill>
              <a:srgbClr val="000000"/>
            </a:solidFill>
            <a:prstDash val="solid"/>
            <a:miter/>
            <a:headEnd type="none" w="sm" len="sm"/>
            <a:tailEnd type="none" w="sm" len="sm"/>
          </a:ln>
        </p:spPr>
      </p:cxnSp>
      <p:sp>
        <p:nvSpPr>
          <p:cNvPr id="1041889794" name="TextBox 1041889793"/>
          <p:cNvSpPr txBox="1"/>
          <p:nvPr/>
        </p:nvSpPr>
        <p:spPr bwMode="auto">
          <a:xfrm>
            <a:off x="15658750" y="9306717"/>
            <a:ext cx="8016872" cy="892552"/>
          </a:xfrm>
          <a:prstGeom prst="rect">
            <a:avLst/>
          </a:prstGeom>
          <a:noFill/>
        </p:spPr>
        <p:txBody>
          <a:bodyPr vertOverflow="overflow" horzOverflow="clip" vert="horz" wrap="square" lIns="182880" tIns="91440" rIns="182880" bIns="91440" numCol="1" spcCol="0" rtlCol="0" fromWordArt="0" anchor="t" anchorCtr="0" forceAA="0" compatLnSpc="0">
            <a:spAutoFit/>
          </a:bodyPr>
          <a:lstStyle/>
          <a:p>
            <a:pPr>
              <a:defRPr/>
            </a:pPr>
            <a:endParaRPr sz="4800"/>
          </a:p>
        </p:txBody>
      </p:sp>
      <p:sp>
        <p:nvSpPr>
          <p:cNvPr id="253657545" name="Google Shape;234;p3"/>
          <p:cNvSpPr txBox="1"/>
          <p:nvPr/>
        </p:nvSpPr>
        <p:spPr bwMode="auto">
          <a:xfrm>
            <a:off x="332720" y="2778123"/>
            <a:ext cx="9004196" cy="10135078"/>
          </a:xfrm>
          <a:prstGeom prst="rect">
            <a:avLst/>
          </a:prstGeom>
          <a:noFill/>
          <a:ln>
            <a:noFill/>
          </a:ln>
        </p:spPr>
        <p:txBody>
          <a:bodyPr spcFirstLastPara="1" wrap="square" lIns="101598" tIns="101598" rIns="101598" bIns="101598" anchor="t" anchorCtr="0">
            <a:spAutoFit/>
          </a:bodyPr>
          <a:lstStyle/>
          <a:p>
            <a:pPr marL="611814" indent="-611814" algn="l">
              <a:lnSpc>
                <a:spcPct val="130000"/>
              </a:lnSpc>
              <a:buFont typeface="Arial"/>
              <a:buChar char="•"/>
              <a:defRPr/>
            </a:pPr>
            <a:r>
              <a:rPr lang="en-US" sz="3600" dirty="0">
                <a:latin typeface="Helvetica Neue"/>
                <a:ea typeface="Helvetica Neue"/>
                <a:cs typeface="Helvetica Neue"/>
              </a:rPr>
              <a:t>Based on MP1 &amp; MP2 results, the </a:t>
            </a:r>
            <a:r>
              <a:rPr lang="en-US" sz="3600" b="1" dirty="0">
                <a:latin typeface="Helvetica Neue"/>
                <a:ea typeface="Helvetica Neue"/>
                <a:cs typeface="Helvetica Neue"/>
              </a:rPr>
              <a:t>European Commission </a:t>
            </a:r>
            <a:r>
              <a:rPr lang="en-US" sz="3600" dirty="0">
                <a:latin typeface="Helvetica Neue"/>
                <a:ea typeface="Helvetica Neue"/>
                <a:cs typeface="Helvetica Neue"/>
              </a:rPr>
              <a:t>has granted to Med-TSO the </a:t>
            </a:r>
            <a:r>
              <a:rPr lang="en-US" sz="3600" b="1" dirty="0">
                <a:latin typeface="Helvetica Neue"/>
                <a:ea typeface="Helvetica Neue"/>
                <a:cs typeface="Helvetica Neue"/>
              </a:rPr>
              <a:t>support for a new project to be carried out in the period 2020-2022</a:t>
            </a:r>
            <a:endParaRPr sz="3600" dirty="0">
              <a:solidFill>
                <a:srgbClr val="000000"/>
              </a:solidFill>
              <a:latin typeface="Arial"/>
              <a:ea typeface="Arial"/>
              <a:cs typeface="Arial"/>
            </a:endParaRPr>
          </a:p>
          <a:p>
            <a:pPr marL="611814" indent="-611814" algn="l">
              <a:lnSpc>
                <a:spcPct val="130000"/>
              </a:lnSpc>
              <a:spcBef>
                <a:spcPts val="2518"/>
              </a:spcBef>
              <a:buFont typeface="Arial"/>
              <a:buChar char="•"/>
              <a:defRPr/>
            </a:pPr>
            <a:r>
              <a:rPr lang="en-US" sz="3600" dirty="0">
                <a:latin typeface="Helvetica Neue"/>
                <a:ea typeface="Helvetica Neue"/>
                <a:cs typeface="Helvetica Neue"/>
              </a:rPr>
              <a:t>The new project </a:t>
            </a:r>
            <a:r>
              <a:rPr lang="en-US" sz="3600" b="1" dirty="0">
                <a:latin typeface="Helvetica Neue"/>
                <a:ea typeface="Helvetica Neue"/>
                <a:cs typeface="Helvetica Neue"/>
              </a:rPr>
              <a:t>TEASIMED </a:t>
            </a:r>
            <a:r>
              <a:rPr lang="en-US" sz="3600" dirty="0">
                <a:latin typeface="Helvetica Neue"/>
                <a:ea typeface="Helvetica Neue"/>
                <a:cs typeface="Helvetica Neue"/>
              </a:rPr>
              <a:t>(i.e. </a:t>
            </a:r>
            <a:r>
              <a:rPr lang="en-US" sz="3600" b="1" i="1" dirty="0">
                <a:latin typeface="Helvetica Neue"/>
                <a:ea typeface="Helvetica Neue"/>
                <a:cs typeface="Helvetica Neue"/>
              </a:rPr>
              <a:t>T</a:t>
            </a:r>
            <a:r>
              <a:rPr lang="en-US" sz="3600" i="1" dirty="0">
                <a:latin typeface="Helvetica Neue"/>
                <a:ea typeface="Helvetica Neue"/>
                <a:cs typeface="Helvetica Neue"/>
              </a:rPr>
              <a:t>owards an </a:t>
            </a:r>
            <a:r>
              <a:rPr lang="en-US" sz="3600" b="1" i="1" dirty="0">
                <a:latin typeface="Helvetica Neue"/>
                <a:ea typeface="Helvetica Neue"/>
                <a:cs typeface="Helvetica Neue"/>
              </a:rPr>
              <a:t>E</a:t>
            </a:r>
            <a:r>
              <a:rPr lang="en-US" sz="3600" i="1" dirty="0">
                <a:latin typeface="Helvetica Neue"/>
                <a:ea typeface="Helvetica Neue"/>
                <a:cs typeface="Helvetica Neue"/>
              </a:rPr>
              <a:t>fficient, </a:t>
            </a:r>
            <a:r>
              <a:rPr lang="en-US" sz="3600" b="1" i="1" dirty="0">
                <a:latin typeface="Helvetica Neue"/>
                <a:ea typeface="Helvetica Neue"/>
                <a:cs typeface="Helvetica Neue"/>
              </a:rPr>
              <a:t>A</a:t>
            </a:r>
            <a:r>
              <a:rPr lang="en-US" sz="3600" i="1" dirty="0">
                <a:latin typeface="Helvetica Neue"/>
                <a:ea typeface="Helvetica Neue"/>
                <a:cs typeface="Helvetica Neue"/>
              </a:rPr>
              <a:t>dequate, </a:t>
            </a:r>
            <a:r>
              <a:rPr lang="en-US" sz="3600" b="1" i="1" dirty="0">
                <a:latin typeface="Helvetica Neue"/>
                <a:ea typeface="Helvetica Neue"/>
                <a:cs typeface="Helvetica Neue"/>
              </a:rPr>
              <a:t>S</a:t>
            </a:r>
            <a:r>
              <a:rPr lang="en-US" sz="3600" i="1" dirty="0">
                <a:latin typeface="Helvetica Neue"/>
                <a:ea typeface="Helvetica Neue"/>
                <a:cs typeface="Helvetica Neue"/>
              </a:rPr>
              <a:t>ustainable and </a:t>
            </a:r>
            <a:r>
              <a:rPr lang="en-US" sz="3600" b="1" i="1" dirty="0">
                <a:latin typeface="Helvetica Neue"/>
                <a:ea typeface="Helvetica Neue"/>
                <a:cs typeface="Helvetica Neue"/>
              </a:rPr>
              <a:t>I</a:t>
            </a:r>
            <a:r>
              <a:rPr lang="en-US" sz="3600" i="1" dirty="0">
                <a:latin typeface="Helvetica Neue"/>
                <a:ea typeface="Helvetica Neue"/>
                <a:cs typeface="Helvetica Neue"/>
              </a:rPr>
              <a:t>nterconnected </a:t>
            </a:r>
            <a:r>
              <a:rPr lang="en-US" sz="3600" b="1" i="1" dirty="0" err="1">
                <a:latin typeface="Helvetica Neue"/>
                <a:ea typeface="Helvetica Neue"/>
                <a:cs typeface="Helvetica Neue"/>
              </a:rPr>
              <a:t>MED</a:t>
            </a:r>
            <a:r>
              <a:rPr lang="en-US" sz="3600" i="1" dirty="0" err="1">
                <a:latin typeface="Helvetica Neue"/>
                <a:ea typeface="Helvetica Neue"/>
                <a:cs typeface="Helvetica Neue"/>
              </a:rPr>
              <a:t>iterranean</a:t>
            </a:r>
            <a:r>
              <a:rPr lang="en-US" sz="3600" i="1" dirty="0">
                <a:latin typeface="Helvetica Neue"/>
                <a:ea typeface="Helvetica Neue"/>
                <a:cs typeface="Helvetica Neue"/>
              </a:rPr>
              <a:t> power system</a:t>
            </a:r>
            <a:r>
              <a:rPr lang="en-US" sz="3600" dirty="0">
                <a:latin typeface="Helvetica Neue"/>
                <a:ea typeface="Helvetica Neue"/>
                <a:cs typeface="Helvetica Neue"/>
              </a:rPr>
              <a:t>) started on 1 September 2020, with a duration of 28 months (conclusion by 31 December 2022)</a:t>
            </a:r>
            <a:endParaRPr sz="3600" dirty="0">
              <a:solidFill>
                <a:srgbClr val="000000"/>
              </a:solidFill>
              <a:latin typeface="Arial"/>
              <a:ea typeface="Arial"/>
              <a:cs typeface="Arial"/>
            </a:endParaRPr>
          </a:p>
          <a:p>
            <a:pPr marL="634998" indent="-244472" algn="l">
              <a:lnSpc>
                <a:spcPct val="150000"/>
              </a:lnSpc>
              <a:spcBef>
                <a:spcPts val="2518"/>
              </a:spcBef>
              <a:buClr>
                <a:srgbClr val="1E2A37"/>
              </a:buClr>
              <a:buSzPts val="3075"/>
              <a:defRPr/>
            </a:pPr>
            <a:endParaRPr sz="2800" dirty="0">
              <a:solidFill>
                <a:srgbClr val="1E2A37"/>
              </a:solidFill>
              <a:latin typeface="Helvetica Neue"/>
              <a:ea typeface="Helvetica Neue"/>
              <a:cs typeface="Helvetica Neue"/>
            </a:endParaRPr>
          </a:p>
        </p:txBody>
      </p:sp>
      <p:sp>
        <p:nvSpPr>
          <p:cNvPr id="82372893" name="Google Shape;237;p3"/>
          <p:cNvSpPr txBox="1"/>
          <p:nvPr/>
        </p:nvSpPr>
        <p:spPr bwMode="auto">
          <a:xfrm>
            <a:off x="9335768" y="2191765"/>
            <a:ext cx="14339854" cy="9772928"/>
          </a:xfrm>
          <a:prstGeom prst="rect">
            <a:avLst/>
          </a:prstGeom>
          <a:noFill/>
          <a:ln>
            <a:noFill/>
          </a:ln>
        </p:spPr>
        <p:txBody>
          <a:bodyPr spcFirstLastPara="1" wrap="square" lIns="101598" tIns="101598" rIns="101598" bIns="101598" anchor="t" anchorCtr="0">
            <a:spAutoFit/>
          </a:bodyPr>
          <a:lstStyle/>
          <a:p>
            <a:pPr algn="just">
              <a:lnSpc>
                <a:spcPct val="130000"/>
              </a:lnSpc>
              <a:buClr>
                <a:srgbClr val="5E5E5E"/>
              </a:buClr>
              <a:buSzPts val="3600"/>
              <a:defRPr/>
            </a:pPr>
            <a:r>
              <a:rPr lang="en-US" sz="3600" b="1" dirty="0">
                <a:latin typeface="Helvetica Neue"/>
                <a:ea typeface="Helvetica Neue"/>
                <a:cs typeface="Helvetica Neue"/>
              </a:rPr>
              <a:t>Five working streams</a:t>
            </a:r>
            <a:r>
              <a:rPr lang="en-US" sz="3600" dirty="0">
                <a:latin typeface="Helvetica Neue"/>
                <a:ea typeface="Helvetica Neue"/>
                <a:cs typeface="Helvetica Neue"/>
              </a:rPr>
              <a:t>:</a:t>
            </a:r>
            <a:endParaRPr sz="3600" dirty="0">
              <a:latin typeface="Helvetica Neue"/>
              <a:ea typeface="Helvetica Neue"/>
              <a:cs typeface="Helvetica Neue"/>
            </a:endParaRPr>
          </a:p>
          <a:p>
            <a:pPr marL="655872" indent="-655872" algn="just">
              <a:lnSpc>
                <a:spcPct val="130000"/>
              </a:lnSpc>
              <a:spcBef>
                <a:spcPts val="1598"/>
              </a:spcBef>
              <a:buAutoNum type="arabicPeriod"/>
              <a:defRPr/>
            </a:pPr>
            <a:r>
              <a:rPr lang="en-US" sz="3600" dirty="0">
                <a:latin typeface="Helvetica Neue"/>
                <a:ea typeface="Helvetica Neue"/>
                <a:cs typeface="Helvetica Neue"/>
              </a:rPr>
              <a:t>Update the </a:t>
            </a:r>
            <a:r>
              <a:rPr lang="en-US" sz="3600" b="1" dirty="0">
                <a:latin typeface="Helvetica Neue"/>
                <a:ea typeface="Helvetica Neue"/>
                <a:cs typeface="Helvetica Neue"/>
              </a:rPr>
              <a:t>Mediterranean Masterplan</a:t>
            </a:r>
            <a:r>
              <a:rPr lang="en-US" sz="3600" dirty="0">
                <a:latin typeface="Helvetica Neue"/>
                <a:ea typeface="Helvetica Neue"/>
                <a:cs typeface="Helvetica Neue"/>
              </a:rPr>
              <a:t>, the HV Transmission Network Development plan, in close connection with ENTSO-E</a:t>
            </a:r>
            <a:endParaRPr sz="3600" dirty="0">
              <a:latin typeface="Helvetica Neue"/>
              <a:ea typeface="Helvetica Neue"/>
              <a:cs typeface="Helvetica Neue"/>
            </a:endParaRPr>
          </a:p>
          <a:p>
            <a:pPr marL="655872" indent="-655872" algn="just">
              <a:lnSpc>
                <a:spcPct val="130000"/>
              </a:lnSpc>
              <a:buAutoNum type="arabicPeriod"/>
              <a:defRPr/>
            </a:pPr>
            <a:r>
              <a:rPr lang="en-US" sz="3600" dirty="0">
                <a:latin typeface="Helvetica Neue"/>
                <a:ea typeface="Helvetica Neue"/>
                <a:cs typeface="Helvetica Neue"/>
              </a:rPr>
              <a:t>Consolidate the Common Technical Regulatory Framework (CTRF) to let it become a real </a:t>
            </a:r>
            <a:r>
              <a:rPr lang="en-US" sz="3600" b="1" dirty="0">
                <a:latin typeface="Helvetica Neue"/>
                <a:ea typeface="Helvetica Neue"/>
                <a:cs typeface="Helvetica Neue"/>
              </a:rPr>
              <a:t>Mediterranean Grid Code</a:t>
            </a:r>
            <a:endParaRPr sz="3600" b="1" dirty="0">
              <a:latin typeface="Helvetica Neue"/>
              <a:ea typeface="Helvetica Neue"/>
              <a:cs typeface="Helvetica Neue"/>
            </a:endParaRPr>
          </a:p>
          <a:p>
            <a:pPr marL="655872" indent="-655872" algn="just">
              <a:lnSpc>
                <a:spcPct val="130000"/>
              </a:lnSpc>
              <a:buAutoNum type="arabicPeriod"/>
              <a:defRPr/>
            </a:pPr>
            <a:r>
              <a:rPr lang="en-US" sz="3600" dirty="0">
                <a:latin typeface="Helvetica Neue"/>
                <a:ea typeface="Helvetica Neue"/>
                <a:cs typeface="Helvetica Neue"/>
              </a:rPr>
              <a:t>Identify and put into operation </a:t>
            </a:r>
            <a:r>
              <a:rPr lang="en-US" sz="3600" b="1" dirty="0">
                <a:latin typeface="Helvetica Neue"/>
                <a:ea typeface="Helvetica Neue"/>
                <a:cs typeface="Helvetica Neue"/>
              </a:rPr>
              <a:t>pilot projects </a:t>
            </a:r>
            <a:r>
              <a:rPr lang="en-US" sz="3600" dirty="0">
                <a:latin typeface="Helvetica Neue"/>
                <a:ea typeface="Helvetica Neue"/>
                <a:cs typeface="Helvetica Neue"/>
              </a:rPr>
              <a:t>on selected</a:t>
            </a:r>
            <a:r>
              <a:rPr lang="en-US" sz="3600" b="1" dirty="0">
                <a:latin typeface="Helvetica Neue"/>
                <a:ea typeface="Helvetica Neue"/>
                <a:cs typeface="Helvetica Neue"/>
              </a:rPr>
              <a:t> Interconnected Electricity Exchange Zones </a:t>
            </a:r>
            <a:r>
              <a:rPr lang="en-US" sz="3600" dirty="0">
                <a:latin typeface="Helvetica Neue"/>
                <a:ea typeface="Helvetica Neue"/>
                <a:cs typeface="Helvetica Neue"/>
              </a:rPr>
              <a:t>(IEEZ), optimizing the calculation of interconnection capacities and applying joint operational procedures</a:t>
            </a:r>
            <a:endParaRPr sz="3600" dirty="0">
              <a:latin typeface="Helvetica Neue"/>
              <a:ea typeface="Helvetica Neue"/>
              <a:cs typeface="Helvetica Neue"/>
            </a:endParaRPr>
          </a:p>
          <a:p>
            <a:pPr marL="655872" indent="-655872" algn="just">
              <a:lnSpc>
                <a:spcPct val="130000"/>
              </a:lnSpc>
              <a:buAutoNum type="arabicPeriod"/>
              <a:defRPr/>
            </a:pPr>
            <a:r>
              <a:rPr lang="en-US" sz="3600" b="1" dirty="0">
                <a:latin typeface="Helvetica Neue"/>
                <a:ea typeface="Helvetica Neue"/>
                <a:cs typeface="Helvetica Neue"/>
              </a:rPr>
              <a:t>Optimized operation procedures</a:t>
            </a:r>
            <a:r>
              <a:rPr lang="en-US" sz="3600" dirty="0">
                <a:latin typeface="Helvetica Neue"/>
                <a:ea typeface="Helvetica Neue"/>
                <a:cs typeface="Helvetica Neue"/>
              </a:rPr>
              <a:t> and </a:t>
            </a:r>
            <a:r>
              <a:rPr lang="en-US" sz="3600" b="1" dirty="0">
                <a:latin typeface="Helvetica Neue"/>
                <a:ea typeface="Helvetica Neue"/>
                <a:cs typeface="Helvetica Neue"/>
              </a:rPr>
              <a:t>coordinated Adequacy assessments</a:t>
            </a:r>
            <a:endParaRPr sz="3600" b="1" dirty="0">
              <a:solidFill>
                <a:srgbClr val="FF0000"/>
              </a:solidFill>
              <a:latin typeface="Helvetica Neue"/>
              <a:ea typeface="Helvetica Neue"/>
              <a:cs typeface="Helvetica Neue"/>
            </a:endParaRPr>
          </a:p>
          <a:p>
            <a:pPr marL="655872" indent="-655872" algn="just">
              <a:lnSpc>
                <a:spcPct val="130000"/>
              </a:lnSpc>
              <a:buAutoNum type="arabicPeriod"/>
              <a:defRPr/>
            </a:pPr>
            <a:r>
              <a:rPr lang="en-US" sz="3600" b="1" dirty="0">
                <a:latin typeface="Helvetica Neue"/>
                <a:ea typeface="Helvetica Neue"/>
                <a:cs typeface="Helvetica Neue"/>
              </a:rPr>
              <a:t>Knowledge Sharing program</a:t>
            </a:r>
            <a:r>
              <a:rPr lang="en-US" sz="3600" dirty="0">
                <a:latin typeface="Helvetica Neue"/>
                <a:ea typeface="Helvetica Neue"/>
                <a:cs typeface="Helvetica Neue"/>
              </a:rPr>
              <a:t>, also  through the development of a digital web platform</a:t>
            </a:r>
            <a:endParaRPr sz="3600" dirty="0">
              <a:latin typeface="Helvetica Neue"/>
              <a:ea typeface="Helvetica Neue"/>
              <a:cs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9ED2884-C8FE-C2BB-FE22-60EA36BBFBE5}"/>
              </a:ext>
            </a:extLst>
          </p:cNvPr>
          <p:cNvGraphicFramePr>
            <a:graphicFrameLocks noGrp="1"/>
          </p:cNvGraphicFramePr>
          <p:nvPr>
            <p:ph idx="1"/>
            <p:extLst>
              <p:ext uri="{D42A27DB-BD31-4B8C-83A1-F6EECF244321}">
                <p14:modId xmlns:p14="http://schemas.microsoft.com/office/powerpoint/2010/main" val="4032876589"/>
              </p:ext>
            </p:extLst>
          </p:nvPr>
        </p:nvGraphicFramePr>
        <p:xfrm>
          <a:off x="1219200" y="1673225"/>
          <a:ext cx="21945600" cy="1094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78BB89A7-31E6-E3BE-C661-2AF04F84758F}"/>
              </a:ext>
            </a:extLst>
          </p:cNvPr>
          <p:cNvSpPr>
            <a:spLocks noGrp="1"/>
          </p:cNvSpPr>
          <p:nvPr>
            <p:ph type="title"/>
          </p:nvPr>
        </p:nvSpPr>
        <p:spPr>
          <a:xfrm>
            <a:off x="3866709" y="613374"/>
            <a:ext cx="16253364" cy="1059851"/>
          </a:xfrm>
        </p:spPr>
        <p:txBody>
          <a:bodyPr>
            <a:normAutofit/>
          </a:bodyPr>
          <a:lstStyle/>
          <a:p>
            <a:r>
              <a:rPr lang="en-US" sz="6000" b="1" dirty="0">
                <a:solidFill>
                  <a:srgbClr val="002060"/>
                </a:solidFill>
                <a:latin typeface="Helvetica" panose="020B0604020202020204" pitchFamily="34" charset="0"/>
                <a:cs typeface="Helvetica" panose="020B0604020202020204" pitchFamily="34" charset="0"/>
              </a:rPr>
              <a:t>TEASIMED Steering &amp; coordination committee</a:t>
            </a:r>
            <a:endParaRPr lang="en-US" sz="6000" dirty="0"/>
          </a:p>
        </p:txBody>
      </p:sp>
      <p:cxnSp>
        <p:nvCxnSpPr>
          <p:cNvPr id="6" name="Connettore 1 2">
            <a:extLst>
              <a:ext uri="{FF2B5EF4-FFF2-40B4-BE49-F238E27FC236}">
                <a16:creationId xmlns:a16="http://schemas.microsoft.com/office/drawing/2014/main" id="{DFD24D16-B8B5-04CE-FFE8-B5CE7E9B0C5B}"/>
              </a:ext>
            </a:extLst>
          </p:cNvPr>
          <p:cNvCxnSpPr>
            <a:cxnSpLocks/>
          </p:cNvCxnSpPr>
          <p:nvPr/>
        </p:nvCxnSpPr>
        <p:spPr>
          <a:xfrm>
            <a:off x="960056" y="1551346"/>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2248E1A-05A8-8002-9397-F770028EB061}"/>
              </a:ext>
            </a:extLst>
          </p:cNvPr>
          <p:cNvSpPr>
            <a:spLocks noGrp="1"/>
          </p:cNvSpPr>
          <p:nvPr>
            <p:ph type="sldNum" sz="quarter" idx="12"/>
          </p:nvPr>
        </p:nvSpPr>
        <p:spPr>
          <a:xfrm>
            <a:off x="12048694" y="12983675"/>
            <a:ext cx="274114" cy="471924"/>
          </a:xfrm>
          <a:ln w="12700">
            <a:miter lim="400000"/>
          </a:ln>
        </p:spPr>
        <p:txBody>
          <a:bodyPr wrap="none" lIns="50800" tIns="50800" rIns="50800" bIns="50800" anchor="b">
            <a:spAutoFit/>
          </a:bodyPr>
          <a:lstStyle/>
          <a:p>
            <a:fld id="{B007B441-5312-499D-93C3-6E37886527FA}" type="slidenum">
              <a:rPr lang="it-IT" smtClean="0">
                <a:solidFill>
                  <a:prstClr val="black">
                    <a:tint val="75000"/>
                  </a:prstClr>
                </a:solidFill>
              </a:rPr>
              <a:pPr/>
              <a:t>5</a:t>
            </a:fld>
            <a:endParaRPr lang="it-IT" dirty="0">
              <a:solidFill>
                <a:prstClr val="black">
                  <a:tint val="75000"/>
                </a:prstClr>
              </a:solidFill>
            </a:endParaRPr>
          </a:p>
        </p:txBody>
      </p:sp>
    </p:spTree>
    <p:extLst>
      <p:ext uri="{BB962C8B-B14F-4D97-AF65-F5344CB8AC3E}">
        <p14:creationId xmlns:p14="http://schemas.microsoft.com/office/powerpoint/2010/main" val="318469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5775229" y="444405"/>
            <a:ext cx="12821043"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Med-TSO Mediterranean Master Plan 2022</a:t>
            </a:r>
          </a:p>
        </p:txBody>
      </p:sp>
      <p:sp>
        <p:nvSpPr>
          <p:cNvPr id="28" name="HERE PICTURE">
            <a:extLst>
              <a:ext uri="{FF2B5EF4-FFF2-40B4-BE49-F238E27FC236}">
                <a16:creationId xmlns:a16="http://schemas.microsoft.com/office/drawing/2014/main" id="{B1D6C176-5486-8590-F0C9-BCDF74753F56}"/>
              </a:ext>
            </a:extLst>
          </p:cNvPr>
          <p:cNvSpPr txBox="1"/>
          <p:nvPr/>
        </p:nvSpPr>
        <p:spPr>
          <a:xfrm>
            <a:off x="3416579" y="4831142"/>
            <a:ext cx="3872557" cy="1687952"/>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795" tIns="50795" rIns="50795" bIns="50795" anchor="ctr">
            <a:spAutoFit/>
          </a:bodyPr>
          <a:lstStyle>
            <a:lvl1pPr defTabSz="457200">
              <a:lnSpc>
                <a:spcPct val="120000"/>
              </a:lnSpc>
              <a:defRPr sz="4500" b="1">
                <a:solidFill>
                  <a:srgbClr val="FFFFFF"/>
                </a:solidFill>
                <a:latin typeface="Helvetica"/>
                <a:ea typeface="Helvetica"/>
                <a:cs typeface="Helvetica"/>
                <a:sym typeface="Helvetica"/>
              </a:defRPr>
            </a:lvl1pPr>
          </a:lstStyle>
          <a:p>
            <a:pPr defTabSz="457173"/>
            <a:r>
              <a:rPr sz="4499">
                <a:latin typeface="Helvetica" panose="020B0604020202020204" pitchFamily="34" charset="0"/>
                <a:cs typeface="Helvetica" panose="020B0604020202020204" pitchFamily="34" charset="0"/>
              </a:rPr>
              <a:t>HERE PICTURE</a:t>
            </a:r>
          </a:p>
        </p:txBody>
      </p:sp>
      <p:pic>
        <p:nvPicPr>
          <p:cNvPr id="11" name="Google Shape;147;gd2ca294a27_0_113">
            <a:extLst>
              <a:ext uri="{FF2B5EF4-FFF2-40B4-BE49-F238E27FC236}">
                <a16:creationId xmlns:a16="http://schemas.microsoft.com/office/drawing/2014/main" id="{3673C9E3-18CD-1E98-2986-7F74CDB3B4B1}"/>
              </a:ext>
            </a:extLst>
          </p:cNvPr>
          <p:cNvPicPr/>
          <p:nvPr/>
        </p:nvPicPr>
        <p:blipFill>
          <a:blip r:embed="rId3">
            <a:alphaModFix/>
          </a:blip>
          <a:stretch/>
        </p:blipFill>
        <p:spPr bwMode="auto">
          <a:xfrm>
            <a:off x="14179996" y="8308465"/>
            <a:ext cx="6155293" cy="4165833"/>
          </a:xfrm>
          <a:prstGeom prst="rect">
            <a:avLst/>
          </a:prstGeom>
          <a:noFill/>
          <a:ln>
            <a:noFill/>
          </a:ln>
        </p:spPr>
      </p:pic>
      <p:pic>
        <p:nvPicPr>
          <p:cNvPr id="12" name="Google Shape;148;gd2ca294a27_0_113">
            <a:extLst>
              <a:ext uri="{FF2B5EF4-FFF2-40B4-BE49-F238E27FC236}">
                <a16:creationId xmlns:a16="http://schemas.microsoft.com/office/drawing/2014/main" id="{F4D96584-8E29-EB3D-2F2E-60A31D726BAD}"/>
              </a:ext>
            </a:extLst>
          </p:cNvPr>
          <p:cNvPicPr/>
          <p:nvPr/>
        </p:nvPicPr>
        <p:blipFill>
          <a:blip r:embed="rId4">
            <a:alphaModFix/>
          </a:blip>
          <a:stretch/>
        </p:blipFill>
        <p:spPr bwMode="auto">
          <a:xfrm>
            <a:off x="1968324" y="2665708"/>
            <a:ext cx="5978730" cy="3952121"/>
          </a:xfrm>
          <a:prstGeom prst="rect">
            <a:avLst/>
          </a:prstGeom>
          <a:noFill/>
          <a:ln>
            <a:noFill/>
          </a:ln>
        </p:spPr>
      </p:pic>
      <p:pic>
        <p:nvPicPr>
          <p:cNvPr id="13" name="Google Shape;149;gd2ca294a27_0_113">
            <a:extLst>
              <a:ext uri="{FF2B5EF4-FFF2-40B4-BE49-F238E27FC236}">
                <a16:creationId xmlns:a16="http://schemas.microsoft.com/office/drawing/2014/main" id="{8C432B2D-6E22-BB31-3E5B-B2095D23BD9C}"/>
              </a:ext>
            </a:extLst>
          </p:cNvPr>
          <p:cNvPicPr/>
          <p:nvPr/>
        </p:nvPicPr>
        <p:blipFill>
          <a:blip r:embed="rId5">
            <a:alphaModFix/>
          </a:blip>
          <a:stretch/>
        </p:blipFill>
        <p:spPr bwMode="auto">
          <a:xfrm>
            <a:off x="2560467" y="7986188"/>
            <a:ext cx="8516389" cy="4473164"/>
          </a:xfrm>
          <a:prstGeom prst="rect">
            <a:avLst/>
          </a:prstGeom>
          <a:noFill/>
          <a:ln>
            <a:noFill/>
          </a:ln>
        </p:spPr>
      </p:pic>
      <p:sp>
        <p:nvSpPr>
          <p:cNvPr id="14" name="Google Shape;150;gd2ca294a27_0_113">
            <a:extLst>
              <a:ext uri="{FF2B5EF4-FFF2-40B4-BE49-F238E27FC236}">
                <a16:creationId xmlns:a16="http://schemas.microsoft.com/office/drawing/2014/main" id="{EF0FFF62-DEE9-EF63-D3E3-BCA3AE202A04}"/>
              </a:ext>
            </a:extLst>
          </p:cNvPr>
          <p:cNvSpPr txBox="1"/>
          <p:nvPr/>
        </p:nvSpPr>
        <p:spPr bwMode="auto">
          <a:xfrm rot="390">
            <a:off x="895030" y="1670579"/>
            <a:ext cx="10543788" cy="743357"/>
          </a:xfrm>
          <a:prstGeom prst="rect">
            <a:avLst/>
          </a:prstGeom>
          <a:noFill/>
          <a:ln>
            <a:noFill/>
          </a:ln>
        </p:spPr>
        <p:txBody>
          <a:bodyPr spcFirstLastPara="1" wrap="square" lIns="91395" tIns="91395" rIns="91395" bIns="91395" anchor="t" anchorCtr="0">
            <a:noAutofit/>
          </a:bodyPr>
          <a:lstStyle/>
          <a:p>
            <a:pPr>
              <a:defRPr/>
            </a:pPr>
            <a:r>
              <a:rPr lang="it-IT" sz="3599" b="1" dirty="0">
                <a:solidFill>
                  <a:srgbClr val="0F243E"/>
                </a:solidFill>
                <a:latin typeface="Helvetica" panose="020B0604020202020204" pitchFamily="34" charset="0"/>
                <a:ea typeface="Helvetica Neue"/>
                <a:cs typeface="Helvetica" panose="020B0604020202020204" pitchFamily="34" charset="0"/>
              </a:rPr>
              <a:t>1 - Identify main trends, drivers &amp; uncertainties </a:t>
            </a:r>
            <a:endParaRPr sz="2799" b="1" dirty="0">
              <a:solidFill>
                <a:srgbClr val="0F243E"/>
              </a:solidFill>
              <a:latin typeface="Helvetica" panose="020B0604020202020204" pitchFamily="34" charset="0"/>
              <a:ea typeface="Helvetica Neue"/>
              <a:cs typeface="Helvetica" panose="020B0604020202020204" pitchFamily="34" charset="0"/>
            </a:endParaRPr>
          </a:p>
        </p:txBody>
      </p:sp>
      <p:sp>
        <p:nvSpPr>
          <p:cNvPr id="15" name="Google Shape;151;gd2ca294a27_0_113">
            <a:extLst>
              <a:ext uri="{FF2B5EF4-FFF2-40B4-BE49-F238E27FC236}">
                <a16:creationId xmlns:a16="http://schemas.microsoft.com/office/drawing/2014/main" id="{8AA6BCA2-316D-2290-0EC1-B0D7CE5BDF1B}"/>
              </a:ext>
            </a:extLst>
          </p:cNvPr>
          <p:cNvSpPr txBox="1"/>
          <p:nvPr/>
        </p:nvSpPr>
        <p:spPr bwMode="auto">
          <a:xfrm rot="440">
            <a:off x="3256680" y="7266248"/>
            <a:ext cx="9381055" cy="848952"/>
          </a:xfrm>
          <a:prstGeom prst="rect">
            <a:avLst/>
          </a:prstGeom>
          <a:noFill/>
          <a:ln>
            <a:noFill/>
          </a:ln>
        </p:spPr>
        <p:txBody>
          <a:bodyPr spcFirstLastPara="1" wrap="square" lIns="91395" tIns="91395" rIns="91395" bIns="91395" anchor="t" anchorCtr="0">
            <a:noAutofit/>
          </a:bodyPr>
          <a:lstStyle/>
          <a:p>
            <a:pPr>
              <a:defRPr/>
            </a:pPr>
            <a:r>
              <a:rPr lang="it-IT" sz="3599" b="1">
                <a:solidFill>
                  <a:srgbClr val="0F243E"/>
                </a:solidFill>
                <a:latin typeface="Helvetica" panose="020B0604020202020204" pitchFamily="34" charset="0"/>
                <a:ea typeface="Helvetica Neue"/>
                <a:cs typeface="Helvetica" panose="020B0604020202020204" pitchFamily="34" charset="0"/>
              </a:rPr>
              <a:t>2 - Development of exploratory scenarios</a:t>
            </a:r>
            <a:endParaRPr sz="3599" b="1">
              <a:solidFill>
                <a:srgbClr val="0F243E"/>
              </a:solidFill>
              <a:latin typeface="Helvetica" panose="020B0604020202020204" pitchFamily="34" charset="0"/>
              <a:ea typeface="Helvetica Neue"/>
              <a:cs typeface="Helvetica" panose="020B0604020202020204" pitchFamily="34" charset="0"/>
            </a:endParaRPr>
          </a:p>
        </p:txBody>
      </p:sp>
      <p:sp>
        <p:nvSpPr>
          <p:cNvPr id="17" name="Google Shape;152;gd2ca294a27_0_113">
            <a:extLst>
              <a:ext uri="{FF2B5EF4-FFF2-40B4-BE49-F238E27FC236}">
                <a16:creationId xmlns:a16="http://schemas.microsoft.com/office/drawing/2014/main" id="{6DBB1503-C5D0-779D-8938-14993F569662}"/>
              </a:ext>
            </a:extLst>
          </p:cNvPr>
          <p:cNvSpPr/>
          <p:nvPr/>
        </p:nvSpPr>
        <p:spPr bwMode="auto">
          <a:xfrm>
            <a:off x="1680299" y="6020152"/>
            <a:ext cx="1397368" cy="2412685"/>
          </a:xfrm>
          <a:custGeom>
            <a:avLst/>
            <a:gdLst/>
            <a:ahLst/>
            <a:cxnLst/>
            <a:rect l="l" t="t" r="r" b="b"/>
            <a:pathLst>
              <a:path w="55898" h="96513" extrusionOk="0">
                <a:moveTo>
                  <a:pt x="45504" y="0"/>
                </a:moveTo>
                <a:cubicBezTo>
                  <a:pt x="37956" y="6187"/>
                  <a:pt x="-1515" y="21036"/>
                  <a:pt x="217" y="37121"/>
                </a:cubicBezTo>
                <a:cubicBezTo>
                  <a:pt x="1949" y="53207"/>
                  <a:pt x="46618" y="86614"/>
                  <a:pt x="55898" y="96513"/>
                </a:cubicBezTo>
              </a:path>
            </a:pathLst>
          </a:custGeom>
          <a:noFill/>
          <a:ln w="38100" cap="flat" cmpd="sng">
            <a:solidFill>
              <a:srgbClr val="FF9900"/>
            </a:solidFill>
            <a:prstDash val="solid"/>
            <a:round/>
            <a:headEnd type="none" w="sm" len="sm"/>
            <a:tailEnd type="none" w="sm" len="sm"/>
          </a:ln>
        </p:spPr>
        <p:txBody>
          <a:bodyPr spcFirstLastPara="1" wrap="square" lIns="91395" tIns="91395" rIns="91395" bIns="91395" anchor="ctr" anchorCtr="0">
            <a:noAutofit/>
          </a:bodyPr>
          <a:lstStyle/>
          <a:p>
            <a:pPr>
              <a:defRPr/>
            </a:pPr>
            <a:endParaRPr sz="1400">
              <a:solidFill>
                <a:srgbClr val="000000"/>
              </a:solidFill>
              <a:latin typeface="Helvetica" panose="020B0604020202020204" pitchFamily="34" charset="0"/>
              <a:cs typeface="Helvetica" panose="020B0604020202020204" pitchFamily="34" charset="0"/>
            </a:endParaRPr>
          </a:p>
        </p:txBody>
      </p:sp>
      <p:pic>
        <p:nvPicPr>
          <p:cNvPr id="18" name="Google Shape;153;gd2ca294a27_0_113">
            <a:extLst>
              <a:ext uri="{FF2B5EF4-FFF2-40B4-BE49-F238E27FC236}">
                <a16:creationId xmlns:a16="http://schemas.microsoft.com/office/drawing/2014/main" id="{EE5F550B-85DA-07FE-E6E7-B7ED6C4514E1}"/>
              </a:ext>
            </a:extLst>
          </p:cNvPr>
          <p:cNvPicPr/>
          <p:nvPr/>
        </p:nvPicPr>
        <p:blipFill>
          <a:blip r:embed="rId6">
            <a:alphaModFix/>
          </a:blip>
          <a:srcRect l="3" t="16085" r="33"/>
          <a:stretch/>
        </p:blipFill>
        <p:spPr bwMode="auto">
          <a:xfrm>
            <a:off x="12705965" y="2868409"/>
            <a:ext cx="9856742" cy="3731417"/>
          </a:xfrm>
          <a:prstGeom prst="rect">
            <a:avLst/>
          </a:prstGeom>
          <a:noFill/>
          <a:ln>
            <a:noFill/>
          </a:ln>
        </p:spPr>
      </p:pic>
      <p:sp>
        <p:nvSpPr>
          <p:cNvPr id="19" name="Google Shape;154;gd2ca294a27_0_113">
            <a:extLst>
              <a:ext uri="{FF2B5EF4-FFF2-40B4-BE49-F238E27FC236}">
                <a16:creationId xmlns:a16="http://schemas.microsoft.com/office/drawing/2014/main" id="{32093D48-B342-A353-3950-BB7BCD67CBCD}"/>
              </a:ext>
            </a:extLst>
          </p:cNvPr>
          <p:cNvSpPr/>
          <p:nvPr/>
        </p:nvSpPr>
        <p:spPr bwMode="auto">
          <a:xfrm>
            <a:off x="8714203" y="2694582"/>
            <a:ext cx="3953096" cy="4769699"/>
          </a:xfrm>
          <a:custGeom>
            <a:avLst/>
            <a:gdLst/>
            <a:ahLst/>
            <a:cxnLst/>
            <a:rect l="l" t="t" r="r" b="b"/>
            <a:pathLst>
              <a:path w="158133" h="190799" extrusionOk="0">
                <a:moveTo>
                  <a:pt x="0" y="190799"/>
                </a:moveTo>
                <a:cubicBezTo>
                  <a:pt x="7795" y="184365"/>
                  <a:pt x="41452" y="173724"/>
                  <a:pt x="46772" y="152194"/>
                </a:cubicBezTo>
                <a:cubicBezTo>
                  <a:pt x="52093" y="130664"/>
                  <a:pt x="25984" y="85625"/>
                  <a:pt x="31923" y="61620"/>
                </a:cubicBezTo>
                <a:cubicBezTo>
                  <a:pt x="37862" y="37615"/>
                  <a:pt x="61372" y="18436"/>
                  <a:pt x="82407" y="8166"/>
                </a:cubicBezTo>
                <a:cubicBezTo>
                  <a:pt x="103442" y="-2104"/>
                  <a:pt x="145512" y="1361"/>
                  <a:pt x="158133" y="0"/>
                </a:cubicBezTo>
              </a:path>
            </a:pathLst>
          </a:custGeom>
          <a:noFill/>
          <a:ln w="38100" cap="flat" cmpd="sng">
            <a:solidFill>
              <a:srgbClr val="FF9900"/>
            </a:solidFill>
            <a:prstDash val="solid"/>
            <a:round/>
            <a:headEnd type="none" w="sm" len="sm"/>
            <a:tailEnd type="none" w="sm" len="sm"/>
          </a:ln>
        </p:spPr>
        <p:txBody>
          <a:bodyPr spcFirstLastPara="1" wrap="square" lIns="91395" tIns="91395" rIns="91395" bIns="91395" anchor="ctr" anchorCtr="0">
            <a:noAutofit/>
          </a:bodyPr>
          <a:lstStyle/>
          <a:p>
            <a:pPr>
              <a:defRPr/>
            </a:pPr>
            <a:endParaRPr sz="1400">
              <a:solidFill>
                <a:srgbClr val="000000"/>
              </a:solidFill>
              <a:latin typeface="Helvetica" panose="020B0604020202020204" pitchFamily="34" charset="0"/>
              <a:cs typeface="Helvetica" panose="020B0604020202020204" pitchFamily="34" charset="0"/>
            </a:endParaRPr>
          </a:p>
        </p:txBody>
      </p:sp>
      <p:sp>
        <p:nvSpPr>
          <p:cNvPr id="20" name="Google Shape;155;gd2ca294a27_0_113">
            <a:extLst>
              <a:ext uri="{FF2B5EF4-FFF2-40B4-BE49-F238E27FC236}">
                <a16:creationId xmlns:a16="http://schemas.microsoft.com/office/drawing/2014/main" id="{71D1E49A-61CB-2437-09F5-C34F010D29C5}"/>
              </a:ext>
            </a:extLst>
          </p:cNvPr>
          <p:cNvSpPr txBox="1"/>
          <p:nvPr/>
        </p:nvSpPr>
        <p:spPr bwMode="auto">
          <a:xfrm rot="462">
            <a:off x="13122503" y="1547868"/>
            <a:ext cx="8932882" cy="1355321"/>
          </a:xfrm>
          <a:prstGeom prst="rect">
            <a:avLst/>
          </a:prstGeom>
          <a:noFill/>
          <a:ln>
            <a:noFill/>
          </a:ln>
        </p:spPr>
        <p:txBody>
          <a:bodyPr spcFirstLastPara="1" wrap="square" lIns="91395" tIns="91395" rIns="91395" bIns="91395" anchor="t" anchorCtr="0">
            <a:noAutofit/>
          </a:bodyPr>
          <a:lstStyle/>
          <a:p>
            <a:pPr>
              <a:defRPr/>
            </a:pPr>
            <a:r>
              <a:rPr lang="it-IT" sz="3599" b="1">
                <a:solidFill>
                  <a:srgbClr val="0F243E"/>
                </a:solidFill>
                <a:latin typeface="Helvetica" panose="020B0604020202020204" pitchFamily="34" charset="0"/>
                <a:ea typeface="Helvetica Neue"/>
                <a:cs typeface="Helvetica" panose="020B0604020202020204" pitchFamily="34" charset="0"/>
              </a:rPr>
              <a:t>3 - Collect list of projects after having defined common eligibility criteria</a:t>
            </a:r>
            <a:endParaRPr sz="3599" b="1">
              <a:solidFill>
                <a:srgbClr val="0F243E"/>
              </a:solidFill>
              <a:latin typeface="Helvetica" panose="020B0604020202020204" pitchFamily="34" charset="0"/>
              <a:ea typeface="Helvetica Neue"/>
              <a:cs typeface="Helvetica" panose="020B0604020202020204" pitchFamily="34" charset="0"/>
            </a:endParaRPr>
          </a:p>
        </p:txBody>
      </p:sp>
      <p:sp>
        <p:nvSpPr>
          <p:cNvPr id="22" name="Google Shape;156;gd2ca294a27_0_113">
            <a:extLst>
              <a:ext uri="{FF2B5EF4-FFF2-40B4-BE49-F238E27FC236}">
                <a16:creationId xmlns:a16="http://schemas.microsoft.com/office/drawing/2014/main" id="{D15049B2-FA4E-282F-F5F4-EF03E3D6A242}"/>
              </a:ext>
            </a:extLst>
          </p:cNvPr>
          <p:cNvSpPr/>
          <p:nvPr/>
        </p:nvSpPr>
        <p:spPr bwMode="auto">
          <a:xfrm rot="20699952">
            <a:off x="12631090" y="6766458"/>
            <a:ext cx="1397194" cy="2412846"/>
          </a:xfrm>
          <a:custGeom>
            <a:avLst/>
            <a:gdLst/>
            <a:ahLst/>
            <a:cxnLst/>
            <a:rect l="l" t="t" r="r" b="b"/>
            <a:pathLst>
              <a:path w="55898" h="96513" extrusionOk="0">
                <a:moveTo>
                  <a:pt x="45504" y="0"/>
                </a:moveTo>
                <a:cubicBezTo>
                  <a:pt x="37956" y="6187"/>
                  <a:pt x="-1515" y="21036"/>
                  <a:pt x="217" y="37121"/>
                </a:cubicBezTo>
                <a:cubicBezTo>
                  <a:pt x="1949" y="53207"/>
                  <a:pt x="46618" y="86614"/>
                  <a:pt x="55898" y="96513"/>
                </a:cubicBezTo>
              </a:path>
            </a:pathLst>
          </a:custGeom>
          <a:noFill/>
          <a:ln w="38100" cap="flat" cmpd="sng">
            <a:solidFill>
              <a:srgbClr val="FF9900"/>
            </a:solidFill>
            <a:prstDash val="solid"/>
            <a:round/>
            <a:headEnd type="none" w="sm" len="sm"/>
            <a:tailEnd type="none" w="sm" len="sm"/>
          </a:ln>
        </p:spPr>
        <p:txBody>
          <a:bodyPr spcFirstLastPara="1" wrap="square" lIns="91395" tIns="91395" rIns="91395" bIns="91395" anchor="ctr" anchorCtr="0">
            <a:noAutofit/>
          </a:bodyPr>
          <a:lstStyle/>
          <a:p>
            <a:pPr>
              <a:defRPr/>
            </a:pPr>
            <a:endParaRPr sz="1400">
              <a:solidFill>
                <a:srgbClr val="000000"/>
              </a:solidFill>
              <a:latin typeface="Helvetica" panose="020B0604020202020204" pitchFamily="34" charset="0"/>
              <a:cs typeface="Helvetica" panose="020B0604020202020204" pitchFamily="34" charset="0"/>
            </a:endParaRPr>
          </a:p>
        </p:txBody>
      </p:sp>
      <p:sp>
        <p:nvSpPr>
          <p:cNvPr id="23" name="Google Shape;157;gd2ca294a27_0_113">
            <a:extLst>
              <a:ext uri="{FF2B5EF4-FFF2-40B4-BE49-F238E27FC236}">
                <a16:creationId xmlns:a16="http://schemas.microsoft.com/office/drawing/2014/main" id="{2C56C012-72EE-0192-9F72-69FC2B065847}"/>
              </a:ext>
            </a:extLst>
          </p:cNvPr>
          <p:cNvSpPr txBox="1"/>
          <p:nvPr/>
        </p:nvSpPr>
        <p:spPr bwMode="auto">
          <a:xfrm rot="484">
            <a:off x="13933274" y="6898081"/>
            <a:ext cx="8497906" cy="1154333"/>
          </a:xfrm>
          <a:prstGeom prst="rect">
            <a:avLst/>
          </a:prstGeom>
          <a:noFill/>
          <a:ln>
            <a:noFill/>
          </a:ln>
        </p:spPr>
        <p:txBody>
          <a:bodyPr spcFirstLastPara="1" wrap="square" lIns="91395" tIns="91395" rIns="91395" bIns="91395" anchor="t" anchorCtr="0">
            <a:noAutofit/>
          </a:bodyPr>
          <a:lstStyle/>
          <a:p>
            <a:pPr>
              <a:defRPr/>
            </a:pPr>
            <a:r>
              <a:rPr lang="it-IT" sz="3599" b="1">
                <a:solidFill>
                  <a:srgbClr val="0F243E"/>
                </a:solidFill>
                <a:latin typeface="Helvetica" panose="020B0604020202020204" pitchFamily="34" charset="0"/>
                <a:ea typeface="Helvetica Neue"/>
                <a:cs typeface="Helvetica" panose="020B0604020202020204" pitchFamily="34" charset="0"/>
              </a:rPr>
              <a:t>4 - Cost-Benefit assessments </a:t>
            </a:r>
            <a:endParaRPr sz="4812">
              <a:latin typeface="Helvetica" panose="020B0604020202020204" pitchFamily="34" charset="0"/>
              <a:cs typeface="Helvetica" panose="020B0604020202020204" pitchFamily="34" charset="0"/>
            </a:endParaRPr>
          </a:p>
          <a:p>
            <a:pPr>
              <a:defRPr/>
            </a:pPr>
            <a:r>
              <a:rPr lang="it-IT" sz="3599" b="1">
                <a:solidFill>
                  <a:srgbClr val="0F243E"/>
                </a:solidFill>
                <a:latin typeface="Helvetica" panose="020B0604020202020204" pitchFamily="34" charset="0"/>
                <a:ea typeface="Helvetica Neue"/>
                <a:cs typeface="Helvetica" panose="020B0604020202020204" pitchFamily="34" charset="0"/>
              </a:rPr>
              <a:t>Market &amp; Network Analysis </a:t>
            </a:r>
            <a:endParaRPr sz="3599" b="1">
              <a:solidFill>
                <a:srgbClr val="0F243E"/>
              </a:solidFill>
              <a:latin typeface="Helvetica" panose="020B0604020202020204" pitchFamily="34" charset="0"/>
              <a:ea typeface="Helvetica Neue"/>
              <a:cs typeface="Helvetica" panose="020B0604020202020204" pitchFamily="34" charset="0"/>
            </a:endParaRPr>
          </a:p>
        </p:txBody>
      </p:sp>
      <p:sp>
        <p:nvSpPr>
          <p:cNvPr id="2" name="Slide Number Placeholder 1">
            <a:extLst>
              <a:ext uri="{FF2B5EF4-FFF2-40B4-BE49-F238E27FC236}">
                <a16:creationId xmlns:a16="http://schemas.microsoft.com/office/drawing/2014/main" id="{70148656-D9B8-EEFF-CE7F-E7833FA5FA45}"/>
              </a:ext>
            </a:extLst>
          </p:cNvPr>
          <p:cNvSpPr>
            <a:spLocks noGrp="1"/>
          </p:cNvSpPr>
          <p:nvPr>
            <p:ph type="sldNum" sz="quarter" idx="12"/>
          </p:nvPr>
        </p:nvSpPr>
        <p:spPr>
          <a:xfrm>
            <a:off x="12048694" y="12983675"/>
            <a:ext cx="274114" cy="471924"/>
          </a:xfrm>
          <a:ln w="12700">
            <a:miter lim="400000"/>
          </a:ln>
        </p:spPr>
        <p:txBody>
          <a:bodyPr wrap="none" lIns="50800" tIns="50800" rIns="50800" bIns="50800" anchor="b">
            <a:spAutoFit/>
          </a:bodyPr>
          <a:lstStyle/>
          <a:p>
            <a:fld id="{B007B441-5312-499D-93C3-6E37886527FA}" type="slidenum">
              <a:rPr lang="it-IT" smtClean="0">
                <a:solidFill>
                  <a:prstClr val="black">
                    <a:tint val="75000"/>
                  </a:prstClr>
                </a:solidFill>
              </a:rPr>
              <a:pPr/>
              <a:t>6</a:t>
            </a:fld>
            <a:endParaRPr lang="it-IT" dirty="0">
              <a:solidFill>
                <a:prstClr val="black">
                  <a:tint val="75000"/>
                </a:prstClr>
              </a:solidFill>
            </a:endParaRPr>
          </a:p>
        </p:txBody>
      </p:sp>
    </p:spTree>
    <p:extLst>
      <p:ext uri="{BB962C8B-B14F-4D97-AF65-F5344CB8AC3E}">
        <p14:creationId xmlns:p14="http://schemas.microsoft.com/office/powerpoint/2010/main" val="208498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2048695" y="12983675"/>
            <a:ext cx="274113" cy="471924"/>
          </a:xfrm>
        </p:spPr>
        <p:txBody>
          <a:bodyPr/>
          <a:lstStyle/>
          <a:p>
            <a:pPr>
              <a:defRPr/>
            </a:pPr>
            <a:fld id="{FECF06D6-BC7C-4A45-A832-982D66FD7CC5}" type="slidenum">
              <a:rPr lang="en-US" b="1" smtClean="0">
                <a:solidFill>
                  <a:srgbClr val="221F78"/>
                </a:solidFill>
                <a:latin typeface="Helvetica Neue" panose="02000503000000020004" pitchFamily="2"/>
              </a:rPr>
              <a:pPr>
                <a:defRPr/>
              </a:pPr>
              <a:t>7</a:t>
            </a:fld>
            <a:endParaRPr lang="en-US" b="1" dirty="0">
              <a:solidFill>
                <a:srgbClr val="221F78"/>
              </a:solidFill>
              <a:latin typeface="Helvetica Neue" panose="02000503000000020004" pitchFamily="2"/>
            </a:endParaRPr>
          </a:p>
        </p:txBody>
      </p:sp>
      <p:cxnSp>
        <p:nvCxnSpPr>
          <p:cNvPr id="3" name="Connettore 1 2"/>
          <p:cNvCxnSpPr>
            <a:cxnSpLocks/>
          </p:cNvCxnSpPr>
          <p:nvPr/>
        </p:nvCxnSpPr>
        <p:spPr>
          <a:xfrm>
            <a:off x="959404" y="1529717"/>
            <a:ext cx="2220476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4866455" y="341711"/>
            <a:ext cx="12964345"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Med-TSO scenarios</a:t>
            </a:r>
          </a:p>
        </p:txBody>
      </p:sp>
      <p:cxnSp>
        <p:nvCxnSpPr>
          <p:cNvPr id="47" name="Connettore 1 7">
            <a:extLst>
              <a:ext uri="{FF2B5EF4-FFF2-40B4-BE49-F238E27FC236}">
                <a16:creationId xmlns:a16="http://schemas.microsoft.com/office/drawing/2014/main" id="{C0E84072-2451-A136-8984-6212377EB653}"/>
              </a:ext>
            </a:extLst>
          </p:cNvPr>
          <p:cNvCxnSpPr>
            <a:cxnSpLocks/>
          </p:cNvCxnSpPr>
          <p:nvPr/>
        </p:nvCxnSpPr>
        <p:spPr>
          <a:xfrm>
            <a:off x="959406" y="12712363"/>
            <a:ext cx="2246519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cxnSp>
        <p:nvCxnSpPr>
          <p:cNvPr id="193" name="Connettore 1 11">
            <a:extLst>
              <a:ext uri="{FF2B5EF4-FFF2-40B4-BE49-F238E27FC236}">
                <a16:creationId xmlns:a16="http://schemas.microsoft.com/office/drawing/2014/main" id="{C8FA4B58-D5F1-7176-2151-240F10344AC7}"/>
              </a:ext>
            </a:extLst>
          </p:cNvPr>
          <p:cNvCxnSpPr/>
          <p:nvPr/>
        </p:nvCxnSpPr>
        <p:spPr>
          <a:xfrm>
            <a:off x="3551542" y="1529717"/>
            <a:ext cx="1713691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AED5BACE-B3F7-D063-1EE1-6D9F56B99988}"/>
              </a:ext>
            </a:extLst>
          </p:cNvPr>
          <p:cNvSpPr txBox="1"/>
          <p:nvPr/>
        </p:nvSpPr>
        <p:spPr>
          <a:xfrm>
            <a:off x="1167591" y="1898602"/>
            <a:ext cx="22048819" cy="10064294"/>
          </a:xfrm>
          <a:prstGeom prst="rect">
            <a:avLst/>
          </a:prstGeom>
          <a:noFill/>
        </p:spPr>
        <p:txBody>
          <a:bodyPr wrap="square">
            <a:spAutoFit/>
          </a:bodyPr>
          <a:lstStyle/>
          <a:p>
            <a:pPr algn="l"/>
            <a:r>
              <a:rPr lang="en-US" sz="3600" b="1" u="sng" dirty="0">
                <a:solidFill>
                  <a:srgbClr val="253269"/>
                </a:solidFill>
                <a:latin typeface="Helvetica" panose="020B0604020202020204" pitchFamily="34" charset="0"/>
                <a:cs typeface="Helvetica" panose="020B0604020202020204" pitchFamily="34" charset="0"/>
              </a:rPr>
              <a:t>National development</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positive but low option for long-term economic growth in the Mediterranean region</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moderate population growth</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commitments already made on RES and national energy policies</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l</a:t>
            </a:r>
            <a:r>
              <a:rPr lang="en-US" sz="3600" dirty="0">
                <a:solidFill>
                  <a:srgbClr val="002060"/>
                </a:solidFill>
                <a:latin typeface="Helvetica" panose="020B0604020202020204" pitchFamily="34" charset="0"/>
                <a:cs typeface="Helvetica" panose="020B0604020202020204" pitchFamily="34" charset="0"/>
              </a:rPr>
              <a:t>i</a:t>
            </a:r>
            <a:r>
              <a:rPr lang="en-US" sz="3600" dirty="0">
                <a:solidFill>
                  <a:srgbClr val="253269"/>
                </a:solidFill>
                <a:latin typeface="Helvetica" panose="020B0604020202020204" pitchFamily="34" charset="0"/>
                <a:cs typeface="Helvetica" panose="020B0604020202020204" pitchFamily="34" charset="0"/>
              </a:rPr>
              <a:t>mited effects of energy efficiency and modest electrification of uses</a:t>
            </a:r>
          </a:p>
          <a:p>
            <a:pPr algn="l"/>
            <a:endParaRPr lang="en-US" sz="3600" dirty="0">
              <a:solidFill>
                <a:srgbClr val="253269"/>
              </a:solidFill>
              <a:latin typeface="Helvetica" panose="020B0604020202020204" pitchFamily="34" charset="0"/>
              <a:cs typeface="Helvetica" panose="020B0604020202020204" pitchFamily="34" charset="0"/>
            </a:endParaRPr>
          </a:p>
          <a:p>
            <a:pPr algn="l"/>
            <a:r>
              <a:rPr lang="en-US" sz="3600" b="1" u="sng" dirty="0">
                <a:solidFill>
                  <a:srgbClr val="253269"/>
                </a:solidFill>
                <a:latin typeface="Helvetica" panose="020B0604020202020204" pitchFamily="34" charset="0"/>
                <a:cs typeface="Helvetica" panose="020B0604020202020204" pitchFamily="34" charset="0"/>
              </a:rPr>
              <a:t>Green development </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Positive macroeconomic trends</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Development of large RES production facilities (decentralized + prosumers</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New uses of electricity to improve energy efficiency </a:t>
            </a:r>
          </a:p>
          <a:p>
            <a:pPr algn="l"/>
            <a:endParaRPr lang="en-US" sz="3600" b="1" u="sng" dirty="0">
              <a:solidFill>
                <a:srgbClr val="253269"/>
              </a:solidFill>
              <a:latin typeface="Helvetica" panose="020B0604020202020204" pitchFamily="34" charset="0"/>
              <a:cs typeface="Helvetica" panose="020B0604020202020204" pitchFamily="34" charset="0"/>
            </a:endParaRPr>
          </a:p>
          <a:p>
            <a:pPr algn="l"/>
            <a:r>
              <a:rPr lang="en-US" sz="3600" b="1" u="sng" dirty="0">
                <a:solidFill>
                  <a:srgbClr val="253269"/>
                </a:solidFill>
                <a:latin typeface="Helvetica" panose="020B0604020202020204" pitchFamily="34" charset="0"/>
                <a:cs typeface="Helvetica" panose="020B0604020202020204" pitchFamily="34" charset="0"/>
              </a:rPr>
              <a:t>Mediterranean Evolution</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regional approach to the energy transition</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strong population growth (esp. MENA) </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development of industrial sectors and services</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regional cooperation for ambitious RES development and GHG reduction </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enhanced interconnections</a:t>
            </a:r>
          </a:p>
          <a:p>
            <a:pPr marL="572957" indent="-572957" algn="l">
              <a:buFont typeface="Arial" panose="020B0604020202020204" pitchFamily="34" charset="0"/>
              <a:buChar char="•"/>
            </a:pPr>
            <a:r>
              <a:rPr lang="en-US" sz="3600" dirty="0">
                <a:solidFill>
                  <a:srgbClr val="253269"/>
                </a:solidFill>
                <a:latin typeface="Helvetica" panose="020B0604020202020204" pitchFamily="34" charset="0"/>
                <a:cs typeface="Helvetica" panose="020B0604020202020204" pitchFamily="34" charset="0"/>
              </a:rPr>
              <a:t>New uses of electricity to improve energy efficiency </a:t>
            </a:r>
          </a:p>
        </p:txBody>
      </p:sp>
    </p:spTree>
    <p:extLst>
      <p:ext uri="{BB962C8B-B14F-4D97-AF65-F5344CB8AC3E}">
        <p14:creationId xmlns:p14="http://schemas.microsoft.com/office/powerpoint/2010/main" val="75895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2048695" y="12983675"/>
            <a:ext cx="274113" cy="471924"/>
          </a:xfrm>
        </p:spPr>
        <p:txBody>
          <a:bodyPr/>
          <a:lstStyle/>
          <a:p>
            <a:pPr>
              <a:defRPr/>
            </a:pPr>
            <a:fld id="{FECF06D6-BC7C-4A45-A832-982D66FD7CC5}" type="slidenum">
              <a:rPr lang="en-US" b="1" smtClean="0">
                <a:solidFill>
                  <a:srgbClr val="221F78"/>
                </a:solidFill>
                <a:latin typeface="Helvetica" panose="020B0604020202020204" pitchFamily="34" charset="0"/>
                <a:cs typeface="Helvetica" panose="020B0604020202020204" pitchFamily="34" charset="0"/>
              </a:rPr>
              <a:pPr>
                <a:defRPr/>
              </a:pPr>
              <a:t>8</a:t>
            </a:fld>
            <a:endParaRPr lang="en-US" b="1" dirty="0">
              <a:solidFill>
                <a:srgbClr val="221F78"/>
              </a:solidFill>
              <a:latin typeface="Helvetica" panose="020B0604020202020204" pitchFamily="34" charset="0"/>
              <a:cs typeface="Helvetica" panose="020B0604020202020204" pitchFamily="34" charset="0"/>
            </a:endParaRPr>
          </a:p>
        </p:txBody>
      </p:sp>
      <p:cxnSp>
        <p:nvCxnSpPr>
          <p:cNvPr id="3" name="Connettore 1 2"/>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4866881" y="342090"/>
            <a:ext cx="14669511"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TEASIMED Scenarios - Load</a:t>
            </a:r>
          </a:p>
        </p:txBody>
      </p:sp>
      <p:cxnSp>
        <p:nvCxnSpPr>
          <p:cNvPr id="47" name="Connettore 1 7">
            <a:extLst>
              <a:ext uri="{FF2B5EF4-FFF2-40B4-BE49-F238E27FC236}">
                <a16:creationId xmlns:a16="http://schemas.microsoft.com/office/drawing/2014/main" id="{C0E84072-2451-A136-8984-6212377EB653}"/>
              </a:ext>
            </a:extLst>
          </p:cNvPr>
          <p:cNvCxnSpPr>
            <a:cxnSpLocks/>
          </p:cNvCxnSpPr>
          <p:nvPr/>
        </p:nvCxnSpPr>
        <p:spPr>
          <a:xfrm>
            <a:off x="960059" y="12712022"/>
            <a:ext cx="2246389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1B1EC43-9979-9F81-0873-D3C0294EDA8A}"/>
              </a:ext>
            </a:extLst>
          </p:cNvPr>
          <p:cNvPicPr>
            <a:picLocks noChangeAspect="1"/>
          </p:cNvPicPr>
          <p:nvPr/>
        </p:nvPicPr>
        <p:blipFill>
          <a:blip r:embed="rId3"/>
          <a:stretch>
            <a:fillRect/>
          </a:stretch>
        </p:blipFill>
        <p:spPr>
          <a:xfrm>
            <a:off x="2607723" y="1801678"/>
            <a:ext cx="16618739" cy="10882099"/>
          </a:xfrm>
          <a:prstGeom prst="rect">
            <a:avLst/>
          </a:prstGeom>
        </p:spPr>
      </p:pic>
    </p:spTree>
    <p:extLst>
      <p:ext uri="{BB962C8B-B14F-4D97-AF65-F5344CB8AC3E}">
        <p14:creationId xmlns:p14="http://schemas.microsoft.com/office/powerpoint/2010/main" val="99629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1962934" y="12983675"/>
            <a:ext cx="445635" cy="471924"/>
          </a:xfrm>
        </p:spPr>
        <p:txBody>
          <a:bodyPr/>
          <a:lstStyle/>
          <a:p>
            <a:pPr>
              <a:defRPr/>
            </a:pPr>
            <a:fld id="{FECF06D6-BC7C-4A45-A832-982D66FD7CC5}" type="slidenum">
              <a:rPr lang="en-US" b="1" smtClean="0">
                <a:solidFill>
                  <a:srgbClr val="221F78"/>
                </a:solidFill>
                <a:latin typeface="Helvetica" panose="020B0604020202020204" pitchFamily="34" charset="0"/>
                <a:cs typeface="Helvetica" panose="020B0604020202020204" pitchFamily="34" charset="0"/>
              </a:rPr>
              <a:pPr>
                <a:defRPr/>
              </a:pPr>
              <a:t>9</a:t>
            </a:fld>
            <a:endParaRPr lang="en-US" b="1" dirty="0">
              <a:solidFill>
                <a:srgbClr val="221F78"/>
              </a:solidFill>
              <a:latin typeface="Helvetica" panose="020B0604020202020204" pitchFamily="34" charset="0"/>
              <a:cs typeface="Helvetica" panose="020B0604020202020204" pitchFamily="34" charset="0"/>
            </a:endParaRPr>
          </a:p>
        </p:txBody>
      </p:sp>
      <p:cxnSp>
        <p:nvCxnSpPr>
          <p:cNvPr id="3" name="Connettore 1 2"/>
          <p:cNvCxnSpPr>
            <a:cxnSpLocks/>
          </p:cNvCxnSpPr>
          <p:nvPr/>
        </p:nvCxnSpPr>
        <p:spPr>
          <a:xfrm>
            <a:off x="960056" y="1530025"/>
            <a:ext cx="22203473"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FE7D2367-A8E8-109A-67D7-FB1F76370120}"/>
              </a:ext>
            </a:extLst>
          </p:cNvPr>
          <p:cNvSpPr txBox="1"/>
          <p:nvPr/>
        </p:nvSpPr>
        <p:spPr>
          <a:xfrm>
            <a:off x="4866881" y="342090"/>
            <a:ext cx="14669511" cy="832857"/>
          </a:xfrm>
          <a:prstGeom prst="rect">
            <a:avLst/>
          </a:prstGeom>
          <a:noFill/>
        </p:spPr>
        <p:txBody>
          <a:bodyPr wrap="square">
            <a:spAutoFit/>
          </a:bodyPr>
          <a:lstStyle/>
          <a:p>
            <a:r>
              <a:rPr lang="en-US" sz="4812" b="1" dirty="0">
                <a:solidFill>
                  <a:srgbClr val="002060"/>
                </a:solidFill>
                <a:latin typeface="Helvetica" panose="020B0604020202020204" pitchFamily="34" charset="0"/>
                <a:cs typeface="Helvetica" panose="020B0604020202020204" pitchFamily="34" charset="0"/>
              </a:rPr>
              <a:t>TEASIMED Scenarios – Installed capacity</a:t>
            </a:r>
          </a:p>
        </p:txBody>
      </p:sp>
      <p:cxnSp>
        <p:nvCxnSpPr>
          <p:cNvPr id="47" name="Connettore 1 7">
            <a:extLst>
              <a:ext uri="{FF2B5EF4-FFF2-40B4-BE49-F238E27FC236}">
                <a16:creationId xmlns:a16="http://schemas.microsoft.com/office/drawing/2014/main" id="{C0E84072-2451-A136-8984-6212377EB653}"/>
              </a:ext>
            </a:extLst>
          </p:cNvPr>
          <p:cNvCxnSpPr>
            <a:cxnSpLocks/>
          </p:cNvCxnSpPr>
          <p:nvPr/>
        </p:nvCxnSpPr>
        <p:spPr>
          <a:xfrm>
            <a:off x="960059" y="12712022"/>
            <a:ext cx="22463890" cy="0"/>
          </a:xfrm>
          <a:prstGeom prst="line">
            <a:avLst/>
          </a:prstGeom>
          <a:ln>
            <a:solidFill>
              <a:srgbClr val="221F7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65EF081-BDE2-26FC-233B-30BFDEE52DB4}"/>
              </a:ext>
            </a:extLst>
          </p:cNvPr>
          <p:cNvPicPr>
            <a:picLocks noChangeAspect="1"/>
          </p:cNvPicPr>
          <p:nvPr/>
        </p:nvPicPr>
        <p:blipFill>
          <a:blip r:embed="rId3"/>
          <a:stretch>
            <a:fillRect/>
          </a:stretch>
        </p:blipFill>
        <p:spPr>
          <a:xfrm>
            <a:off x="2708404" y="1801678"/>
            <a:ext cx="16036796" cy="10501037"/>
          </a:xfrm>
          <a:prstGeom prst="rect">
            <a:avLst/>
          </a:prstGeom>
        </p:spPr>
      </p:pic>
    </p:spTree>
    <p:extLst>
      <p:ext uri="{BB962C8B-B14F-4D97-AF65-F5344CB8AC3E}">
        <p14:creationId xmlns:p14="http://schemas.microsoft.com/office/powerpoint/2010/main" val="2027717915"/>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1882</TotalTime>
  <Words>2159</Words>
  <Application>Microsoft Office PowerPoint</Application>
  <PresentationFormat>Custom</PresentationFormat>
  <Paragraphs>305</Paragraphs>
  <Slides>27</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Courier New</vt:lpstr>
      <vt:lpstr>Helvetica</vt:lpstr>
      <vt:lpstr>Helvetica Neue</vt:lpstr>
      <vt:lpstr>Helvetica Neue Medium</vt:lpstr>
      <vt:lpstr>Symbol</vt:lpstr>
      <vt:lpstr>Times New Roman</vt:lpstr>
      <vt:lpstr>Wingdings</vt:lpstr>
      <vt:lpstr>21_BasicWhite</vt:lpstr>
      <vt:lpstr>PowerPoint Presentation</vt:lpstr>
      <vt:lpstr>PowerPoint Presentation</vt:lpstr>
      <vt:lpstr>Main streams of Med-TSO’s action plan</vt:lpstr>
      <vt:lpstr>PowerPoint Presentation</vt:lpstr>
      <vt:lpstr>TEASIMED Steering &amp; coordination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Notari Sergio (EXT_MED-TSO)</dc:creator>
  <cp:lastModifiedBy>Gada</cp:lastModifiedBy>
  <cp:revision>50</cp:revision>
  <dcterms:modified xsi:type="dcterms:W3CDTF">2022-12-14T10:02:38Z</dcterms:modified>
</cp:coreProperties>
</file>