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2" r:id="rId1"/>
  </p:sldMasterIdLst>
  <p:notesMasterIdLst>
    <p:notesMasterId r:id="rId35"/>
  </p:notesMasterIdLst>
  <p:handoutMasterIdLst>
    <p:handoutMasterId r:id="rId36"/>
  </p:handoutMasterIdLst>
  <p:sldIdLst>
    <p:sldId id="314" r:id="rId2"/>
    <p:sldId id="308" r:id="rId3"/>
    <p:sldId id="318" r:id="rId4"/>
    <p:sldId id="292" r:id="rId5"/>
    <p:sldId id="315" r:id="rId6"/>
    <p:sldId id="291" r:id="rId7"/>
    <p:sldId id="322" r:id="rId8"/>
    <p:sldId id="296" r:id="rId9"/>
    <p:sldId id="317" r:id="rId10"/>
    <p:sldId id="295" r:id="rId11"/>
    <p:sldId id="312" r:id="rId12"/>
    <p:sldId id="279" r:id="rId13"/>
    <p:sldId id="288" r:id="rId14"/>
    <p:sldId id="269" r:id="rId15"/>
    <p:sldId id="271" r:id="rId16"/>
    <p:sldId id="324" r:id="rId17"/>
    <p:sldId id="325" r:id="rId18"/>
    <p:sldId id="328" r:id="rId19"/>
    <p:sldId id="329" r:id="rId20"/>
    <p:sldId id="330" r:id="rId21"/>
    <p:sldId id="300" r:id="rId22"/>
    <p:sldId id="270" r:id="rId23"/>
    <p:sldId id="266" r:id="rId24"/>
    <p:sldId id="268" r:id="rId25"/>
    <p:sldId id="301" r:id="rId26"/>
    <p:sldId id="267" r:id="rId27"/>
    <p:sldId id="327" r:id="rId28"/>
    <p:sldId id="287" r:id="rId29"/>
    <p:sldId id="307" r:id="rId30"/>
    <p:sldId id="275" r:id="rId31"/>
    <p:sldId id="280" r:id="rId32"/>
    <p:sldId id="309" r:id="rId33"/>
    <p:sldId id="289"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6" autoAdjust="0"/>
  </p:normalViewPr>
  <p:slideViewPr>
    <p:cSldViewPr>
      <p:cViewPr varScale="1">
        <p:scale>
          <a:sx n="68" d="100"/>
          <a:sy n="68" d="100"/>
        </p:scale>
        <p:origin x="756" y="72"/>
      </p:cViewPr>
      <p:guideLst>
        <p:guide orient="horz" pos="2160"/>
        <p:guide pos="384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372703412073493E-2"/>
          <c:y val="0.1946762018275725"/>
          <c:w val="0.88607174103237096"/>
          <c:h val="0.61061412317500829"/>
        </c:manualLayout>
      </c:layout>
      <c:bar3DChart>
        <c:barDir val="col"/>
        <c:grouping val="clustered"/>
        <c:varyColors val="0"/>
        <c:ser>
          <c:idx val="0"/>
          <c:order val="0"/>
          <c:tx>
            <c:strRef>
              <c:f>Sheet1!$T$16</c:f>
              <c:strCache>
                <c:ptCount val="1"/>
                <c:pt idx="0">
                  <c:v>2014</c:v>
                </c:pt>
              </c:strCache>
            </c:strRef>
          </c:tx>
          <c:spPr>
            <a:solidFill>
              <a:schemeClr val="accent1"/>
            </a:solidFill>
            <a:ln>
              <a:noFill/>
            </a:ln>
            <a:effectLst/>
            <a:sp3d/>
          </c:spPr>
          <c:invertIfNegative val="0"/>
          <c:dLbls>
            <c:dLbl>
              <c:idx val="0"/>
              <c:layout>
                <c:manualLayout>
                  <c:x val="2.2222222222222195E-2"/>
                  <c:y val="-2.7810885975367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A4-4330-AC3B-3E8FE391F10C}"/>
                </c:ext>
              </c:extLst>
            </c:dLbl>
            <c:dLbl>
              <c:idx val="1"/>
              <c:layout>
                <c:manualLayout>
                  <c:x val="2.7777777777777267E-3"/>
                  <c:y val="-1.1918951132300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A4-4330-AC3B-3E8FE391F10C}"/>
                </c:ext>
              </c:extLst>
            </c:dLbl>
            <c:dLbl>
              <c:idx val="2"/>
              <c:layout>
                <c:manualLayout>
                  <c:x val="-1.0185067526415994E-16"/>
                  <c:y val="-2.7810885975367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A4-4330-AC3B-3E8FE391F10C}"/>
                </c:ext>
              </c:extLst>
            </c:dLbl>
            <c:dLbl>
              <c:idx val="3"/>
              <c:layout>
                <c:manualLayout>
                  <c:x val="1.1111111111111009E-2"/>
                  <c:y val="-1.5891934843067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A4-4330-AC3B-3E8FE391F10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Sheet1!$U$17:$U$20</c:f>
              <c:numCache>
                <c:formatCode>General</c:formatCode>
                <c:ptCount val="4"/>
                <c:pt idx="0">
                  <c:v>500</c:v>
                </c:pt>
                <c:pt idx="1">
                  <c:v>220</c:v>
                </c:pt>
                <c:pt idx="2">
                  <c:v>66</c:v>
                </c:pt>
                <c:pt idx="3">
                  <c:v>33</c:v>
                </c:pt>
              </c:numCache>
            </c:numRef>
          </c:cat>
          <c:val>
            <c:numRef>
              <c:f>Sheet1!$T$17:$T$20</c:f>
              <c:numCache>
                <c:formatCode>General</c:formatCode>
                <c:ptCount val="4"/>
                <c:pt idx="0">
                  <c:v>10</c:v>
                </c:pt>
                <c:pt idx="1">
                  <c:v>122</c:v>
                </c:pt>
                <c:pt idx="2">
                  <c:v>446</c:v>
                </c:pt>
                <c:pt idx="3">
                  <c:v>37</c:v>
                </c:pt>
              </c:numCache>
            </c:numRef>
          </c:val>
          <c:extLst>
            <c:ext xmlns:c16="http://schemas.microsoft.com/office/drawing/2014/chart" uri="{C3380CC4-5D6E-409C-BE32-E72D297353CC}">
              <c16:uniqueId val="{00000004-64A4-4330-AC3B-3E8FE391F10C}"/>
            </c:ext>
          </c:extLst>
        </c:ser>
        <c:ser>
          <c:idx val="1"/>
          <c:order val="1"/>
          <c:tx>
            <c:strRef>
              <c:f>Sheet1!$S$16</c:f>
              <c:strCache>
                <c:ptCount val="1"/>
                <c:pt idx="0">
                  <c:v>2021</c:v>
                </c:pt>
              </c:strCache>
            </c:strRef>
          </c:tx>
          <c:spPr>
            <a:solidFill>
              <a:schemeClr val="accent2"/>
            </a:solidFill>
            <a:ln>
              <a:noFill/>
            </a:ln>
            <a:effectLst/>
            <a:sp3d/>
          </c:spPr>
          <c:invertIfNegative val="0"/>
          <c:dLbls>
            <c:dLbl>
              <c:idx val="0"/>
              <c:layout>
                <c:manualLayout>
                  <c:x val="1.9444444444444445E-2"/>
                  <c:y val="-3.1783869686134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A4-4330-AC3B-3E8FE391F10C}"/>
                </c:ext>
              </c:extLst>
            </c:dLbl>
            <c:dLbl>
              <c:idx val="1"/>
              <c:layout>
                <c:manualLayout>
                  <c:x val="1.6666666666666666E-2"/>
                  <c:y val="-1.5891934843067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A4-4330-AC3B-3E8FE391F10C}"/>
                </c:ext>
              </c:extLst>
            </c:dLbl>
            <c:dLbl>
              <c:idx val="2"/>
              <c:layout>
                <c:manualLayout>
                  <c:x val="2.7777777777777776E-2"/>
                  <c:y val="-2.3837902264600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A4-4330-AC3B-3E8FE391F10C}"/>
                </c:ext>
              </c:extLst>
            </c:dLbl>
            <c:dLbl>
              <c:idx val="3"/>
              <c:layout>
                <c:manualLayout>
                  <c:x val="1.6666666666666666E-2"/>
                  <c:y val="-1.5891934843067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A4-4330-AC3B-3E8FE391F10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Sheet1!$U$17:$U$20</c:f>
              <c:numCache>
                <c:formatCode>General</c:formatCode>
                <c:ptCount val="4"/>
                <c:pt idx="0">
                  <c:v>500</c:v>
                </c:pt>
                <c:pt idx="1">
                  <c:v>220</c:v>
                </c:pt>
                <c:pt idx="2">
                  <c:v>66</c:v>
                </c:pt>
                <c:pt idx="3">
                  <c:v>33</c:v>
                </c:pt>
              </c:numCache>
            </c:numRef>
          </c:cat>
          <c:val>
            <c:numRef>
              <c:f>Sheet1!$S$17:$S$20</c:f>
              <c:numCache>
                <c:formatCode>General</c:formatCode>
                <c:ptCount val="4"/>
                <c:pt idx="0">
                  <c:v>29</c:v>
                </c:pt>
                <c:pt idx="1">
                  <c:v>163</c:v>
                </c:pt>
                <c:pt idx="2">
                  <c:v>494</c:v>
                </c:pt>
                <c:pt idx="3">
                  <c:v>26</c:v>
                </c:pt>
              </c:numCache>
            </c:numRef>
          </c:val>
          <c:extLst>
            <c:ext xmlns:c16="http://schemas.microsoft.com/office/drawing/2014/chart" uri="{C3380CC4-5D6E-409C-BE32-E72D297353CC}">
              <c16:uniqueId val="{00000009-64A4-4330-AC3B-3E8FE391F10C}"/>
            </c:ext>
          </c:extLst>
        </c:ser>
        <c:dLbls>
          <c:showLegendKey val="0"/>
          <c:showVal val="1"/>
          <c:showCatName val="0"/>
          <c:showSerName val="0"/>
          <c:showPercent val="0"/>
          <c:showBubbleSize val="0"/>
        </c:dLbls>
        <c:gapWidth val="75"/>
        <c:shape val="box"/>
        <c:axId val="552783136"/>
        <c:axId val="552784448"/>
        <c:axId val="0"/>
      </c:bar3DChart>
      <c:catAx>
        <c:axId val="552783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552784448"/>
        <c:crosses val="autoZero"/>
        <c:auto val="1"/>
        <c:lblAlgn val="ctr"/>
        <c:lblOffset val="100"/>
        <c:noMultiLvlLbl val="0"/>
      </c:catAx>
      <c:valAx>
        <c:axId val="5527844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5278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372703412073493E-2"/>
          <c:y val="0.1946762018275725"/>
          <c:w val="0.88607174103237096"/>
          <c:h val="0.61061412317500829"/>
        </c:manualLayout>
      </c:layout>
      <c:bar3DChart>
        <c:barDir val="col"/>
        <c:grouping val="clustered"/>
        <c:varyColors val="0"/>
        <c:ser>
          <c:idx val="0"/>
          <c:order val="0"/>
          <c:tx>
            <c:strRef>
              <c:f>Sheet1!$Z$34</c:f>
              <c:strCache>
                <c:ptCount val="1"/>
                <c:pt idx="0">
                  <c:v>2014</c:v>
                </c:pt>
              </c:strCache>
            </c:strRef>
          </c:tx>
          <c:spPr>
            <a:solidFill>
              <a:schemeClr val="accent1"/>
            </a:solidFill>
            <a:ln>
              <a:noFill/>
            </a:ln>
            <a:effectLst/>
            <a:sp3d/>
          </c:spPr>
          <c:invertIfNegative val="0"/>
          <c:dLbls>
            <c:dLbl>
              <c:idx val="0"/>
              <c:layout>
                <c:manualLayout>
                  <c:x val="-1.9967336403782252E-17"/>
                  <c:y val="-3.57568533969010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79-4B65-81EF-492B5661B590}"/>
                </c:ext>
              </c:extLst>
            </c:dLbl>
            <c:dLbl>
              <c:idx val="1"/>
              <c:layout>
                <c:manualLayout>
                  <c:x val="0"/>
                  <c:y val="-1.9864918553833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79-4B65-81EF-492B5661B590}"/>
                </c:ext>
              </c:extLst>
            </c:dLbl>
            <c:dLbl>
              <c:idx val="2"/>
              <c:layout>
                <c:manualLayout>
                  <c:x val="-2.1782800437989453E-3"/>
                  <c:y val="-2.3837902264600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79-4B65-81EF-492B5661B590}"/>
                </c:ext>
              </c:extLst>
            </c:dLbl>
            <c:dLbl>
              <c:idx val="3"/>
              <c:layout>
                <c:manualLayout>
                  <c:x val="1.9604520394189789E-2"/>
                  <c:y val="-3.1783869686134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79-4B65-81EF-492B5661B59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Sheet1!$U$17:$U$20</c:f>
              <c:numCache>
                <c:formatCode>General</c:formatCode>
                <c:ptCount val="4"/>
                <c:pt idx="0">
                  <c:v>500</c:v>
                </c:pt>
                <c:pt idx="1">
                  <c:v>220</c:v>
                </c:pt>
                <c:pt idx="2">
                  <c:v>66</c:v>
                </c:pt>
                <c:pt idx="3">
                  <c:v>33</c:v>
                </c:pt>
              </c:numCache>
            </c:numRef>
          </c:cat>
          <c:val>
            <c:numRef>
              <c:f>Sheet1!$W$26:$W$29</c:f>
              <c:numCache>
                <c:formatCode>General</c:formatCode>
                <c:ptCount val="4"/>
                <c:pt idx="0">
                  <c:v>10175</c:v>
                </c:pt>
                <c:pt idx="1">
                  <c:v>42796</c:v>
                </c:pt>
                <c:pt idx="2">
                  <c:v>46316</c:v>
                </c:pt>
                <c:pt idx="3">
                  <c:v>1684</c:v>
                </c:pt>
              </c:numCache>
            </c:numRef>
          </c:val>
          <c:extLst>
            <c:ext xmlns:c16="http://schemas.microsoft.com/office/drawing/2014/chart" uri="{C3380CC4-5D6E-409C-BE32-E72D297353CC}">
              <c16:uniqueId val="{00000004-A879-4B65-81EF-492B5661B590}"/>
            </c:ext>
          </c:extLst>
        </c:ser>
        <c:ser>
          <c:idx val="1"/>
          <c:order val="1"/>
          <c:tx>
            <c:strRef>
              <c:f>Sheet1!$S$16</c:f>
              <c:strCache>
                <c:ptCount val="1"/>
                <c:pt idx="0">
                  <c:v>2021</c:v>
                </c:pt>
              </c:strCache>
            </c:strRef>
          </c:tx>
          <c:spPr>
            <a:solidFill>
              <a:schemeClr val="accent2"/>
            </a:solidFill>
            <a:ln>
              <a:noFill/>
            </a:ln>
            <a:effectLst/>
            <a:sp3d/>
          </c:spPr>
          <c:invertIfNegative val="0"/>
          <c:dLbls>
            <c:dLbl>
              <c:idx val="0"/>
              <c:layout>
                <c:manualLayout>
                  <c:x val="1.0891400218994287E-2"/>
                  <c:y val="-3.972983710766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79-4B65-81EF-492B5661B590}"/>
                </c:ext>
              </c:extLst>
            </c:dLbl>
            <c:dLbl>
              <c:idx val="1"/>
              <c:layout>
                <c:manualLayout>
                  <c:x val="1.9604520394189709E-2"/>
                  <c:y val="-2.7810885975367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79-4B65-81EF-492B5661B590}"/>
                </c:ext>
              </c:extLst>
            </c:dLbl>
            <c:dLbl>
              <c:idx val="2"/>
              <c:layout>
                <c:manualLayout>
                  <c:x val="1.9604520394189869E-2"/>
                  <c:y val="-3.9729837107667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79-4B65-81EF-492B5661B590}"/>
                </c:ext>
              </c:extLst>
            </c:dLbl>
            <c:dLbl>
              <c:idx val="3"/>
              <c:layout>
                <c:manualLayout>
                  <c:x val="2.1782800437988654E-2"/>
                  <c:y val="-4.3702820818434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79-4B65-81EF-492B5661B59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Sheet1!$U$17:$U$20</c:f>
              <c:numCache>
                <c:formatCode>General</c:formatCode>
                <c:ptCount val="4"/>
                <c:pt idx="0">
                  <c:v>500</c:v>
                </c:pt>
                <c:pt idx="1">
                  <c:v>220</c:v>
                </c:pt>
                <c:pt idx="2">
                  <c:v>66</c:v>
                </c:pt>
                <c:pt idx="3">
                  <c:v>33</c:v>
                </c:pt>
              </c:numCache>
            </c:numRef>
          </c:cat>
          <c:val>
            <c:numRef>
              <c:f>Sheet1!$V$26:$V$29</c:f>
              <c:numCache>
                <c:formatCode>General</c:formatCode>
                <c:ptCount val="4"/>
                <c:pt idx="0">
                  <c:v>41175</c:v>
                </c:pt>
                <c:pt idx="1">
                  <c:v>67553</c:v>
                </c:pt>
                <c:pt idx="2">
                  <c:v>63772</c:v>
                </c:pt>
                <c:pt idx="3">
                  <c:v>1351</c:v>
                </c:pt>
              </c:numCache>
            </c:numRef>
          </c:val>
          <c:extLst>
            <c:ext xmlns:c16="http://schemas.microsoft.com/office/drawing/2014/chart" uri="{C3380CC4-5D6E-409C-BE32-E72D297353CC}">
              <c16:uniqueId val="{00000009-A879-4B65-81EF-492B5661B590}"/>
            </c:ext>
          </c:extLst>
        </c:ser>
        <c:dLbls>
          <c:showLegendKey val="0"/>
          <c:showVal val="1"/>
          <c:showCatName val="0"/>
          <c:showSerName val="0"/>
          <c:showPercent val="0"/>
          <c:showBubbleSize val="0"/>
        </c:dLbls>
        <c:gapWidth val="75"/>
        <c:shape val="box"/>
        <c:axId val="552783136"/>
        <c:axId val="552784448"/>
        <c:axId val="0"/>
      </c:bar3DChart>
      <c:catAx>
        <c:axId val="552783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552784448"/>
        <c:crosses val="autoZero"/>
        <c:auto val="1"/>
        <c:lblAlgn val="ctr"/>
        <c:lblOffset val="100"/>
        <c:noMultiLvlLbl val="0"/>
      </c:catAx>
      <c:valAx>
        <c:axId val="5527844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5278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372703412073493E-2"/>
          <c:y val="0.1946762018275725"/>
          <c:w val="0.88607174103237096"/>
          <c:h val="0.61061412317500829"/>
        </c:manualLayout>
      </c:layout>
      <c:bar3DChart>
        <c:barDir val="col"/>
        <c:grouping val="clustered"/>
        <c:varyColors val="0"/>
        <c:ser>
          <c:idx val="0"/>
          <c:order val="0"/>
          <c:tx>
            <c:strRef>
              <c:f>Sheet1!$Z$34</c:f>
              <c:strCache>
                <c:ptCount val="1"/>
                <c:pt idx="0">
                  <c:v>2014</c:v>
                </c:pt>
              </c:strCache>
            </c:strRef>
          </c:tx>
          <c:spPr>
            <a:solidFill>
              <a:schemeClr val="accent1"/>
            </a:solidFill>
            <a:ln>
              <a:noFill/>
            </a:ln>
            <a:effectLst/>
            <a:sp3d/>
          </c:spPr>
          <c:invertIfNegative val="0"/>
          <c:dLbls>
            <c:dLbl>
              <c:idx val="2"/>
              <c:layout>
                <c:manualLayout>
                  <c:x val="1.0189351445774699E-2"/>
                  <c:y val="-2.4734606116004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1E-45AC-B3A6-A577F0ADC0B6}"/>
                </c:ext>
              </c:extLst>
            </c:dLbl>
            <c:dLbl>
              <c:idx val="3"/>
              <c:layout>
                <c:manualLayout>
                  <c:x val="2.5473378614436749E-3"/>
                  <c:y val="-1.2367303058002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1E-45AC-B3A6-A577F0ADC0B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Sheet1!$U$17:$U$20</c:f>
              <c:numCache>
                <c:formatCode>General</c:formatCode>
                <c:ptCount val="4"/>
                <c:pt idx="0">
                  <c:v>500</c:v>
                </c:pt>
                <c:pt idx="1">
                  <c:v>220</c:v>
                </c:pt>
                <c:pt idx="2">
                  <c:v>66</c:v>
                </c:pt>
                <c:pt idx="3">
                  <c:v>33</c:v>
                </c:pt>
              </c:numCache>
            </c:numRef>
          </c:cat>
          <c:val>
            <c:numRef>
              <c:f>Sheet1!$Z$35:$Z$38</c:f>
              <c:numCache>
                <c:formatCode>General</c:formatCode>
                <c:ptCount val="4"/>
                <c:pt idx="0">
                  <c:v>3055</c:v>
                </c:pt>
                <c:pt idx="1">
                  <c:v>17568</c:v>
                </c:pt>
                <c:pt idx="2">
                  <c:v>19297</c:v>
                </c:pt>
                <c:pt idx="3">
                  <c:v>1991</c:v>
                </c:pt>
              </c:numCache>
            </c:numRef>
          </c:val>
          <c:extLst>
            <c:ext xmlns:c16="http://schemas.microsoft.com/office/drawing/2014/chart" uri="{C3380CC4-5D6E-409C-BE32-E72D297353CC}">
              <c16:uniqueId val="{00000000-6D45-4CD8-999D-2064867B00F7}"/>
            </c:ext>
          </c:extLst>
        </c:ser>
        <c:ser>
          <c:idx val="1"/>
          <c:order val="1"/>
          <c:tx>
            <c:strRef>
              <c:f>Sheet1!$Y$34</c:f>
              <c:strCache>
                <c:ptCount val="1"/>
                <c:pt idx="0">
                  <c:v>2021</c:v>
                </c:pt>
              </c:strCache>
            </c:strRef>
          </c:tx>
          <c:spPr>
            <a:solidFill>
              <a:schemeClr val="accent2"/>
            </a:solidFill>
            <a:ln>
              <a:noFill/>
            </a:ln>
            <a:effectLst/>
            <a:sp3d/>
          </c:spPr>
          <c:invertIfNegative val="0"/>
          <c:dLbls>
            <c:dLbl>
              <c:idx val="1"/>
              <c:layout>
                <c:manualLayout>
                  <c:x val="7.6420135843310241E-3"/>
                  <c:y val="-1.648973741066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1E-45AC-B3A6-A577F0ADC0B6}"/>
                </c:ext>
              </c:extLst>
            </c:dLbl>
            <c:dLbl>
              <c:idx val="2"/>
              <c:layout>
                <c:manualLayout>
                  <c:x val="1.7831365030105722E-2"/>
                  <c:y val="-2.4734606116004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E-45AC-B3A6-A577F0ADC0B6}"/>
                </c:ext>
              </c:extLst>
            </c:dLbl>
            <c:dLbl>
              <c:idx val="3"/>
              <c:layout>
                <c:manualLayout>
                  <c:x val="3.0568054337324003E-2"/>
                  <c:y val="-1.6489737410669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1E-45AC-B3A6-A577F0ADC0B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Sheet1!$U$17:$U$20</c:f>
              <c:numCache>
                <c:formatCode>General</c:formatCode>
                <c:ptCount val="4"/>
                <c:pt idx="0">
                  <c:v>500</c:v>
                </c:pt>
                <c:pt idx="1">
                  <c:v>220</c:v>
                </c:pt>
                <c:pt idx="2">
                  <c:v>66</c:v>
                </c:pt>
                <c:pt idx="3">
                  <c:v>33</c:v>
                </c:pt>
              </c:numCache>
            </c:numRef>
          </c:cat>
          <c:val>
            <c:numRef>
              <c:f>Sheet1!$Y$35:$Y$38</c:f>
              <c:numCache>
                <c:formatCode>General</c:formatCode>
                <c:ptCount val="4"/>
                <c:pt idx="0">
                  <c:v>7171</c:v>
                </c:pt>
                <c:pt idx="1">
                  <c:v>21395</c:v>
                </c:pt>
                <c:pt idx="2">
                  <c:v>21003</c:v>
                </c:pt>
                <c:pt idx="3">
                  <c:v>1746</c:v>
                </c:pt>
              </c:numCache>
            </c:numRef>
          </c:val>
          <c:extLst>
            <c:ext xmlns:c16="http://schemas.microsoft.com/office/drawing/2014/chart" uri="{C3380CC4-5D6E-409C-BE32-E72D297353CC}">
              <c16:uniqueId val="{00000001-6D45-4CD8-999D-2064867B00F7}"/>
            </c:ext>
          </c:extLst>
        </c:ser>
        <c:dLbls>
          <c:showLegendKey val="0"/>
          <c:showVal val="1"/>
          <c:showCatName val="0"/>
          <c:showSerName val="0"/>
          <c:showPercent val="0"/>
          <c:showBubbleSize val="0"/>
        </c:dLbls>
        <c:gapWidth val="75"/>
        <c:shape val="box"/>
        <c:axId val="552783136"/>
        <c:axId val="552784448"/>
        <c:axId val="0"/>
      </c:bar3DChart>
      <c:catAx>
        <c:axId val="552783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552784448"/>
        <c:crosses val="autoZero"/>
        <c:auto val="1"/>
        <c:lblAlgn val="ctr"/>
        <c:lblOffset val="100"/>
        <c:noMultiLvlLbl val="0"/>
      </c:catAx>
      <c:valAx>
        <c:axId val="5527844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5278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14530E-25CF-40CB-A139-B77585F23BB4}" type="datetimeFigureOut">
              <a:rPr lang="en-US" smtClean="0"/>
              <a:t>12/14/2022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25CBF1-2CDF-499B-82A5-2036643D8FC9}" type="slidenum">
              <a:rPr lang="en-US" smtClean="0"/>
              <a:t>‹#›</a:t>
            </a:fld>
            <a:endParaRPr lang="en-US"/>
          </a:p>
        </p:txBody>
      </p:sp>
    </p:spTree>
    <p:extLst>
      <p:ext uri="{BB962C8B-B14F-4D97-AF65-F5344CB8AC3E}">
        <p14:creationId xmlns:p14="http://schemas.microsoft.com/office/powerpoint/2010/main" val="71191813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57AD91-8ACF-4EB7-A571-F89954DA8A97}" type="datetimeFigureOut">
              <a:rPr lang="en-US" smtClean="0"/>
              <a:t>12/14/2022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CB0D0A-AD2D-4FBA-B78E-0B6852D0485D}" type="slidenum">
              <a:rPr lang="en-US" smtClean="0"/>
              <a:t>‹#›</a:t>
            </a:fld>
            <a:endParaRPr lang="en-US"/>
          </a:p>
        </p:txBody>
      </p:sp>
    </p:spTree>
    <p:extLst>
      <p:ext uri="{BB962C8B-B14F-4D97-AF65-F5344CB8AC3E}">
        <p14:creationId xmlns:p14="http://schemas.microsoft.com/office/powerpoint/2010/main" val="268093927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5DCB0D0A-AD2D-4FBA-B78E-0B6852D0485D}" type="slidenum">
              <a:rPr lang="en-US" smtClean="0"/>
              <a:t>2</a:t>
            </a:fld>
            <a:endParaRPr lang="en-US"/>
          </a:p>
        </p:txBody>
      </p:sp>
    </p:spTree>
    <p:extLst>
      <p:ext uri="{BB962C8B-B14F-4D97-AF65-F5344CB8AC3E}">
        <p14:creationId xmlns:p14="http://schemas.microsoft.com/office/powerpoint/2010/main" val="4377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5DCB0D0A-AD2D-4FBA-B78E-0B6852D0485D}" type="slidenum">
              <a:rPr lang="en-US" smtClean="0"/>
              <a:t>3</a:t>
            </a:fld>
            <a:endParaRPr lang="en-US"/>
          </a:p>
        </p:txBody>
      </p:sp>
    </p:spTree>
    <p:extLst>
      <p:ext uri="{BB962C8B-B14F-4D97-AF65-F5344CB8AC3E}">
        <p14:creationId xmlns:p14="http://schemas.microsoft.com/office/powerpoint/2010/main" val="194372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5DCB0D0A-AD2D-4FBA-B78E-0B6852D0485D}" type="slidenum">
              <a:rPr lang="en-US" smtClean="0"/>
              <a:t>4</a:t>
            </a:fld>
            <a:endParaRPr lang="en-US"/>
          </a:p>
        </p:txBody>
      </p:sp>
    </p:spTree>
    <p:extLst>
      <p:ext uri="{BB962C8B-B14F-4D97-AF65-F5344CB8AC3E}">
        <p14:creationId xmlns:p14="http://schemas.microsoft.com/office/powerpoint/2010/main" val="215517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5DCB0D0A-AD2D-4FBA-B78E-0B6852D0485D}" type="slidenum">
              <a:rPr lang="en-US" smtClean="0"/>
              <a:t>12</a:t>
            </a:fld>
            <a:endParaRPr lang="en-US"/>
          </a:p>
        </p:txBody>
      </p:sp>
    </p:spTree>
    <p:extLst>
      <p:ext uri="{BB962C8B-B14F-4D97-AF65-F5344CB8AC3E}">
        <p14:creationId xmlns:p14="http://schemas.microsoft.com/office/powerpoint/2010/main" val="11861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B0D0A-AD2D-4FBA-B78E-0B6852D0485D}" type="slidenum">
              <a:rPr lang="en-US" smtClean="0"/>
              <a:t>22</a:t>
            </a:fld>
            <a:endParaRPr lang="en-US"/>
          </a:p>
        </p:txBody>
      </p:sp>
      <p:sp>
        <p:nvSpPr>
          <p:cNvPr id="5" name="Header Placeholder 4">
            <a:extLst>
              <a:ext uri="{FF2B5EF4-FFF2-40B4-BE49-F238E27FC236}">
                <a16:creationId xmlns:a16="http://schemas.microsoft.com/office/drawing/2014/main" id="{2F0782D2-BF51-4A31-BB8A-3D843B37CD90}"/>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9014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0D0A-AD2D-4FBA-B78E-0B6852D0485D}" type="slidenum">
              <a:rPr lang="en-US" smtClean="0"/>
              <a:t>24</a:t>
            </a:fld>
            <a:endParaRPr lang="en-US"/>
          </a:p>
        </p:txBody>
      </p:sp>
      <p:sp>
        <p:nvSpPr>
          <p:cNvPr id="5" name="Header Placeholder 4">
            <a:extLst>
              <a:ext uri="{FF2B5EF4-FFF2-40B4-BE49-F238E27FC236}">
                <a16:creationId xmlns:a16="http://schemas.microsoft.com/office/drawing/2014/main" id="{4712F466-F3D4-4F47-83D0-066B80ED55E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0202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77927D-34B8-4EDC-8DC5-938F157857E9}" type="datetime1">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64797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4B5D5-0E82-4384-A33A-F59D3BFB28A6}" type="datetime1">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257092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F220D-80E7-47A9-8DDF-87D181D88677}" type="datetime1">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358428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74849-B49F-42F7-AF86-9B1B8DAD05AA}" type="datetime1">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57586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DF0933-F180-4C95-AEC3-6FFA2EA484C9}" type="datetime1">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305617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1B766-A6E1-4918-9AAD-D3CA0A7275CA}" type="datetime1">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34063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81251C-3A5A-4290-BE7D-D28E4CEF2CB5}" type="datetime1">
              <a:rPr lang="en-US" smtClean="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130033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0DCE01-77F3-4B06-A1E0-A99036ED4201}" type="datetime1">
              <a:rPr lang="en-US" smtClean="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385686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942FE-5C98-4E27-BA81-3EF1EA4C59F1}" type="datetime1">
              <a:rPr lang="en-US" smtClean="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215042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F658A-FC78-40A9-B02B-5DBE010FF41A}" type="datetime1">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63121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54A7CB-059A-42D7-8A3B-0EE58513CD19}" type="datetime1">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55611-6352-49FA-9670-E0F4C6FFA385}" type="slidenum">
              <a:rPr lang="en-US" smtClean="0"/>
              <a:t>‹#›</a:t>
            </a:fld>
            <a:endParaRPr lang="en-US"/>
          </a:p>
        </p:txBody>
      </p:sp>
    </p:spTree>
    <p:extLst>
      <p:ext uri="{BB962C8B-B14F-4D97-AF65-F5344CB8AC3E}">
        <p14:creationId xmlns:p14="http://schemas.microsoft.com/office/powerpoint/2010/main" val="383001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8605F-C133-4F29-8E4D-9B77E0E719B4}" type="datetime1">
              <a:rPr lang="en-US" smtClean="0"/>
              <a:t>12/14/2022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55611-6352-49FA-9670-E0F4C6FFA385}" type="slidenum">
              <a:rPr lang="en-US" smtClean="0"/>
              <a:t>‹#›</a:t>
            </a:fld>
            <a:endParaRPr lang="en-US"/>
          </a:p>
        </p:txBody>
      </p:sp>
    </p:spTree>
    <p:extLst>
      <p:ext uri="{BB962C8B-B14F-4D97-AF65-F5344CB8AC3E}">
        <p14:creationId xmlns:p14="http://schemas.microsoft.com/office/powerpoint/2010/main" val="1421950749"/>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ransition>
    <p:fade thruBlk="1"/>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09BEC-12AB-49E6-9A15-4EAC8231C1A6}"/>
              </a:ext>
            </a:extLst>
          </p:cNvPr>
          <p:cNvSpPr>
            <a:spLocks noGrp="1"/>
          </p:cNvSpPr>
          <p:nvPr>
            <p:ph type="sldNum" sz="quarter" idx="12"/>
          </p:nvPr>
        </p:nvSpPr>
        <p:spPr/>
        <p:txBody>
          <a:bodyPr/>
          <a:lstStyle/>
          <a:p>
            <a:fld id="{D3B55611-6352-49FA-9670-E0F4C6FFA385}" type="slidenum">
              <a:rPr lang="en-US" smtClean="0"/>
              <a:t>1</a:t>
            </a:fld>
            <a:endParaRPr lang="en-US"/>
          </a:p>
        </p:txBody>
      </p:sp>
      <p:sp>
        <p:nvSpPr>
          <p:cNvPr id="2" name="Rectangle 1">
            <a:extLst>
              <a:ext uri="{FF2B5EF4-FFF2-40B4-BE49-F238E27FC236}">
                <a16:creationId xmlns:a16="http://schemas.microsoft.com/office/drawing/2014/main" id="{D2B53780-15AC-4FEF-8D37-7FCF87C2B3B1}"/>
              </a:ext>
            </a:extLst>
          </p:cNvPr>
          <p:cNvSpPr/>
          <p:nvPr/>
        </p:nvSpPr>
        <p:spPr>
          <a:xfrm>
            <a:off x="0" y="0"/>
            <a:ext cx="12192000" cy="6858000"/>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DBD2A4-3120-4C8A-8FE5-C55615012B4E}"/>
              </a:ext>
            </a:extLst>
          </p:cNvPr>
          <p:cNvSpPr txBox="1"/>
          <p:nvPr/>
        </p:nvSpPr>
        <p:spPr>
          <a:xfrm>
            <a:off x="1981200" y="2057400"/>
            <a:ext cx="7848600" cy="2631490"/>
          </a:xfrm>
          <a:prstGeom prst="rect">
            <a:avLst/>
          </a:prstGeom>
          <a:noFill/>
        </p:spPr>
        <p:txBody>
          <a:bodyPr wrap="square">
            <a:spAutoFit/>
          </a:bodyPr>
          <a:lstStyle/>
          <a:p>
            <a:pPr algn="ctr"/>
            <a:r>
              <a:rPr lang="ar-EG" sz="5500" b="1" i="1" u="sng" dirty="0">
                <a:ln w="0"/>
                <a:solidFill>
                  <a:schemeClr val="accent1">
                    <a:lumMod val="75000"/>
                  </a:schemeClr>
                </a:solidFill>
                <a:effectLst>
                  <a:outerShdw blurRad="38100" dist="19050" dir="2700000" algn="tl" rotWithShape="0">
                    <a:schemeClr val="dk1">
                      <a:alpha val="40000"/>
                    </a:schemeClr>
                  </a:outerShdw>
                </a:effectLst>
              </a:rPr>
              <a:t>مصر</a:t>
            </a:r>
          </a:p>
          <a:p>
            <a:pPr algn="ctr"/>
            <a:r>
              <a:rPr lang="ar-EG" sz="5500" b="1" i="1" u="sng" dirty="0">
                <a:ln w="0"/>
                <a:solidFill>
                  <a:schemeClr val="accent1">
                    <a:lumMod val="75000"/>
                  </a:schemeClr>
                </a:solidFill>
                <a:effectLst>
                  <a:outerShdw blurRad="38100" dist="19050" dir="2700000" algn="tl" rotWithShape="0">
                    <a:schemeClr val="dk1">
                      <a:alpha val="40000"/>
                    </a:schemeClr>
                  </a:outerShdw>
                </a:effectLst>
              </a:rPr>
              <a:t>مركز لتبادل الطاقة بين القارات الثلاث إفريقيا - آسيا - أوروبا</a:t>
            </a:r>
          </a:p>
        </p:txBody>
      </p:sp>
      <p:pic>
        <p:nvPicPr>
          <p:cNvPr id="8" name="Picture 7">
            <a:extLst>
              <a:ext uri="{FF2B5EF4-FFF2-40B4-BE49-F238E27FC236}">
                <a16:creationId xmlns:a16="http://schemas.microsoft.com/office/drawing/2014/main" id="{ACE57FA1-EFA2-4106-90DF-AFB6811DA284}"/>
              </a:ext>
            </a:extLst>
          </p:cNvPr>
          <p:cNvPicPr>
            <a:picLocks noChangeAspect="1"/>
          </p:cNvPicPr>
          <p:nvPr/>
        </p:nvPicPr>
        <p:blipFill>
          <a:blip r:embed="rId2"/>
          <a:stretch>
            <a:fillRect/>
          </a:stretch>
        </p:blipFill>
        <p:spPr>
          <a:xfrm>
            <a:off x="152400" y="76200"/>
            <a:ext cx="1300480" cy="1219200"/>
          </a:xfrm>
          <a:prstGeom prst="rect">
            <a:avLst/>
          </a:prstGeom>
        </p:spPr>
      </p:pic>
      <p:pic>
        <p:nvPicPr>
          <p:cNvPr id="9" name="Picture 2075" descr="3dflagsdotcom_egypt_2fawm">
            <a:extLst>
              <a:ext uri="{FF2B5EF4-FFF2-40B4-BE49-F238E27FC236}">
                <a16:creationId xmlns:a16="http://schemas.microsoft.com/office/drawing/2014/main" id="{35B0902B-9996-408A-A170-4172E73916C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82250" y="0"/>
            <a:ext cx="1828800" cy="12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BAB475A-75D4-0598-C050-A07AD15A00BF}"/>
              </a:ext>
            </a:extLst>
          </p:cNvPr>
          <p:cNvSpPr txBox="1"/>
          <p:nvPr/>
        </p:nvSpPr>
        <p:spPr>
          <a:xfrm>
            <a:off x="-228600" y="6380789"/>
            <a:ext cx="1905000" cy="338554"/>
          </a:xfrm>
          <a:prstGeom prst="rect">
            <a:avLst/>
          </a:prstGeom>
          <a:noFill/>
        </p:spPr>
        <p:txBody>
          <a:bodyPr wrap="square" rtlCol="0">
            <a:spAutoFit/>
          </a:bodyPr>
          <a:lstStyle/>
          <a:p>
            <a:pPr algn="r" rtl="1"/>
            <a:r>
              <a:rPr lang="en-US" sz="1600" b="1" dirty="0"/>
              <a:t>14 </a:t>
            </a:r>
            <a:r>
              <a:rPr lang="ar-EG" sz="1600" b="1" dirty="0"/>
              <a:t> ديسمبر 2022</a:t>
            </a:r>
            <a:endParaRPr lang="en-US" sz="1600" b="1" dirty="0"/>
          </a:p>
        </p:txBody>
      </p:sp>
    </p:spTree>
    <p:extLst>
      <p:ext uri="{BB962C8B-B14F-4D97-AF65-F5344CB8AC3E}">
        <p14:creationId xmlns:p14="http://schemas.microsoft.com/office/powerpoint/2010/main" val="247715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1120"/>
            <a:ext cx="9144000" cy="639754"/>
          </a:xfrm>
          <a:solidFill>
            <a:schemeClr val="accent6">
              <a:lumMod val="60000"/>
              <a:lumOff val="40000"/>
            </a:schemeClr>
          </a:solidFill>
        </p:spPr>
        <p:txBody>
          <a:bodyPr>
            <a:normAutofit/>
          </a:bodyPr>
          <a:lstStyle/>
          <a:p>
            <a:pPr algn="ctr"/>
            <a:r>
              <a:rPr lang="ar-EG" sz="2800" b="1" dirty="0">
                <a:latin typeface="Noto sans"/>
                <a:cs typeface="AL-Mohanad Thick" panose="02060803050605020204" pitchFamily="18" charset="-78"/>
              </a:rPr>
              <a:t>مصر كمركز لتجارة الطاقة الكهربائية بالمنطقة</a:t>
            </a:r>
            <a:endParaRPr lang="en-US" sz="2400" b="1" dirty="0">
              <a:latin typeface="AL-Mohanad Thick" panose="02060803050605020204" pitchFamily="18" charset="-78"/>
              <a:cs typeface="AL-Mohanad Thick" panose="02060803050605020204" pitchFamily="18" charset="-78"/>
            </a:endParaRPr>
          </a:p>
        </p:txBody>
      </p:sp>
      <p:sp>
        <p:nvSpPr>
          <p:cNvPr id="4" name="Slide Number Placeholder 3">
            <a:extLst>
              <a:ext uri="{FF2B5EF4-FFF2-40B4-BE49-F238E27FC236}">
                <a16:creationId xmlns:a16="http://schemas.microsoft.com/office/drawing/2014/main" id="{2B143D23-3194-4093-81A1-FCE3C0D5E7D3}"/>
              </a:ext>
            </a:extLst>
          </p:cNvPr>
          <p:cNvSpPr>
            <a:spLocks noGrp="1"/>
          </p:cNvSpPr>
          <p:nvPr>
            <p:ph type="sldNum" sz="quarter" idx="12"/>
          </p:nvPr>
        </p:nvSpPr>
        <p:spPr/>
        <p:txBody>
          <a:bodyPr/>
          <a:lstStyle/>
          <a:p>
            <a:fld id="{D3B55611-6352-49FA-9670-E0F4C6FFA385}" type="slidenum">
              <a:rPr lang="en-US" smtClean="0"/>
              <a:t>10</a:t>
            </a:fld>
            <a:endParaRPr lang="en-US"/>
          </a:p>
        </p:txBody>
      </p:sp>
      <p:pic>
        <p:nvPicPr>
          <p:cNvPr id="12" name="Picture 11">
            <a:extLst>
              <a:ext uri="{FF2B5EF4-FFF2-40B4-BE49-F238E27FC236}">
                <a16:creationId xmlns:a16="http://schemas.microsoft.com/office/drawing/2014/main" id="{E326AAE2-8C6C-45F5-9FD5-0D9D831C8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3294" y="846350"/>
            <a:ext cx="3246536" cy="1996625"/>
          </a:xfrm>
          <a:prstGeom prst="rect">
            <a:avLst/>
          </a:prstGeom>
          <a:effectLst>
            <a:softEdge rad="88900"/>
          </a:effectLst>
          <a:scene3d>
            <a:camera prst="orthographicFront">
              <a:rot lat="0" lon="0" rev="0"/>
            </a:camera>
            <a:lightRig rig="threePt" dir="t"/>
          </a:scene3d>
          <a:sp3d/>
        </p:spPr>
      </p:pic>
      <p:sp>
        <p:nvSpPr>
          <p:cNvPr id="13" name="TextBox 12">
            <a:extLst>
              <a:ext uri="{FF2B5EF4-FFF2-40B4-BE49-F238E27FC236}">
                <a16:creationId xmlns:a16="http://schemas.microsoft.com/office/drawing/2014/main" id="{A0E6CA6D-EBE1-4651-A51D-BD22CB558CAF}"/>
              </a:ext>
            </a:extLst>
          </p:cNvPr>
          <p:cNvSpPr txBox="1"/>
          <p:nvPr/>
        </p:nvSpPr>
        <p:spPr>
          <a:xfrm>
            <a:off x="7944647" y="2095760"/>
            <a:ext cx="914400" cy="381000"/>
          </a:xfrm>
          <a:prstGeom prst="rect">
            <a:avLst/>
          </a:prstGeom>
          <a:noFill/>
        </p:spPr>
        <p:txBody>
          <a:bodyPr wrap="square" rtlCol="0">
            <a:spAutoFit/>
          </a:bodyPr>
          <a:lstStyle/>
          <a:p>
            <a:r>
              <a:rPr lang="en-US" dirty="0">
                <a:solidFill>
                  <a:srgbClr val="FFFF00"/>
                </a:solidFill>
              </a:rPr>
              <a:t>Egypt</a:t>
            </a:r>
          </a:p>
        </p:txBody>
      </p:sp>
      <p:sp>
        <p:nvSpPr>
          <p:cNvPr id="14" name="TextBox 13">
            <a:extLst>
              <a:ext uri="{FF2B5EF4-FFF2-40B4-BE49-F238E27FC236}">
                <a16:creationId xmlns:a16="http://schemas.microsoft.com/office/drawing/2014/main" id="{DEBA25A5-64B1-4449-BD3B-F026E4255F5F}"/>
              </a:ext>
            </a:extLst>
          </p:cNvPr>
          <p:cNvSpPr txBox="1"/>
          <p:nvPr/>
        </p:nvSpPr>
        <p:spPr>
          <a:xfrm>
            <a:off x="7511193" y="1066800"/>
            <a:ext cx="914400" cy="369332"/>
          </a:xfrm>
          <a:prstGeom prst="rect">
            <a:avLst/>
          </a:prstGeom>
          <a:noFill/>
        </p:spPr>
        <p:txBody>
          <a:bodyPr wrap="square" rtlCol="0">
            <a:spAutoFit/>
          </a:bodyPr>
          <a:lstStyle/>
          <a:p>
            <a:r>
              <a:rPr lang="en-US" b="1" dirty="0">
                <a:solidFill>
                  <a:srgbClr val="FF0000"/>
                </a:solidFill>
              </a:rPr>
              <a:t>Europe</a:t>
            </a:r>
          </a:p>
        </p:txBody>
      </p:sp>
      <p:sp>
        <p:nvSpPr>
          <p:cNvPr id="15" name="TextBox 14">
            <a:extLst>
              <a:ext uri="{FF2B5EF4-FFF2-40B4-BE49-F238E27FC236}">
                <a16:creationId xmlns:a16="http://schemas.microsoft.com/office/drawing/2014/main" id="{DE09ECC3-FDCE-43DE-B613-226187A5EA67}"/>
              </a:ext>
            </a:extLst>
          </p:cNvPr>
          <p:cNvSpPr txBox="1"/>
          <p:nvPr/>
        </p:nvSpPr>
        <p:spPr>
          <a:xfrm>
            <a:off x="6965270" y="1916928"/>
            <a:ext cx="914400" cy="369332"/>
          </a:xfrm>
          <a:prstGeom prst="rect">
            <a:avLst/>
          </a:prstGeom>
          <a:noFill/>
        </p:spPr>
        <p:txBody>
          <a:bodyPr wrap="square" rtlCol="0">
            <a:spAutoFit/>
          </a:bodyPr>
          <a:lstStyle/>
          <a:p>
            <a:r>
              <a:rPr lang="en-US" b="1" dirty="0">
                <a:solidFill>
                  <a:srgbClr val="FF0000"/>
                </a:solidFill>
              </a:rPr>
              <a:t>Africa</a:t>
            </a:r>
          </a:p>
        </p:txBody>
      </p:sp>
      <p:sp>
        <p:nvSpPr>
          <p:cNvPr id="16" name="TextBox 15">
            <a:extLst>
              <a:ext uri="{FF2B5EF4-FFF2-40B4-BE49-F238E27FC236}">
                <a16:creationId xmlns:a16="http://schemas.microsoft.com/office/drawing/2014/main" id="{4C1601BE-856E-4CC7-9D73-2475260E7110}"/>
              </a:ext>
            </a:extLst>
          </p:cNvPr>
          <p:cNvSpPr txBox="1"/>
          <p:nvPr/>
        </p:nvSpPr>
        <p:spPr>
          <a:xfrm>
            <a:off x="9090453" y="2032369"/>
            <a:ext cx="914400" cy="369332"/>
          </a:xfrm>
          <a:prstGeom prst="rect">
            <a:avLst/>
          </a:prstGeom>
          <a:noFill/>
        </p:spPr>
        <p:txBody>
          <a:bodyPr wrap="square" rtlCol="0">
            <a:spAutoFit/>
          </a:bodyPr>
          <a:lstStyle/>
          <a:p>
            <a:r>
              <a:rPr lang="en-US" b="1" dirty="0">
                <a:solidFill>
                  <a:srgbClr val="FF0000"/>
                </a:solidFill>
              </a:rPr>
              <a:t>Asia</a:t>
            </a:r>
          </a:p>
        </p:txBody>
      </p:sp>
      <p:sp>
        <p:nvSpPr>
          <p:cNvPr id="18" name="TextBox 17">
            <a:extLst>
              <a:ext uri="{FF2B5EF4-FFF2-40B4-BE49-F238E27FC236}">
                <a16:creationId xmlns:a16="http://schemas.microsoft.com/office/drawing/2014/main" id="{60A716F0-86EF-475F-8809-059FE0233AD3}"/>
              </a:ext>
            </a:extLst>
          </p:cNvPr>
          <p:cNvSpPr txBox="1"/>
          <p:nvPr/>
        </p:nvSpPr>
        <p:spPr>
          <a:xfrm>
            <a:off x="6923214" y="2943226"/>
            <a:ext cx="3246535" cy="707886"/>
          </a:xfrm>
          <a:prstGeom prst="rect">
            <a:avLst/>
          </a:prstGeom>
          <a:noFill/>
        </p:spPr>
        <p:txBody>
          <a:bodyPr wrap="square">
            <a:spAutoFit/>
          </a:bodyPr>
          <a:lstStyle/>
          <a:p>
            <a:pPr algn="just" rtl="1"/>
            <a:r>
              <a:rPr lang="ar-EG" sz="2000" b="1" dirty="0"/>
              <a:t>الموقع الإستراتيجى بين قارات العالم القديم ( إفريقيا – آسيا – أوروبا )</a:t>
            </a:r>
            <a:endParaRPr lang="en-US" sz="2000" b="1" dirty="0"/>
          </a:p>
        </p:txBody>
      </p:sp>
      <p:pic>
        <p:nvPicPr>
          <p:cNvPr id="20" name="Picture 19">
            <a:extLst>
              <a:ext uri="{FF2B5EF4-FFF2-40B4-BE49-F238E27FC236}">
                <a16:creationId xmlns:a16="http://schemas.microsoft.com/office/drawing/2014/main" id="{1D5E3667-EBE3-41B4-AD43-C2B4739E7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808926"/>
            <a:ext cx="3544571" cy="1996625"/>
          </a:xfrm>
          <a:prstGeom prst="rect">
            <a:avLst/>
          </a:prstGeom>
          <a:effectLst>
            <a:softEdge rad="101600"/>
          </a:effectLst>
        </p:spPr>
      </p:pic>
      <p:sp>
        <p:nvSpPr>
          <p:cNvPr id="22" name="TextBox 21">
            <a:extLst>
              <a:ext uri="{FF2B5EF4-FFF2-40B4-BE49-F238E27FC236}">
                <a16:creationId xmlns:a16="http://schemas.microsoft.com/office/drawing/2014/main" id="{BB7637DD-0C87-4FEB-A9E9-A3E6491C8D49}"/>
              </a:ext>
            </a:extLst>
          </p:cNvPr>
          <p:cNvSpPr txBox="1"/>
          <p:nvPr/>
        </p:nvSpPr>
        <p:spPr>
          <a:xfrm>
            <a:off x="1524000" y="6035471"/>
            <a:ext cx="4343400" cy="400110"/>
          </a:xfrm>
          <a:prstGeom prst="rect">
            <a:avLst/>
          </a:prstGeom>
          <a:noFill/>
        </p:spPr>
        <p:txBody>
          <a:bodyPr wrap="square">
            <a:spAutoFit/>
          </a:bodyPr>
          <a:lstStyle/>
          <a:p>
            <a:pPr algn="just" rtl="1"/>
            <a:r>
              <a:rPr lang="ar-EG" sz="2000" b="1" dirty="0">
                <a:solidFill>
                  <a:srgbClr val="C00000"/>
                </a:solidFill>
                <a:latin typeface="Noto sans"/>
              </a:rPr>
              <a:t>توافر امكانيات هائلة من الطاقات المتجددة </a:t>
            </a:r>
            <a:endParaRPr lang="en-US" sz="2000" b="1" dirty="0"/>
          </a:p>
        </p:txBody>
      </p:sp>
      <p:pic>
        <p:nvPicPr>
          <p:cNvPr id="24" name="Picture 23">
            <a:extLst>
              <a:ext uri="{FF2B5EF4-FFF2-40B4-BE49-F238E27FC236}">
                <a16:creationId xmlns:a16="http://schemas.microsoft.com/office/drawing/2014/main" id="{1D877E05-CDCF-462F-BEF2-3E3BFA2C7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3836612"/>
            <a:ext cx="3648488" cy="1939703"/>
          </a:xfrm>
          <a:prstGeom prst="rect">
            <a:avLst/>
          </a:prstGeom>
          <a:effectLst>
            <a:softEdge rad="114300"/>
          </a:effectLst>
        </p:spPr>
      </p:pic>
      <p:sp>
        <p:nvSpPr>
          <p:cNvPr id="26" name="TextBox 25">
            <a:extLst>
              <a:ext uri="{FF2B5EF4-FFF2-40B4-BE49-F238E27FC236}">
                <a16:creationId xmlns:a16="http://schemas.microsoft.com/office/drawing/2014/main" id="{C6878589-1F1E-4322-AF5A-38531925AF37}"/>
              </a:ext>
            </a:extLst>
          </p:cNvPr>
          <p:cNvSpPr txBox="1"/>
          <p:nvPr/>
        </p:nvSpPr>
        <p:spPr>
          <a:xfrm>
            <a:off x="6858442" y="5831027"/>
            <a:ext cx="3211388" cy="707886"/>
          </a:xfrm>
          <a:prstGeom prst="rect">
            <a:avLst/>
          </a:prstGeom>
          <a:noFill/>
        </p:spPr>
        <p:txBody>
          <a:bodyPr wrap="square">
            <a:spAutoFit/>
          </a:bodyPr>
          <a:lstStyle/>
          <a:p>
            <a:pPr algn="r" rtl="1"/>
            <a:r>
              <a:rPr lang="ar-EG" sz="2000" b="1" dirty="0">
                <a:latin typeface="Noto sans"/>
              </a:rPr>
              <a:t>توافر القدرة على التصنيع المحلى لمعظم المهمات الكهربائية </a:t>
            </a:r>
            <a:endParaRPr lang="en-US" sz="2000" b="1" dirty="0">
              <a:latin typeface="Noto sans"/>
            </a:endParaRPr>
          </a:p>
        </p:txBody>
      </p:sp>
      <p:pic>
        <p:nvPicPr>
          <p:cNvPr id="28" name="Picture 27">
            <a:extLst>
              <a:ext uri="{FF2B5EF4-FFF2-40B4-BE49-F238E27FC236}">
                <a16:creationId xmlns:a16="http://schemas.microsoft.com/office/drawing/2014/main" id="{A3E49DCE-18DC-44D9-B723-DFC345E7FE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3214" y="3810001"/>
            <a:ext cx="3211387" cy="1864209"/>
          </a:xfrm>
          <a:prstGeom prst="rect">
            <a:avLst/>
          </a:prstGeom>
          <a:effectLst>
            <a:softEdge rad="63500"/>
          </a:effectLst>
        </p:spPr>
      </p:pic>
      <p:sp>
        <p:nvSpPr>
          <p:cNvPr id="17" name="TextBox 16">
            <a:extLst>
              <a:ext uri="{FF2B5EF4-FFF2-40B4-BE49-F238E27FC236}">
                <a16:creationId xmlns:a16="http://schemas.microsoft.com/office/drawing/2014/main" id="{410DAACB-ECB8-40F4-AC9D-AD1AABFE77A2}"/>
              </a:ext>
            </a:extLst>
          </p:cNvPr>
          <p:cNvSpPr txBox="1"/>
          <p:nvPr/>
        </p:nvSpPr>
        <p:spPr>
          <a:xfrm>
            <a:off x="1981201" y="3071147"/>
            <a:ext cx="3246535" cy="400110"/>
          </a:xfrm>
          <a:prstGeom prst="rect">
            <a:avLst/>
          </a:prstGeom>
          <a:noFill/>
        </p:spPr>
        <p:txBody>
          <a:bodyPr wrap="square">
            <a:spAutoFit/>
          </a:bodyPr>
          <a:lstStyle/>
          <a:p>
            <a:pPr algn="just" rtl="1"/>
            <a:r>
              <a:rPr lang="ar-EG" sz="2000" b="1" dirty="0"/>
              <a:t>شبكة قومية قوية ومستقرة .</a:t>
            </a:r>
            <a:endParaRPr lang="en-US" sz="2000" b="1" dirty="0"/>
          </a:p>
        </p:txBody>
      </p:sp>
    </p:spTree>
    <p:extLst>
      <p:ext uri="{BB962C8B-B14F-4D97-AF65-F5344CB8AC3E}">
        <p14:creationId xmlns:p14="http://schemas.microsoft.com/office/powerpoint/2010/main" val="99733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09BEC-12AB-49E6-9A15-4EAC8231C1A6}"/>
              </a:ext>
            </a:extLst>
          </p:cNvPr>
          <p:cNvSpPr>
            <a:spLocks noGrp="1"/>
          </p:cNvSpPr>
          <p:nvPr>
            <p:ph type="sldNum" sz="quarter" idx="12"/>
          </p:nvPr>
        </p:nvSpPr>
        <p:spPr/>
        <p:txBody>
          <a:bodyPr/>
          <a:lstStyle/>
          <a:p>
            <a:fld id="{D3B55611-6352-49FA-9670-E0F4C6FFA385}" type="slidenum">
              <a:rPr lang="en-US" smtClean="0"/>
              <a:t>11</a:t>
            </a:fld>
            <a:endParaRPr lang="en-US"/>
          </a:p>
        </p:txBody>
      </p:sp>
      <p:sp>
        <p:nvSpPr>
          <p:cNvPr id="6" name="Rectangle 5">
            <a:extLst>
              <a:ext uri="{FF2B5EF4-FFF2-40B4-BE49-F238E27FC236}">
                <a16:creationId xmlns:a16="http://schemas.microsoft.com/office/drawing/2014/main" id="{755FA17E-C12A-4ACF-9EEC-FBE1AD9B443B}"/>
              </a:ext>
            </a:extLst>
          </p:cNvPr>
          <p:cNvSpPr/>
          <p:nvPr/>
        </p:nvSpPr>
        <p:spPr>
          <a:xfrm>
            <a:off x="1828800" y="2645988"/>
            <a:ext cx="8153400" cy="1676400"/>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ar-EG" sz="3000" b="1" dirty="0">
                <a:solidFill>
                  <a:schemeClr val="tx1"/>
                </a:solidFill>
                <a:latin typeface="AL-Mohanad Thick" panose="02060803050605020204" pitchFamily="18" charset="-78"/>
                <a:ea typeface="+mj-ea"/>
                <a:cs typeface="AL-Mohanad Thick" panose="02060803050605020204" pitchFamily="18" charset="-78"/>
              </a:rPr>
              <a:t>مشروعات الربط الحالية والمستقبلية</a:t>
            </a:r>
            <a:endParaRPr lang="en-US" sz="3000" b="1" dirty="0">
              <a:solidFill>
                <a:schemeClr val="tx1"/>
              </a:solidFill>
              <a:latin typeface="AL-Mohanad Thick" panose="02060803050605020204" pitchFamily="18" charset="-78"/>
              <a:ea typeface="+mj-ea"/>
              <a:cs typeface="AL-Mohanad Thick" panose="02060803050605020204" pitchFamily="18" charset="-78"/>
            </a:endParaRPr>
          </a:p>
        </p:txBody>
      </p:sp>
      <p:sp>
        <p:nvSpPr>
          <p:cNvPr id="2" name="Rectangle 1">
            <a:extLst>
              <a:ext uri="{FF2B5EF4-FFF2-40B4-BE49-F238E27FC236}">
                <a16:creationId xmlns:a16="http://schemas.microsoft.com/office/drawing/2014/main" id="{D2B53780-15AC-4FEF-8D37-7FCF87C2B3B1}"/>
              </a:ext>
            </a:extLst>
          </p:cNvPr>
          <p:cNvSpPr/>
          <p:nvPr/>
        </p:nvSpPr>
        <p:spPr>
          <a:xfrm>
            <a:off x="0" y="0"/>
            <a:ext cx="12192000" cy="6858000"/>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36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accent6">
              <a:lumMod val="40000"/>
              <a:lumOff val="60000"/>
            </a:schemeClr>
          </a:solidFill>
        </p:spPr>
        <p:txBody>
          <a:bodyPr vert="horz" lIns="91440" tIns="45720" rIns="91440" bIns="45720" rtlCol="0" anchor="ctr">
            <a:normAutofit fontScale="90000"/>
          </a:bodyPr>
          <a:lstStyle/>
          <a:p>
            <a:pPr algn="ctr">
              <a:lnSpc>
                <a:spcPct val="100000"/>
              </a:lnSpc>
            </a:pPr>
            <a:br>
              <a:rPr lang="en-US" sz="3000" b="1" dirty="0">
                <a:latin typeface="AL-Mohanad Thick" panose="02060803050605020204" pitchFamily="18" charset="-78"/>
                <a:cs typeface="AL-Mohanad Thick" panose="02060803050605020204" pitchFamily="18" charset="-78"/>
              </a:rPr>
            </a:br>
            <a:r>
              <a:rPr lang="ar-EG" sz="3000" b="1" dirty="0">
                <a:latin typeface="AL-Mohanad Thick" panose="02060803050605020204" pitchFamily="18" charset="-78"/>
                <a:cs typeface="AL-Mohanad Thick" panose="02060803050605020204" pitchFamily="18" charset="-78"/>
              </a:rPr>
              <a:t> مشروعات الربط الحالية والمستقبلية بالمنطقة</a:t>
            </a:r>
            <a:br>
              <a:rPr lang="en-US" sz="3000" b="1" dirty="0">
                <a:latin typeface="AL-Mohanad Thick" panose="02060803050605020204" pitchFamily="18" charset="-78"/>
                <a:cs typeface="AL-Mohanad Thick" panose="02060803050605020204" pitchFamily="18" charset="-78"/>
              </a:rPr>
            </a:br>
            <a:endParaRPr lang="en-US" sz="3000" b="1" dirty="0">
              <a:latin typeface="AL-Mohanad Thick" panose="02060803050605020204" pitchFamily="18" charset="-78"/>
              <a:cs typeface="AL-Mohanad Thick" panose="02060803050605020204" pitchFamily="18" charset="-78"/>
            </a:endParaRPr>
          </a:p>
        </p:txBody>
      </p:sp>
      <p:sp>
        <p:nvSpPr>
          <p:cNvPr id="4" name="Slide Number Placeholder 3">
            <a:extLst>
              <a:ext uri="{FF2B5EF4-FFF2-40B4-BE49-F238E27FC236}">
                <a16:creationId xmlns:a16="http://schemas.microsoft.com/office/drawing/2014/main" id="{7B055F57-B007-4094-90BA-7A1324C2EC1C}"/>
              </a:ext>
            </a:extLst>
          </p:cNvPr>
          <p:cNvSpPr>
            <a:spLocks noGrp="1"/>
          </p:cNvSpPr>
          <p:nvPr>
            <p:ph type="sldNum" sz="quarter" idx="12"/>
          </p:nvPr>
        </p:nvSpPr>
        <p:spPr/>
        <p:txBody>
          <a:bodyPr/>
          <a:lstStyle/>
          <a:p>
            <a:fld id="{D3B55611-6352-49FA-9670-E0F4C6FFA385}" type="slidenum">
              <a:rPr lang="en-US" smtClean="0"/>
              <a:t>12</a:t>
            </a:fld>
            <a:endParaRPr lang="en-US"/>
          </a:p>
        </p:txBody>
      </p:sp>
      <p:pic>
        <p:nvPicPr>
          <p:cNvPr id="7" name="Picture 6">
            <a:extLst>
              <a:ext uri="{FF2B5EF4-FFF2-40B4-BE49-F238E27FC236}">
                <a16:creationId xmlns:a16="http://schemas.microsoft.com/office/drawing/2014/main" id="{FE82D1CB-DB05-41E9-A831-36DB6ECF301A}"/>
              </a:ext>
            </a:extLst>
          </p:cNvPr>
          <p:cNvPicPr>
            <a:picLocks noChangeAspect="1"/>
          </p:cNvPicPr>
          <p:nvPr/>
        </p:nvPicPr>
        <p:blipFill>
          <a:blip r:embed="rId3"/>
          <a:stretch>
            <a:fillRect/>
          </a:stretch>
        </p:blipFill>
        <p:spPr>
          <a:xfrm>
            <a:off x="1790699" y="1447801"/>
            <a:ext cx="8686800" cy="4908551"/>
          </a:xfrm>
          <a:prstGeom prst="rect">
            <a:avLst/>
          </a:prstGeom>
        </p:spPr>
      </p:pic>
      <p:cxnSp>
        <p:nvCxnSpPr>
          <p:cNvPr id="9" name="Straight Arrow Connector 8">
            <a:extLst>
              <a:ext uri="{FF2B5EF4-FFF2-40B4-BE49-F238E27FC236}">
                <a16:creationId xmlns:a16="http://schemas.microsoft.com/office/drawing/2014/main" id="{3CE6CB02-8496-4617-A751-DF62B291F17F}"/>
              </a:ext>
            </a:extLst>
          </p:cNvPr>
          <p:cNvCxnSpPr>
            <a:cxnSpLocks/>
          </p:cNvCxnSpPr>
          <p:nvPr/>
        </p:nvCxnSpPr>
        <p:spPr>
          <a:xfrm>
            <a:off x="6934200" y="3657600"/>
            <a:ext cx="0" cy="457200"/>
          </a:xfrm>
          <a:prstGeom prst="straightConnector1">
            <a:avLst/>
          </a:prstGeom>
          <a:ln w="44450">
            <a:solidFill>
              <a:srgbClr val="2E1DA9"/>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91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09BEC-12AB-49E6-9A15-4EAC8231C1A6}"/>
              </a:ext>
            </a:extLst>
          </p:cNvPr>
          <p:cNvSpPr>
            <a:spLocks noGrp="1"/>
          </p:cNvSpPr>
          <p:nvPr>
            <p:ph type="sldNum" sz="quarter" idx="12"/>
          </p:nvPr>
        </p:nvSpPr>
        <p:spPr/>
        <p:txBody>
          <a:bodyPr/>
          <a:lstStyle/>
          <a:p>
            <a:fld id="{D3B55611-6352-49FA-9670-E0F4C6FFA385}" type="slidenum">
              <a:rPr lang="en-US" smtClean="0"/>
              <a:t>13</a:t>
            </a:fld>
            <a:endParaRPr lang="en-US"/>
          </a:p>
        </p:txBody>
      </p:sp>
      <p:sp>
        <p:nvSpPr>
          <p:cNvPr id="6" name="Rectangle 5">
            <a:extLst>
              <a:ext uri="{FF2B5EF4-FFF2-40B4-BE49-F238E27FC236}">
                <a16:creationId xmlns:a16="http://schemas.microsoft.com/office/drawing/2014/main" id="{755FA17E-C12A-4ACF-9EEC-FBE1AD9B443B}"/>
              </a:ext>
            </a:extLst>
          </p:cNvPr>
          <p:cNvSpPr/>
          <p:nvPr/>
        </p:nvSpPr>
        <p:spPr>
          <a:xfrm>
            <a:off x="2134870" y="2561690"/>
            <a:ext cx="7924800" cy="1400710"/>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rtl="1">
              <a:lnSpc>
                <a:spcPct val="150000"/>
              </a:lnSpc>
            </a:pPr>
            <a:r>
              <a:rPr lang="ar-EG" sz="3200" b="1" dirty="0">
                <a:solidFill>
                  <a:schemeClr val="tx1"/>
                </a:solidFill>
                <a:latin typeface="AL-Mohanad Thick" panose="02060803050605020204" pitchFamily="18" charset="-78"/>
                <a:ea typeface="+mj-ea"/>
                <a:cs typeface="AL-Mohanad Thick" panose="02060803050605020204" pitchFamily="18" charset="-78"/>
              </a:rPr>
              <a:t> 1 - مشروعات الربط مع قارة إفريقيا</a:t>
            </a:r>
            <a:endParaRPr lang="en-US" sz="3200" b="1" dirty="0">
              <a:solidFill>
                <a:schemeClr val="tx1"/>
              </a:solidFill>
              <a:latin typeface="AL-Mohanad Thick" panose="02060803050605020204" pitchFamily="18" charset="-78"/>
              <a:ea typeface="+mj-ea"/>
              <a:cs typeface="AL-Mohanad Thick" panose="02060803050605020204" pitchFamily="18" charset="-78"/>
            </a:endParaRPr>
          </a:p>
        </p:txBody>
      </p:sp>
      <p:sp>
        <p:nvSpPr>
          <p:cNvPr id="2" name="Rectangle 1">
            <a:extLst>
              <a:ext uri="{FF2B5EF4-FFF2-40B4-BE49-F238E27FC236}">
                <a16:creationId xmlns:a16="http://schemas.microsoft.com/office/drawing/2014/main" id="{D2B53780-15AC-4FEF-8D37-7FCF87C2B3B1}"/>
              </a:ext>
            </a:extLst>
          </p:cNvPr>
          <p:cNvSpPr/>
          <p:nvPr/>
        </p:nvSpPr>
        <p:spPr>
          <a:xfrm>
            <a:off x="0" y="0"/>
            <a:ext cx="12192000" cy="6858000"/>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8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744793"/>
          </a:xfrm>
          <a:solidFill>
            <a:schemeClr val="accent6">
              <a:lumMod val="40000"/>
              <a:lumOff val="60000"/>
            </a:schemeClr>
          </a:solidFill>
        </p:spPr>
        <p:txBody>
          <a:bodyPr vert="horz" lIns="91440" tIns="45720" rIns="91440" bIns="45720" rtlCol="0" anchor="ctr">
            <a:noAutofit/>
          </a:bodyPr>
          <a:lstStyle/>
          <a:p>
            <a:pPr algn="ctr"/>
            <a:r>
              <a:rPr lang="ar-EG" sz="3200" b="1" dirty="0">
                <a:latin typeface="AL-Mohanad Thick" panose="02060803050605020204" pitchFamily="18" charset="-78"/>
                <a:cs typeface="AL-Mohanad Thick" panose="02060803050605020204" pitchFamily="18" charset="-78"/>
              </a:rPr>
              <a:t>الربط بين مصر - السودان</a:t>
            </a:r>
            <a:endParaRPr lang="en-US" sz="3200" b="1" dirty="0">
              <a:latin typeface="AL-Mohanad Thick" panose="02060803050605020204" pitchFamily="18" charset="-78"/>
              <a:cs typeface="AL-Mohanad Thick" panose="02060803050605020204" pitchFamily="18" charset="-78"/>
            </a:endParaRPr>
          </a:p>
        </p:txBody>
      </p:sp>
      <p:sp>
        <p:nvSpPr>
          <p:cNvPr id="3" name="Content Placeholder 2"/>
          <p:cNvSpPr>
            <a:spLocks noGrp="1"/>
          </p:cNvSpPr>
          <p:nvPr>
            <p:ph idx="1"/>
          </p:nvPr>
        </p:nvSpPr>
        <p:spPr>
          <a:xfrm>
            <a:off x="5181600" y="1300111"/>
            <a:ext cx="6858000" cy="5197475"/>
          </a:xfrm>
        </p:spPr>
        <p:txBody>
          <a:bodyPr>
            <a:normAutofit lnSpcReduction="10000"/>
          </a:bodyPr>
          <a:lstStyle/>
          <a:p>
            <a:pPr algn="just" rtl="1">
              <a:lnSpc>
                <a:spcPct val="170000"/>
              </a:lnSpc>
              <a:buFont typeface="Wingdings" panose="05000000000000000000" pitchFamily="2" charset="2"/>
              <a:buChar char="Ø"/>
            </a:pPr>
            <a:r>
              <a:rPr lang="ar-EG" b="1" dirty="0"/>
              <a:t> يناير 2020 تم ربط الشبكات المصرية والسودانية بخط هوائى جهد 220 كيلو فولت قدرة 300 ميجاوات بطول إجمالي 167 كم </a:t>
            </a:r>
            <a:endParaRPr lang="en-US" b="1" dirty="0"/>
          </a:p>
          <a:p>
            <a:pPr algn="just" rtl="1">
              <a:lnSpc>
                <a:spcPct val="170000"/>
              </a:lnSpc>
              <a:buFont typeface="Wingdings" panose="05000000000000000000" pitchFamily="2" charset="2"/>
              <a:buChar char="Ø"/>
            </a:pPr>
            <a:r>
              <a:rPr lang="ar-EG" b="1" dirty="0"/>
              <a:t>وحتى تاريخه يتم تصدير قدرة تصل إلى 80 ميجاوات ، وسيتم زيادتها إلى 300 ميجاوات بعد تركيب معوضات قدرة غير فعالة فى الجانب السودانى ، ومتوقع نهو التركيبات بنهاية عام 2022 .</a:t>
            </a:r>
            <a:endParaRPr lang="en-US" sz="2400" dirty="0"/>
          </a:p>
        </p:txBody>
      </p:sp>
      <p:sp>
        <p:nvSpPr>
          <p:cNvPr id="8" name="Slide Number Placeholder 7">
            <a:extLst>
              <a:ext uri="{FF2B5EF4-FFF2-40B4-BE49-F238E27FC236}">
                <a16:creationId xmlns:a16="http://schemas.microsoft.com/office/drawing/2014/main" id="{7DC683B6-18DD-4C81-8394-CA696458FF4A}"/>
              </a:ext>
            </a:extLst>
          </p:cNvPr>
          <p:cNvSpPr>
            <a:spLocks noGrp="1"/>
          </p:cNvSpPr>
          <p:nvPr>
            <p:ph type="sldNum" sz="quarter" idx="12"/>
          </p:nvPr>
        </p:nvSpPr>
        <p:spPr/>
        <p:txBody>
          <a:bodyPr/>
          <a:lstStyle/>
          <a:p>
            <a:fld id="{D3B55611-6352-49FA-9670-E0F4C6FFA385}" type="slidenum">
              <a:rPr lang="en-US" smtClean="0"/>
              <a:t>14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31836"/>
            <a:ext cx="3630492" cy="53657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78778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4EEA59-43E9-453A-99F0-6BACECDC4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43250"/>
            <a:ext cx="4419600" cy="28622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ontent Placeholder 2"/>
          <p:cNvSpPr>
            <a:spLocks noGrp="1"/>
          </p:cNvSpPr>
          <p:nvPr>
            <p:ph idx="1"/>
          </p:nvPr>
        </p:nvSpPr>
        <p:spPr>
          <a:xfrm>
            <a:off x="5257800" y="437495"/>
            <a:ext cx="6781800" cy="4506903"/>
          </a:xfrm>
        </p:spPr>
        <p:txBody>
          <a:bodyPr>
            <a:noAutofit/>
          </a:bodyPr>
          <a:lstStyle/>
          <a:p>
            <a:pPr algn="just" rtl="1">
              <a:lnSpc>
                <a:spcPct val="250000"/>
              </a:lnSpc>
              <a:buFont typeface="Wingdings" panose="05000000000000000000" pitchFamily="2" charset="2"/>
              <a:buChar char="Ø"/>
            </a:pPr>
            <a:r>
              <a:rPr lang="ar-EG" sz="2000" b="1" dirty="0"/>
              <a:t> عام 1998 تم ربط شبكتى مصر وليبيا بخط هوائى بين محطتى السلوم وطبرق بطول 170 كم ، جهد 220 ك.ف ، لنقل قدرة 240 م.و .</a:t>
            </a:r>
          </a:p>
          <a:p>
            <a:pPr algn="just" rtl="1">
              <a:lnSpc>
                <a:spcPct val="250000"/>
              </a:lnSpc>
              <a:buFont typeface="Wingdings" panose="05000000000000000000" pitchFamily="2" charset="2"/>
              <a:buChar char="Ø"/>
            </a:pPr>
            <a:r>
              <a:rPr lang="ar-EG" sz="2000" b="1" dirty="0">
                <a:solidFill>
                  <a:srgbClr val="000000"/>
                </a:solidFill>
                <a:latin typeface="abel"/>
              </a:rPr>
              <a:t>تم نهو تنفيذ خط برج العرب - مرسى مطروح جهد 500 ك.ف بطول 255 كم ، ويتم تشغيله حاليًا على جهد 220 ك.ف على يعمل لاحقًا على جهد 500 كيلو فولت بعد توسيع محطة محولات برج العرب ومرسى مطروح فى حالة رفع القدرة المصدرة للجانب الليبى .</a:t>
            </a:r>
            <a:endParaRPr lang="en-US" sz="2000" b="1" dirty="0"/>
          </a:p>
        </p:txBody>
      </p:sp>
      <p:sp>
        <p:nvSpPr>
          <p:cNvPr id="9" name="Slide Number Placeholder 8">
            <a:extLst>
              <a:ext uri="{FF2B5EF4-FFF2-40B4-BE49-F238E27FC236}">
                <a16:creationId xmlns:a16="http://schemas.microsoft.com/office/drawing/2014/main" id="{3CB53EDB-9F49-4C63-BEA0-FC78C90A9B92}"/>
              </a:ext>
            </a:extLst>
          </p:cNvPr>
          <p:cNvSpPr>
            <a:spLocks noGrp="1"/>
          </p:cNvSpPr>
          <p:nvPr>
            <p:ph type="sldNum" sz="quarter" idx="12"/>
          </p:nvPr>
        </p:nvSpPr>
        <p:spPr>
          <a:xfrm>
            <a:off x="7985125" y="6365876"/>
            <a:ext cx="2057400" cy="365125"/>
          </a:xfrm>
        </p:spPr>
        <p:txBody>
          <a:bodyPr/>
          <a:lstStyle/>
          <a:p>
            <a:fld id="{D3B55611-6352-49FA-9670-E0F4C6FFA385}" type="slidenum">
              <a:rPr lang="en-US" smtClean="0"/>
              <a:t>15</a:t>
            </a:fld>
            <a:endParaRPr lang="en-US"/>
          </a:p>
        </p:txBody>
      </p:sp>
      <p:sp>
        <p:nvSpPr>
          <p:cNvPr id="10" name="Title 1">
            <a:extLst>
              <a:ext uri="{FF2B5EF4-FFF2-40B4-BE49-F238E27FC236}">
                <a16:creationId xmlns:a16="http://schemas.microsoft.com/office/drawing/2014/main" id="{31C3F14B-D3BB-4F7A-9236-36917EC2D7B4}"/>
              </a:ext>
            </a:extLst>
          </p:cNvPr>
          <p:cNvSpPr txBox="1">
            <a:spLocks/>
          </p:cNvSpPr>
          <p:nvPr/>
        </p:nvSpPr>
        <p:spPr>
          <a:xfrm>
            <a:off x="0" y="0"/>
            <a:ext cx="12191999" cy="609600"/>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r>
              <a:rPr lang="en-US" sz="3000" b="1" dirty="0">
                <a:latin typeface="AL-Mohanad Thick" panose="02060803050605020204" pitchFamily="18" charset="-78"/>
                <a:cs typeface="AL-Mohanad Thick" panose="02060803050605020204"/>
              </a:rPr>
            </a:br>
            <a:r>
              <a:rPr lang="ar-EG" sz="3000" b="1" dirty="0">
                <a:latin typeface="AL-Mohanad Thick" panose="02060803050605020204" pitchFamily="18" charset="-78"/>
                <a:cs typeface="AL-Mohanad Thick" panose="02060803050605020204"/>
              </a:rPr>
              <a:t>الربط بين مصر - ليبيا</a:t>
            </a:r>
            <a:br>
              <a:rPr lang="en-US" sz="3000" b="1" dirty="0">
                <a:cs typeface="AL-Mohanad Thick" panose="02060803050605020204"/>
              </a:rPr>
            </a:br>
            <a:endParaRPr lang="en-US" sz="3000" b="1" dirty="0">
              <a:latin typeface="AL-Mohanad Thick" panose="02060803050605020204" pitchFamily="18" charset="-78"/>
              <a:cs typeface="AL-Mohanad Thick" panose="02060803050605020204"/>
            </a:endParaRPr>
          </a:p>
        </p:txBody>
      </p:sp>
      <p:cxnSp>
        <p:nvCxnSpPr>
          <p:cNvPr id="11" name="Straight Connector 10">
            <a:extLst>
              <a:ext uri="{FF2B5EF4-FFF2-40B4-BE49-F238E27FC236}">
                <a16:creationId xmlns:a16="http://schemas.microsoft.com/office/drawing/2014/main" id="{8191D697-9E1D-412D-B57A-6787593ABED6}"/>
              </a:ext>
            </a:extLst>
          </p:cNvPr>
          <p:cNvCxnSpPr/>
          <p:nvPr/>
        </p:nvCxnSpPr>
        <p:spPr>
          <a:xfrm flipH="1" flipV="1">
            <a:off x="3389424" y="2209800"/>
            <a:ext cx="38100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81B8752-A0DD-443E-A52F-77B3C279DFFB}"/>
              </a:ext>
            </a:extLst>
          </p:cNvPr>
          <p:cNvSpPr txBox="1"/>
          <p:nvPr/>
        </p:nvSpPr>
        <p:spPr>
          <a:xfrm>
            <a:off x="3584123" y="2362200"/>
            <a:ext cx="537322" cy="261610"/>
          </a:xfrm>
          <a:prstGeom prst="rect">
            <a:avLst/>
          </a:prstGeom>
          <a:noFill/>
        </p:spPr>
        <p:txBody>
          <a:bodyPr wrap="square" rtlCol="0">
            <a:spAutoFit/>
          </a:bodyPr>
          <a:lstStyle/>
          <a:p>
            <a:r>
              <a:rPr lang="ar-EG" sz="1100" b="1" dirty="0"/>
              <a:t>السلوم</a:t>
            </a:r>
            <a:endParaRPr lang="en-US" sz="1100" b="1" dirty="0"/>
          </a:p>
        </p:txBody>
      </p:sp>
      <p:sp>
        <p:nvSpPr>
          <p:cNvPr id="21" name="TextBox 20">
            <a:extLst>
              <a:ext uri="{FF2B5EF4-FFF2-40B4-BE49-F238E27FC236}">
                <a16:creationId xmlns:a16="http://schemas.microsoft.com/office/drawing/2014/main" id="{E4CD7178-8F64-4A6B-B798-98622AC63DAB}"/>
              </a:ext>
            </a:extLst>
          </p:cNvPr>
          <p:cNvSpPr txBox="1"/>
          <p:nvPr/>
        </p:nvSpPr>
        <p:spPr>
          <a:xfrm>
            <a:off x="2898322" y="2045475"/>
            <a:ext cx="458568" cy="261610"/>
          </a:xfrm>
          <a:prstGeom prst="rect">
            <a:avLst/>
          </a:prstGeom>
          <a:noFill/>
        </p:spPr>
        <p:txBody>
          <a:bodyPr wrap="square" rtlCol="0">
            <a:spAutoFit/>
          </a:bodyPr>
          <a:lstStyle/>
          <a:p>
            <a:r>
              <a:rPr lang="ar-EG" sz="1100" b="1" dirty="0"/>
              <a:t>طبرق</a:t>
            </a:r>
            <a:endParaRPr lang="en-US" sz="1100" b="1" dirty="0"/>
          </a:p>
        </p:txBody>
      </p:sp>
      <p:sp>
        <p:nvSpPr>
          <p:cNvPr id="22" name="Content Placeholder 2">
            <a:extLst>
              <a:ext uri="{FF2B5EF4-FFF2-40B4-BE49-F238E27FC236}">
                <a16:creationId xmlns:a16="http://schemas.microsoft.com/office/drawing/2014/main" id="{3FEAE166-3B61-4F6A-9D02-BFDA25FC1F68}"/>
              </a:ext>
            </a:extLst>
          </p:cNvPr>
          <p:cNvSpPr txBox="1">
            <a:spLocks/>
          </p:cNvSpPr>
          <p:nvPr/>
        </p:nvSpPr>
        <p:spPr>
          <a:xfrm>
            <a:off x="457200" y="5141012"/>
            <a:ext cx="11480848" cy="13397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200000"/>
              </a:lnSpc>
              <a:buFont typeface="Wingdings" panose="05000000000000000000" pitchFamily="2" charset="2"/>
              <a:buChar char="Ø"/>
            </a:pPr>
            <a:r>
              <a:rPr lang="ar-EG" sz="2000" b="1" dirty="0"/>
              <a:t> تم إجراء دراسة فنية واقتصادية مبدئية لمشروع رفع قدرة خط الربط القائم لتصل إلى 2000 </a:t>
            </a:r>
            <a:r>
              <a:rPr lang="ar-EG" sz="2000" b="1" dirty="0" err="1"/>
              <a:t>م.و</a:t>
            </a:r>
            <a:r>
              <a:rPr lang="ar-EG" sz="2000" b="1" dirty="0"/>
              <a:t> على جهد 500 </a:t>
            </a:r>
            <a:r>
              <a:rPr lang="ar-EG" sz="2000" b="1" dirty="0" err="1"/>
              <a:t>ك.ف</a:t>
            </a:r>
            <a:r>
              <a:rPr lang="ar-EG" sz="2000" b="1" dirty="0"/>
              <a:t> ، ويعتبر تنفيذ هذا المشروع مرحلة أولى </a:t>
            </a:r>
            <a:r>
              <a:rPr lang="ar-EG" sz="2000" b="1" dirty="0" err="1"/>
              <a:t>فى</a:t>
            </a:r>
            <a:r>
              <a:rPr lang="ar-EG" sz="2000" b="1" dirty="0"/>
              <a:t> ربط مصر بدول المغرب العربى .</a:t>
            </a:r>
            <a:endParaRPr lang="en-US" sz="2000" b="1" dirty="0"/>
          </a:p>
        </p:txBody>
      </p:sp>
    </p:spTree>
    <p:extLst>
      <p:ext uri="{BB962C8B-B14F-4D97-AF65-F5344CB8AC3E}">
        <p14:creationId xmlns:p14="http://schemas.microsoft.com/office/powerpoint/2010/main" val="77493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739179"/>
          </a:xfrm>
          <a:solidFill>
            <a:schemeClr val="accent6">
              <a:lumMod val="40000"/>
              <a:lumOff val="60000"/>
            </a:schemeClr>
          </a:solidFill>
        </p:spPr>
        <p:txBody>
          <a:bodyPr vert="horz" lIns="91440" tIns="45720" rIns="91440" bIns="45720" rtlCol="0" anchor="ctr">
            <a:noAutofit/>
          </a:bodyPr>
          <a:lstStyle/>
          <a:p>
            <a:pPr algn="ctr"/>
            <a:r>
              <a:rPr lang="en-US" sz="3200" b="1" dirty="0">
                <a:latin typeface="AL-Mohanad Thick" panose="02060803050605020204" pitchFamily="18" charset="-78"/>
                <a:cs typeface="AL-Mohanad Thick" panose="02060803050605020204" pitchFamily="18" charset="-78"/>
              </a:rPr>
              <a:t>PIDA PAP II</a:t>
            </a:r>
            <a:r>
              <a:rPr lang="ar-EG" sz="3200" b="1" dirty="0">
                <a:latin typeface="AL-Mohanad Thick" panose="02060803050605020204" pitchFamily="18" charset="-78"/>
                <a:cs typeface="AL-Mohanad Thick" panose="02060803050605020204" pitchFamily="18" charset="-78"/>
              </a:rPr>
              <a:t>مشروعات  </a:t>
            </a:r>
            <a:r>
              <a:rPr lang="en-US" sz="3200" b="1" dirty="0">
                <a:latin typeface="AL-Mohanad Thick" panose="02060803050605020204" pitchFamily="18" charset="-78"/>
                <a:cs typeface="AL-Mohanad Thick" panose="02060803050605020204" pitchFamily="18" charset="-78"/>
              </a:rPr>
              <a:t> </a:t>
            </a:r>
            <a:r>
              <a:rPr lang="ar-EG" sz="3200" b="1" dirty="0">
                <a:latin typeface="AL-Mohanad Thick" panose="02060803050605020204" pitchFamily="18" charset="-78"/>
                <a:cs typeface="AL-Mohanad Thick" panose="02060803050605020204" pitchFamily="18" charset="-78"/>
              </a:rPr>
              <a:t> </a:t>
            </a:r>
            <a:endParaRPr lang="en-US" sz="3200" b="1" dirty="0">
              <a:latin typeface="AL-Mohanad Thick" panose="02060803050605020204" pitchFamily="18" charset="-78"/>
              <a:cs typeface="AL-Mohanad Thick" panose="02060803050605020204" pitchFamily="18" charset="-78"/>
            </a:endParaRPr>
          </a:p>
        </p:txBody>
      </p:sp>
      <p:sp>
        <p:nvSpPr>
          <p:cNvPr id="3" name="Content Placeholder 2"/>
          <p:cNvSpPr>
            <a:spLocks noGrp="1"/>
          </p:cNvSpPr>
          <p:nvPr>
            <p:ph idx="1"/>
          </p:nvPr>
        </p:nvSpPr>
        <p:spPr>
          <a:xfrm>
            <a:off x="228600" y="2971800"/>
            <a:ext cx="11734800" cy="3357512"/>
          </a:xfrm>
        </p:spPr>
        <p:txBody>
          <a:bodyPr>
            <a:normAutofit fontScale="92500" lnSpcReduction="10000"/>
          </a:bodyPr>
          <a:lstStyle/>
          <a:p>
            <a:pPr algn="just" rtl="1">
              <a:lnSpc>
                <a:spcPct val="150000"/>
              </a:lnSpc>
              <a:buFont typeface="Wingdings" panose="05000000000000000000" pitchFamily="2" charset="2"/>
              <a:buChar char="Ø"/>
            </a:pPr>
            <a:r>
              <a:rPr lang="ar-EG" b="1" dirty="0"/>
              <a:t> المرحلة الثانية من خطة العمل ذات الأولوية لبرنامج تطوير البنية التحتية في أفريقيا التابع لوكالة تنمية الاتحاد الأفريقي</a:t>
            </a:r>
            <a:r>
              <a:rPr lang="en-US" b="1" dirty="0"/>
              <a:t>PIDA PAP II </a:t>
            </a:r>
            <a:r>
              <a:rPr lang="ar-EG" b="1" dirty="0"/>
              <a:t> ، وهي حافظة استراتيجية من المشاريع المقترحة من قبل المجموعات الاقتصادية الإقليمية والدول الأعضاء في الاتحاد الأفريقي للتنفيذ بين 2021 و 2030 ، بقيادة وكالة التنمية التابعة للاتحاد الأفريقي </a:t>
            </a:r>
            <a:r>
              <a:rPr lang="en-US" b="1" dirty="0"/>
              <a:t> AUDA-NEPAD</a:t>
            </a:r>
            <a:r>
              <a:rPr lang="ar-EG" b="1" dirty="0"/>
              <a:t>يتكون </a:t>
            </a:r>
            <a:r>
              <a:rPr lang="en-US" b="1" dirty="0"/>
              <a:t>PIDA-PAP II</a:t>
            </a:r>
            <a:r>
              <a:rPr lang="ar-EG" b="1" dirty="0"/>
              <a:t> من تسعة وستين (69) مشروعًا إقليميًا للبنية التحتية ، في قطاعات مختلفة مثل الطاقة والنقل والمياه العابرة للحدود وتكنولوجيا المعلومات والاتصالات بميزانية تقديرية تبلغ 161 مليار دولار أمريكي .</a:t>
            </a:r>
            <a:endParaRPr lang="ar-EG" b="0" i="0" dirty="0">
              <a:solidFill>
                <a:srgbClr val="000000"/>
              </a:solidFill>
              <a:effectLst/>
              <a:latin typeface="ge ss two light"/>
            </a:endParaRPr>
          </a:p>
        </p:txBody>
      </p:sp>
      <p:sp>
        <p:nvSpPr>
          <p:cNvPr id="8" name="Slide Number Placeholder 7">
            <a:extLst>
              <a:ext uri="{FF2B5EF4-FFF2-40B4-BE49-F238E27FC236}">
                <a16:creationId xmlns:a16="http://schemas.microsoft.com/office/drawing/2014/main" id="{7DC683B6-18DD-4C81-8394-CA696458FF4A}"/>
              </a:ext>
            </a:extLst>
          </p:cNvPr>
          <p:cNvSpPr>
            <a:spLocks noGrp="1"/>
          </p:cNvSpPr>
          <p:nvPr>
            <p:ph type="sldNum" sz="quarter" idx="12"/>
          </p:nvPr>
        </p:nvSpPr>
        <p:spPr/>
        <p:txBody>
          <a:bodyPr/>
          <a:lstStyle/>
          <a:p>
            <a:fld id="{D3B55611-6352-49FA-9670-E0F4C6FFA385}" type="slidenum">
              <a:rPr lang="en-US" smtClean="0"/>
              <a:t>16</a:t>
            </a:fld>
            <a:endParaRPr lang="en-US"/>
          </a:p>
        </p:txBody>
      </p:sp>
      <p:pic>
        <p:nvPicPr>
          <p:cNvPr id="7" name="Picture 6">
            <a:extLst>
              <a:ext uri="{FF2B5EF4-FFF2-40B4-BE49-F238E27FC236}">
                <a16:creationId xmlns:a16="http://schemas.microsoft.com/office/drawing/2014/main" id="{D870219A-CBF9-2978-5D33-B415C2CE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800"/>
            <a:ext cx="4343400" cy="17993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145DBB45-2785-EBFC-EB3A-A458912CE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1045452"/>
            <a:ext cx="3512127" cy="17993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6796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06"/>
            <a:ext cx="12191999" cy="744794"/>
          </a:xfrm>
          <a:solidFill>
            <a:schemeClr val="accent6">
              <a:lumMod val="40000"/>
              <a:lumOff val="60000"/>
            </a:schemeClr>
          </a:solidFill>
        </p:spPr>
        <p:txBody>
          <a:bodyPr vert="horz" lIns="91440" tIns="45720" rIns="91440" bIns="45720" rtlCol="0" anchor="ctr">
            <a:noAutofit/>
          </a:bodyPr>
          <a:lstStyle/>
          <a:p>
            <a:pPr algn="ctr"/>
            <a:r>
              <a:rPr lang="en-US" sz="3200" b="1" dirty="0">
                <a:latin typeface="AL-Mohanad Thick" panose="02060803050605020204" pitchFamily="18" charset="-78"/>
                <a:cs typeface="AL-Mohanad Thick" panose="02060803050605020204" pitchFamily="18" charset="-78"/>
              </a:rPr>
              <a:t>PIDA PAP II</a:t>
            </a:r>
            <a:r>
              <a:rPr lang="ar-EG" sz="3200" b="1" dirty="0">
                <a:latin typeface="AL-Mohanad Thick" panose="02060803050605020204" pitchFamily="18" charset="-78"/>
                <a:cs typeface="AL-Mohanad Thick" panose="02060803050605020204" pitchFamily="18" charset="-78"/>
              </a:rPr>
              <a:t>مشروعات </a:t>
            </a:r>
            <a:r>
              <a:rPr lang="en-US" sz="3200" b="1" dirty="0">
                <a:latin typeface="AL-Mohanad Thick" panose="02060803050605020204" pitchFamily="18" charset="-78"/>
                <a:cs typeface="AL-Mohanad Thick" panose="02060803050605020204" pitchFamily="18" charset="-78"/>
              </a:rPr>
              <a:t>   </a:t>
            </a:r>
          </a:p>
        </p:txBody>
      </p:sp>
      <p:sp>
        <p:nvSpPr>
          <p:cNvPr id="3" name="Content Placeholder 2"/>
          <p:cNvSpPr>
            <a:spLocks noGrp="1"/>
          </p:cNvSpPr>
          <p:nvPr>
            <p:ph idx="1"/>
          </p:nvPr>
        </p:nvSpPr>
        <p:spPr>
          <a:xfrm>
            <a:off x="3309135" y="2133600"/>
            <a:ext cx="8676476" cy="4495800"/>
          </a:xfrm>
        </p:spPr>
        <p:txBody>
          <a:bodyPr>
            <a:normAutofit fontScale="62500" lnSpcReduction="20000"/>
          </a:bodyPr>
          <a:lstStyle/>
          <a:p>
            <a:pPr marL="0" indent="0" algn="just" rtl="1">
              <a:lnSpc>
                <a:spcPct val="170000"/>
              </a:lnSpc>
              <a:buNone/>
            </a:pPr>
            <a:r>
              <a:rPr lang="ar-EG" sz="3500" b="1" u="sng" dirty="0">
                <a:solidFill>
                  <a:srgbClr val="C00000"/>
                </a:solidFill>
                <a:ea typeface="+mj-ea"/>
                <a:cs typeface="AL-Mohanad Thick" panose="02060803050605020204" pitchFamily="18" charset="-78"/>
              </a:rPr>
              <a:t>مشروع كايرو – كيب :</a:t>
            </a:r>
            <a:endParaRPr lang="en-US" sz="3500" b="1" u="sng" dirty="0">
              <a:solidFill>
                <a:srgbClr val="C00000"/>
              </a:solidFill>
              <a:ea typeface="+mj-ea"/>
              <a:cs typeface="AL-Mohanad Thick" panose="02060803050605020204" pitchFamily="18" charset="-78"/>
            </a:endParaRPr>
          </a:p>
          <a:p>
            <a:pPr algn="just" rtl="1">
              <a:lnSpc>
                <a:spcPct val="170000"/>
              </a:lnSpc>
              <a:buFont typeface="Wingdings" panose="05000000000000000000" pitchFamily="2" charset="2"/>
              <a:buChar char="Ø"/>
            </a:pPr>
            <a:r>
              <a:rPr lang="ar-EG" b="1" dirty="0">
                <a:solidFill>
                  <a:srgbClr val="000000"/>
                </a:solidFill>
                <a:latin typeface="Arial" panose="020B0604020202020204" pitchFamily="34" charset="0"/>
                <a:cs typeface="Arial" panose="020B0604020202020204" pitchFamily="34" charset="0"/>
              </a:rPr>
              <a:t>إنشاء خط ربط الكهربائي بمحاذاة حرم الطريق البرى </a:t>
            </a:r>
            <a:r>
              <a:rPr lang="ar-EG" b="1" dirty="0" err="1">
                <a:solidFill>
                  <a:srgbClr val="000000"/>
                </a:solidFill>
                <a:latin typeface="Arial" panose="020B0604020202020204" pitchFamily="34" charset="0"/>
                <a:cs typeface="Arial" panose="020B0604020202020204" pitchFamily="34" charset="0"/>
              </a:rPr>
              <a:t>القاهره</a:t>
            </a:r>
            <a:r>
              <a:rPr lang="ar-EG" b="1" dirty="0">
                <a:solidFill>
                  <a:srgbClr val="000000"/>
                </a:solidFill>
                <a:latin typeface="Arial" panose="020B0604020202020204" pitchFamily="34" charset="0"/>
                <a:cs typeface="Arial" panose="020B0604020202020204" pitchFamily="34" charset="0"/>
              </a:rPr>
              <a:t> - كيب تاون .</a:t>
            </a:r>
          </a:p>
          <a:p>
            <a:pPr algn="just" rtl="1">
              <a:lnSpc>
                <a:spcPct val="170000"/>
              </a:lnSpc>
              <a:buFont typeface="Wingdings" panose="05000000000000000000" pitchFamily="2" charset="2"/>
              <a:buChar char="Ø"/>
            </a:pPr>
            <a:r>
              <a:rPr lang="ar-EG" b="1" dirty="0">
                <a:solidFill>
                  <a:srgbClr val="000000"/>
                </a:solidFill>
                <a:latin typeface="Arial" panose="020B0604020202020204" pitchFamily="34" charset="0"/>
                <a:cs typeface="Arial" panose="020B0604020202020204" pitchFamily="34" charset="0"/>
              </a:rPr>
              <a:t>يساهم هذا المشروع في الربط بين دول تجمع الطاقة لدول شرق افريقيا</a:t>
            </a:r>
            <a:r>
              <a:rPr lang="en-US" b="1" dirty="0">
                <a:solidFill>
                  <a:srgbClr val="000000"/>
                </a:solidFill>
                <a:latin typeface="Arial" panose="020B0604020202020204" pitchFamily="34" charset="0"/>
                <a:cs typeface="Arial" panose="020B0604020202020204" pitchFamily="34" charset="0"/>
              </a:rPr>
              <a:t>EAPP </a:t>
            </a:r>
            <a:r>
              <a:rPr lang="ar-EG" b="1" dirty="0">
                <a:solidFill>
                  <a:srgbClr val="000000"/>
                </a:solidFill>
                <a:latin typeface="Arial" panose="020B0604020202020204" pitchFamily="34" charset="0"/>
                <a:cs typeface="Arial" panose="020B0604020202020204" pitchFamily="34" charset="0"/>
              </a:rPr>
              <a:t> و تجمع الطاقة لدول جنوب إفريقيا </a:t>
            </a:r>
            <a:r>
              <a:rPr lang="en-US" b="1" dirty="0">
                <a:solidFill>
                  <a:srgbClr val="000000"/>
                </a:solidFill>
                <a:latin typeface="Arial" panose="020B0604020202020204" pitchFamily="34" charset="0"/>
                <a:cs typeface="Arial" panose="020B0604020202020204" pitchFamily="34" charset="0"/>
              </a:rPr>
              <a:t> SAPP</a:t>
            </a:r>
            <a:r>
              <a:rPr lang="ar-EG" b="1" dirty="0">
                <a:solidFill>
                  <a:srgbClr val="000000"/>
                </a:solidFill>
                <a:latin typeface="Arial" panose="020B0604020202020204" pitchFamily="34" charset="0"/>
                <a:cs typeface="Arial" panose="020B0604020202020204" pitchFamily="34" charset="0"/>
              </a:rPr>
              <a:t>، وسيكون هذا المشروع ممراً للطاقة من إفريقيا إلى أوروبا من خلال الربط بين مصر واليونان.</a:t>
            </a:r>
            <a:endParaRPr lang="en-US" b="1" dirty="0">
              <a:solidFill>
                <a:srgbClr val="000000"/>
              </a:solidFill>
              <a:latin typeface="Arial" panose="020B0604020202020204" pitchFamily="34" charset="0"/>
              <a:cs typeface="Arial" panose="020B0604020202020204" pitchFamily="34" charset="0"/>
            </a:endParaRPr>
          </a:p>
          <a:p>
            <a:pPr algn="just" rtl="1">
              <a:lnSpc>
                <a:spcPct val="170000"/>
              </a:lnSpc>
              <a:buFont typeface="Wingdings" panose="05000000000000000000" pitchFamily="2" charset="2"/>
              <a:buChar char="Ø"/>
            </a:pPr>
            <a:r>
              <a:rPr lang="ar-EG" b="1" dirty="0">
                <a:solidFill>
                  <a:srgbClr val="000000"/>
                </a:solidFill>
                <a:latin typeface="Arial" panose="020B0604020202020204" pitchFamily="34" charset="0"/>
                <a:cs typeface="Arial" panose="020B0604020202020204" pitchFamily="34" charset="0"/>
              </a:rPr>
              <a:t>تم إدراج مشروع الربط </a:t>
            </a:r>
            <a:r>
              <a:rPr lang="ar-EG" b="1" dirty="0" err="1">
                <a:solidFill>
                  <a:srgbClr val="000000"/>
                </a:solidFill>
                <a:latin typeface="Arial" panose="020B0604020202020204" pitchFamily="34" charset="0"/>
                <a:cs typeface="Arial" panose="020B0604020202020204" pitchFamily="34" charset="0"/>
              </a:rPr>
              <a:t>الكهربائى</a:t>
            </a:r>
            <a:r>
              <a:rPr lang="ar-EG" b="1" dirty="0">
                <a:solidFill>
                  <a:srgbClr val="000000"/>
                </a:solidFill>
                <a:latin typeface="Arial" panose="020B0604020202020204" pitchFamily="34" charset="0"/>
                <a:cs typeface="Arial" panose="020B0604020202020204" pitchFamily="34" charset="0"/>
              </a:rPr>
              <a:t> بين مصر والسودان لنقل قدرة لا تقل عن 2000 </a:t>
            </a:r>
            <a:r>
              <a:rPr lang="ar-EG" b="1" dirty="0" err="1">
                <a:solidFill>
                  <a:srgbClr val="000000"/>
                </a:solidFill>
                <a:latin typeface="Arial" panose="020B0604020202020204" pitchFamily="34" charset="0"/>
                <a:cs typeface="Arial" panose="020B0604020202020204" pitchFamily="34" charset="0"/>
              </a:rPr>
              <a:t>م.و</a:t>
            </a:r>
            <a:r>
              <a:rPr lang="ar-EG" b="1" dirty="0">
                <a:solidFill>
                  <a:srgbClr val="000000"/>
                </a:solidFill>
                <a:latin typeface="Arial" panose="020B0604020202020204" pitchFamily="34" charset="0"/>
                <a:cs typeface="Arial" panose="020B0604020202020204" pitchFamily="34" charset="0"/>
              </a:rPr>
              <a:t> كمرحلة أولى من المشروع .</a:t>
            </a:r>
          </a:p>
          <a:p>
            <a:pPr algn="just" rtl="1">
              <a:lnSpc>
                <a:spcPct val="170000"/>
              </a:lnSpc>
              <a:buFont typeface="Wingdings" panose="05000000000000000000" pitchFamily="2" charset="2"/>
              <a:buChar char="Ø"/>
            </a:pPr>
            <a:r>
              <a:rPr lang="ar-EG" b="1" dirty="0">
                <a:solidFill>
                  <a:srgbClr val="000000"/>
                </a:solidFill>
                <a:latin typeface="Arial" panose="020B0604020202020204" pitchFamily="34" charset="0"/>
                <a:cs typeface="Arial" panose="020B0604020202020204" pitchFamily="34" charset="0"/>
              </a:rPr>
              <a:t>جارى التنسيق مع بنك التنمية </a:t>
            </a:r>
            <a:r>
              <a:rPr lang="ar-EG" b="1" dirty="0" err="1">
                <a:solidFill>
                  <a:srgbClr val="000000"/>
                </a:solidFill>
                <a:latin typeface="Arial" panose="020B0604020202020204" pitchFamily="34" charset="0"/>
                <a:cs typeface="Arial" panose="020B0604020202020204" pitchFamily="34" charset="0"/>
              </a:rPr>
              <a:t>الإفريقى</a:t>
            </a:r>
            <a:r>
              <a:rPr lang="ar-EG" b="1" dirty="0">
                <a:solidFill>
                  <a:srgbClr val="000000"/>
                </a:solidFill>
                <a:latin typeface="Arial" panose="020B0604020202020204" pitchFamily="34" charset="0"/>
                <a:cs typeface="Arial" panose="020B0604020202020204" pitchFamily="34" charset="0"/>
              </a:rPr>
              <a:t> لتمويل دراسة جدوى فنية واقتصادية ومالية تفصيلية للمشروع عن طريق منحة ، وجارى إعداد الشروط المرجعية لتعيين </a:t>
            </a:r>
            <a:r>
              <a:rPr lang="ar-EG" b="1" dirty="0" err="1">
                <a:solidFill>
                  <a:srgbClr val="000000"/>
                </a:solidFill>
                <a:latin typeface="Arial" panose="020B0604020202020204" pitchFamily="34" charset="0"/>
                <a:cs typeface="Arial" panose="020B0604020202020204" pitchFamily="34" charset="0"/>
              </a:rPr>
              <a:t>إستشارى</a:t>
            </a:r>
            <a:r>
              <a:rPr lang="ar-EG" b="1" dirty="0">
                <a:solidFill>
                  <a:srgbClr val="000000"/>
                </a:solidFill>
                <a:latin typeface="Arial" panose="020B0604020202020204" pitchFamily="34" charset="0"/>
                <a:cs typeface="Arial" panose="020B0604020202020204" pitchFamily="34" charset="0"/>
              </a:rPr>
              <a:t> لإجراء الدراسة.</a:t>
            </a:r>
            <a:endParaRPr lang="ar-EG" b="1" i="0" dirty="0">
              <a:solidFill>
                <a:srgbClr val="000000"/>
              </a:solidFill>
              <a:effectLst/>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7DC683B6-18DD-4C81-8394-CA696458FF4A}"/>
              </a:ext>
            </a:extLst>
          </p:cNvPr>
          <p:cNvSpPr>
            <a:spLocks noGrp="1"/>
          </p:cNvSpPr>
          <p:nvPr>
            <p:ph type="sldNum" sz="quarter" idx="12"/>
          </p:nvPr>
        </p:nvSpPr>
        <p:spPr/>
        <p:txBody>
          <a:bodyPr/>
          <a:lstStyle/>
          <a:p>
            <a:fld id="{D3B55611-6352-49FA-9670-E0F4C6FFA385}" type="slidenum">
              <a:rPr lang="en-US" smtClean="0"/>
              <a:t>17</a:t>
            </a:fld>
            <a:endParaRPr lang="en-US"/>
          </a:p>
        </p:txBody>
      </p:sp>
      <p:pic>
        <p:nvPicPr>
          <p:cNvPr id="7" name="Picture 6">
            <a:extLst>
              <a:ext uri="{FF2B5EF4-FFF2-40B4-BE49-F238E27FC236}">
                <a16:creationId xmlns:a16="http://schemas.microsoft.com/office/drawing/2014/main" id="{D8314EDA-5A28-1E23-3B04-CF7FE6CF8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86759"/>
            <a:ext cx="2362200" cy="5486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Content Placeholder 2">
            <a:extLst>
              <a:ext uri="{FF2B5EF4-FFF2-40B4-BE49-F238E27FC236}">
                <a16:creationId xmlns:a16="http://schemas.microsoft.com/office/drawing/2014/main" id="{C1969022-3472-5B1E-92C4-54B41A67D16E}"/>
              </a:ext>
            </a:extLst>
          </p:cNvPr>
          <p:cNvSpPr txBox="1">
            <a:spLocks/>
          </p:cNvSpPr>
          <p:nvPr/>
        </p:nvSpPr>
        <p:spPr>
          <a:xfrm>
            <a:off x="5115724" y="762000"/>
            <a:ext cx="7076276" cy="556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EG" sz="2200" b="1" u="sng" dirty="0">
                <a:solidFill>
                  <a:srgbClr val="C00000"/>
                </a:solidFill>
                <a:ea typeface="+mj-ea"/>
                <a:cs typeface="AL-Mohanad Thick" panose="02060803050605020204" pitchFamily="18" charset="-78"/>
              </a:rPr>
              <a:t>  مشروع رفع قدرة خط الربط بين مصر وليبيا :</a:t>
            </a:r>
            <a:endParaRPr lang="en-US" sz="2200" b="1" u="sng" dirty="0">
              <a:solidFill>
                <a:srgbClr val="C00000"/>
              </a:solidFill>
              <a:ea typeface="+mj-ea"/>
              <a:cs typeface="AL-Mohanad Thick" panose="02060803050605020204" pitchFamily="18" charset="-78"/>
            </a:endParaRPr>
          </a:p>
        </p:txBody>
      </p:sp>
      <p:sp>
        <p:nvSpPr>
          <p:cNvPr id="10" name="Content Placeholder 2">
            <a:extLst>
              <a:ext uri="{FF2B5EF4-FFF2-40B4-BE49-F238E27FC236}">
                <a16:creationId xmlns:a16="http://schemas.microsoft.com/office/drawing/2014/main" id="{651BDD4D-FE09-3234-BD61-D0429CBD5392}"/>
              </a:ext>
            </a:extLst>
          </p:cNvPr>
          <p:cNvSpPr txBox="1">
            <a:spLocks/>
          </p:cNvSpPr>
          <p:nvPr/>
        </p:nvSpPr>
        <p:spPr>
          <a:xfrm>
            <a:off x="3459016" y="1013301"/>
            <a:ext cx="8752676" cy="13099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200000"/>
              </a:lnSpc>
              <a:buFont typeface="Wingdings" panose="05000000000000000000" pitchFamily="2" charset="2"/>
              <a:buChar char="Ø"/>
            </a:pPr>
            <a:r>
              <a:rPr lang="ar-EG" sz="2000" b="1" dirty="0">
                <a:solidFill>
                  <a:srgbClr val="000000"/>
                </a:solidFill>
                <a:latin typeface="Arial" panose="020B0604020202020204" pitchFamily="34" charset="0"/>
                <a:cs typeface="Arial" panose="020B0604020202020204" pitchFamily="34" charset="0"/>
              </a:rPr>
              <a:t>رفع قدرة خط الربط الكهربائي بين مصر وليبيا لتصبح قدرته 2000 ميجاوات وذلك تمهيدا لاستكمال الربط الكهربائي مع دول شمال إفريقيا.</a:t>
            </a:r>
          </a:p>
        </p:txBody>
      </p:sp>
    </p:spTree>
    <p:extLst>
      <p:ext uri="{BB962C8B-B14F-4D97-AF65-F5344CB8AC3E}">
        <p14:creationId xmlns:p14="http://schemas.microsoft.com/office/powerpoint/2010/main" val="233109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06"/>
            <a:ext cx="12191999" cy="744794"/>
          </a:xfrm>
          <a:solidFill>
            <a:schemeClr val="accent6">
              <a:lumMod val="40000"/>
              <a:lumOff val="60000"/>
            </a:schemeClr>
          </a:solidFill>
        </p:spPr>
        <p:txBody>
          <a:bodyPr vert="horz" lIns="91440" tIns="45720" rIns="91440" bIns="45720" rtlCol="0" anchor="ctr">
            <a:noAutofit/>
          </a:bodyPr>
          <a:lstStyle/>
          <a:p>
            <a:pPr algn="ctr"/>
            <a:r>
              <a:rPr lang="ar-EG" sz="3200" b="1" dirty="0">
                <a:latin typeface="AL-Mohanad Thick" panose="02060803050605020204" pitchFamily="18" charset="-78"/>
                <a:cs typeface="AL-Mohanad Thick" panose="02060803050605020204" pitchFamily="18" charset="-78"/>
              </a:rPr>
              <a:t>الربط </a:t>
            </a:r>
            <a:r>
              <a:rPr lang="ar-EG" sz="3200" b="1" dirty="0" err="1">
                <a:latin typeface="AL-Mohanad Thick" panose="02060803050605020204" pitchFamily="18" charset="-78"/>
                <a:cs typeface="AL-Mohanad Thick" panose="02060803050605020204" pitchFamily="18" charset="-78"/>
              </a:rPr>
              <a:t>الكهربائى</a:t>
            </a:r>
            <a:r>
              <a:rPr lang="ar-EG" sz="3200" b="1" dirty="0">
                <a:latin typeface="AL-Mohanad Thick" panose="02060803050605020204" pitchFamily="18" charset="-78"/>
                <a:cs typeface="AL-Mohanad Thick" panose="02060803050605020204" pitchFamily="18" charset="-78"/>
              </a:rPr>
              <a:t> </a:t>
            </a:r>
            <a:r>
              <a:rPr lang="ar-EG" sz="3200" b="1" dirty="0" err="1">
                <a:latin typeface="AL-Mohanad Thick" panose="02060803050605020204" pitchFamily="18" charset="-78"/>
                <a:cs typeface="AL-Mohanad Thick" panose="02060803050605020204" pitchFamily="18" charset="-78"/>
              </a:rPr>
              <a:t>القارى</a:t>
            </a:r>
            <a:r>
              <a:rPr lang="en-US" sz="3200" b="1" dirty="0">
                <a:latin typeface="AL-Mohanad Thick" panose="02060803050605020204" pitchFamily="18" charset="-78"/>
                <a:cs typeface="AL-Mohanad Thick" panose="02060803050605020204" pitchFamily="18" charset="-78"/>
              </a:rPr>
              <a:t>   </a:t>
            </a:r>
          </a:p>
        </p:txBody>
      </p:sp>
      <p:sp>
        <p:nvSpPr>
          <p:cNvPr id="8" name="Slide Number Placeholder 7">
            <a:extLst>
              <a:ext uri="{FF2B5EF4-FFF2-40B4-BE49-F238E27FC236}">
                <a16:creationId xmlns:a16="http://schemas.microsoft.com/office/drawing/2014/main" id="{7DC683B6-18DD-4C81-8394-CA696458FF4A}"/>
              </a:ext>
            </a:extLst>
          </p:cNvPr>
          <p:cNvSpPr>
            <a:spLocks noGrp="1"/>
          </p:cNvSpPr>
          <p:nvPr>
            <p:ph type="sldNum" sz="quarter" idx="12"/>
          </p:nvPr>
        </p:nvSpPr>
        <p:spPr/>
        <p:txBody>
          <a:bodyPr/>
          <a:lstStyle/>
          <a:p>
            <a:fld id="{D3B55611-6352-49FA-9670-E0F4C6FFA385}" type="slidenum">
              <a:rPr lang="en-US" smtClean="0"/>
              <a:t>18</a:t>
            </a:fld>
            <a:endParaRPr lang="en-US"/>
          </a:p>
        </p:txBody>
      </p:sp>
      <p:pic>
        <p:nvPicPr>
          <p:cNvPr id="6" name="Picture 5">
            <a:extLst>
              <a:ext uri="{FF2B5EF4-FFF2-40B4-BE49-F238E27FC236}">
                <a16:creationId xmlns:a16="http://schemas.microsoft.com/office/drawing/2014/main" id="{235891F5-257B-2A25-87F9-D6E13612C746}"/>
              </a:ext>
            </a:extLst>
          </p:cNvPr>
          <p:cNvPicPr>
            <a:picLocks noChangeAspect="1"/>
          </p:cNvPicPr>
          <p:nvPr/>
        </p:nvPicPr>
        <p:blipFill>
          <a:blip r:embed="rId2"/>
          <a:stretch>
            <a:fillRect/>
          </a:stretch>
        </p:blipFill>
        <p:spPr>
          <a:xfrm>
            <a:off x="457200" y="1545815"/>
            <a:ext cx="4114800"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a:extLst>
              <a:ext uri="{FF2B5EF4-FFF2-40B4-BE49-F238E27FC236}">
                <a16:creationId xmlns:a16="http://schemas.microsoft.com/office/drawing/2014/main" id="{F7ACAFFE-A085-6C48-FDD9-DA7A4A11C4A7}"/>
              </a:ext>
            </a:extLst>
          </p:cNvPr>
          <p:cNvSpPr txBox="1"/>
          <p:nvPr/>
        </p:nvSpPr>
        <p:spPr>
          <a:xfrm>
            <a:off x="4800600" y="990600"/>
            <a:ext cx="7238144" cy="5157181"/>
          </a:xfrm>
          <a:prstGeom prst="rect">
            <a:avLst/>
          </a:prstGeom>
          <a:noFill/>
        </p:spPr>
        <p:txBody>
          <a:bodyPr wrap="square">
            <a:spAutoFit/>
          </a:bodyPr>
          <a:lstStyle/>
          <a:p>
            <a:pPr algn="just" rtl="1">
              <a:lnSpc>
                <a:spcPct val="200000"/>
              </a:lnSpc>
            </a:pPr>
            <a:r>
              <a:rPr lang="ar-EG" sz="2400" dirty="0"/>
              <a:t>عام 2019 تم إطلاق مبادرة الربط </a:t>
            </a:r>
            <a:r>
              <a:rPr lang="ar-EG" sz="2400" dirty="0" err="1"/>
              <a:t>القارى</a:t>
            </a:r>
            <a:r>
              <a:rPr lang="ar-EG" sz="2400" dirty="0"/>
              <a:t> والتي تستهدف </a:t>
            </a:r>
            <a:r>
              <a:rPr lang="ar-EG" sz="2400" dirty="0" err="1"/>
              <a:t>الآتى</a:t>
            </a:r>
            <a:r>
              <a:rPr lang="ar-EG" sz="2400" dirty="0"/>
              <a:t> :</a:t>
            </a:r>
          </a:p>
          <a:p>
            <a:pPr marL="285750" indent="-285750" algn="just" rtl="1">
              <a:lnSpc>
                <a:spcPct val="200000"/>
              </a:lnSpc>
              <a:buFont typeface="Wingdings" panose="05000000000000000000" pitchFamily="2" charset="2"/>
              <a:buChar char="Ø"/>
            </a:pPr>
            <a:r>
              <a:rPr lang="ar-EG" sz="2400" dirty="0"/>
              <a:t>لربط شبكات نقل الكهرباء بقارة إفريقيا ، عن طريق إعداد المخطط </a:t>
            </a:r>
            <a:r>
              <a:rPr lang="ar-EG" sz="2400" dirty="0" err="1"/>
              <a:t>الرئيسى</a:t>
            </a:r>
            <a:r>
              <a:rPr lang="ar-EG" sz="2400" dirty="0"/>
              <a:t> للشبكة الإفريقية والت</a:t>
            </a:r>
            <a:r>
              <a:rPr lang="en-US" sz="2400" dirty="0" err="1"/>
              <a:t>رك</a:t>
            </a:r>
            <a:r>
              <a:rPr lang="ar-EG" sz="2400" dirty="0"/>
              <a:t>ي</a:t>
            </a:r>
            <a:r>
              <a:rPr lang="en-US" sz="2400" dirty="0"/>
              <a:t>ز </a:t>
            </a:r>
            <a:r>
              <a:rPr lang="en-US" sz="2400" dirty="0" err="1"/>
              <a:t>على</a:t>
            </a:r>
            <a:r>
              <a:rPr lang="en-US" sz="2400" dirty="0"/>
              <a:t> </a:t>
            </a:r>
            <a:r>
              <a:rPr lang="en-US" sz="2400" dirty="0" err="1"/>
              <a:t>الروابط</a:t>
            </a:r>
            <a:r>
              <a:rPr lang="en-US" sz="2400" dirty="0"/>
              <a:t> </a:t>
            </a:r>
            <a:r>
              <a:rPr lang="en-US" sz="2400" dirty="0" err="1"/>
              <a:t>المفقودة</a:t>
            </a:r>
            <a:r>
              <a:rPr lang="en-US" sz="2400" dirty="0"/>
              <a:t> </a:t>
            </a:r>
            <a:r>
              <a:rPr lang="en-US" sz="2400" dirty="0" err="1"/>
              <a:t>داخل</a:t>
            </a:r>
            <a:r>
              <a:rPr lang="ar-EG" sz="2400" dirty="0"/>
              <a:t>                                                                                                                                                                                                                                                                                                                                                                                                                                                                                                                                                                                                                                                                                                                                                                                                                                                   </a:t>
            </a:r>
            <a:r>
              <a:rPr lang="en-US" sz="2400" dirty="0" err="1"/>
              <a:t>وبين</a:t>
            </a:r>
            <a:r>
              <a:rPr lang="en-US" sz="2400" dirty="0"/>
              <a:t> </a:t>
            </a:r>
            <a:r>
              <a:rPr lang="ar-EG" sz="2400" dirty="0"/>
              <a:t>ت</a:t>
            </a:r>
            <a:r>
              <a:rPr lang="en-US" sz="2400" dirty="0" err="1"/>
              <a:t>جمعات</a:t>
            </a:r>
            <a:r>
              <a:rPr lang="en-US" sz="2400" dirty="0"/>
              <a:t> </a:t>
            </a:r>
            <a:r>
              <a:rPr lang="en-US" sz="2400" dirty="0" err="1"/>
              <a:t>الطاقة</a:t>
            </a:r>
            <a:r>
              <a:rPr lang="en-US" sz="2400" dirty="0"/>
              <a:t> </a:t>
            </a:r>
            <a:r>
              <a:rPr lang="en-US" sz="2400" dirty="0" err="1"/>
              <a:t>وتعزيز</a:t>
            </a:r>
            <a:r>
              <a:rPr lang="en-US" sz="2400" dirty="0"/>
              <a:t> </a:t>
            </a:r>
            <a:r>
              <a:rPr lang="en-US" sz="2400" dirty="0" err="1"/>
              <a:t>البنية</a:t>
            </a:r>
            <a:r>
              <a:rPr lang="en-US" sz="2400" dirty="0"/>
              <a:t> </a:t>
            </a:r>
            <a:r>
              <a:rPr lang="en-US" sz="2400" dirty="0" err="1"/>
              <a:t>التحتية</a:t>
            </a:r>
            <a:r>
              <a:rPr lang="en-US" sz="2400" dirty="0"/>
              <a:t> </a:t>
            </a:r>
            <a:r>
              <a:rPr lang="en-US" sz="2400" dirty="0" err="1"/>
              <a:t>الحالية</a:t>
            </a:r>
            <a:r>
              <a:rPr lang="en-US" sz="2400" dirty="0"/>
              <a:t> </a:t>
            </a:r>
            <a:r>
              <a:rPr lang="en-US" sz="2400" dirty="0" err="1"/>
              <a:t>للتعامل</a:t>
            </a:r>
            <a:r>
              <a:rPr lang="en-US" sz="2400" dirty="0"/>
              <a:t> </a:t>
            </a:r>
            <a:r>
              <a:rPr lang="en-US" sz="2400" dirty="0" err="1"/>
              <a:t>مع</a:t>
            </a:r>
            <a:r>
              <a:rPr lang="en-US" sz="2400" dirty="0"/>
              <a:t> </a:t>
            </a:r>
            <a:r>
              <a:rPr lang="en-US" sz="2400" dirty="0" err="1"/>
              <a:t>الزيادة</a:t>
            </a:r>
            <a:r>
              <a:rPr lang="en-US" sz="2400" dirty="0"/>
              <a:t> </a:t>
            </a:r>
            <a:r>
              <a:rPr lang="en-US" sz="2400" dirty="0" err="1"/>
              <a:t>المتوقعة</a:t>
            </a:r>
            <a:r>
              <a:rPr lang="en-US" sz="2400" dirty="0"/>
              <a:t> </a:t>
            </a:r>
            <a:r>
              <a:rPr lang="en-US" sz="2400" dirty="0" err="1"/>
              <a:t>في</a:t>
            </a:r>
            <a:r>
              <a:rPr lang="en-US" sz="2400" dirty="0"/>
              <a:t> </a:t>
            </a:r>
            <a:r>
              <a:rPr lang="en-US" sz="2400" dirty="0" err="1"/>
              <a:t>الطلب</a:t>
            </a:r>
            <a:r>
              <a:rPr lang="ar-EG" sz="2400" dirty="0"/>
              <a:t>.</a:t>
            </a:r>
          </a:p>
          <a:p>
            <a:pPr algn="just" rtl="1">
              <a:lnSpc>
                <a:spcPct val="200000"/>
              </a:lnSpc>
              <a:buFont typeface="Wingdings" panose="05000000000000000000" pitchFamily="2" charset="2"/>
              <a:buChar char="Ø"/>
              <a:tabLst>
                <a:tab pos="287338" algn="l"/>
              </a:tabLst>
            </a:pPr>
            <a:r>
              <a:rPr lang="ar-EG" sz="2400" dirty="0"/>
              <a:t> دمج </a:t>
            </a:r>
            <a:r>
              <a:rPr lang="en-US" sz="2400" dirty="0" err="1"/>
              <a:t>الطاق</a:t>
            </a:r>
            <a:r>
              <a:rPr lang="ar-EG" sz="2400" dirty="0"/>
              <a:t>ات</a:t>
            </a:r>
            <a:r>
              <a:rPr lang="en-US" sz="2400" dirty="0"/>
              <a:t> </a:t>
            </a:r>
            <a:r>
              <a:rPr lang="en-US" sz="2400" dirty="0" err="1"/>
              <a:t>المتجددة</a:t>
            </a:r>
            <a:r>
              <a:rPr lang="en-US" sz="2400" dirty="0"/>
              <a:t> </a:t>
            </a:r>
            <a:r>
              <a:rPr lang="en-US" sz="2400" dirty="0" err="1"/>
              <a:t>من</a:t>
            </a:r>
            <a:r>
              <a:rPr lang="en-US" sz="2400" dirty="0"/>
              <a:t> </a:t>
            </a:r>
            <a:r>
              <a:rPr lang="en-US" sz="2400" dirty="0" err="1"/>
              <a:t>خلال</a:t>
            </a:r>
            <a:r>
              <a:rPr lang="en-US" sz="2400" dirty="0"/>
              <a:t> </a:t>
            </a:r>
            <a:r>
              <a:rPr lang="en-US" sz="2400" dirty="0" err="1"/>
              <a:t>تحديد</a:t>
            </a:r>
            <a:r>
              <a:rPr lang="en-US" sz="2400" dirty="0"/>
              <a:t> </a:t>
            </a:r>
            <a:r>
              <a:rPr lang="en-US" sz="2400" dirty="0" err="1"/>
              <a:t>البلدان</a:t>
            </a:r>
            <a:r>
              <a:rPr lang="en-US" sz="2400" dirty="0"/>
              <a:t> </a:t>
            </a:r>
            <a:r>
              <a:rPr lang="en-US" sz="2400" dirty="0" err="1"/>
              <a:t>ذات</a:t>
            </a:r>
            <a:r>
              <a:rPr lang="en-US" sz="2400" dirty="0"/>
              <a:t> </a:t>
            </a:r>
            <a:r>
              <a:rPr lang="en-US" sz="2400" dirty="0" err="1"/>
              <a:t>الإمكانات</a:t>
            </a:r>
            <a:r>
              <a:rPr lang="en-US" sz="2400" dirty="0"/>
              <a:t> </a:t>
            </a:r>
            <a:r>
              <a:rPr lang="en-US" sz="2400" dirty="0" err="1"/>
              <a:t>العالية</a:t>
            </a:r>
            <a:r>
              <a:rPr lang="en-US" sz="2400" dirty="0"/>
              <a:t> </a:t>
            </a:r>
            <a:r>
              <a:rPr lang="en-US" sz="2400" dirty="0" err="1"/>
              <a:t>للطاقة</a:t>
            </a:r>
            <a:r>
              <a:rPr lang="en-US" sz="2400" dirty="0"/>
              <a:t> </a:t>
            </a:r>
            <a:r>
              <a:rPr lang="en-US" sz="2400" dirty="0" err="1"/>
              <a:t>المتجددة</a:t>
            </a:r>
            <a:r>
              <a:rPr lang="en-US" sz="2400" dirty="0"/>
              <a:t> </a:t>
            </a:r>
            <a:r>
              <a:rPr lang="ar-EG" sz="2400" dirty="0" err="1"/>
              <a:t>والإستفادة</a:t>
            </a:r>
            <a:r>
              <a:rPr lang="ar-EG" sz="2400" dirty="0"/>
              <a:t> المثلى من هذه الإمكانات.</a:t>
            </a:r>
            <a:endParaRPr lang="en-US" sz="2400" dirty="0"/>
          </a:p>
        </p:txBody>
      </p:sp>
    </p:spTree>
    <p:extLst>
      <p:ext uri="{BB962C8B-B14F-4D97-AF65-F5344CB8AC3E}">
        <p14:creationId xmlns:p14="http://schemas.microsoft.com/office/powerpoint/2010/main" val="193471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B932622-DA0C-67A2-9DFA-448F9105F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90" y="1143000"/>
            <a:ext cx="4246349" cy="4314290"/>
          </a:xfrm>
          <a:prstGeom prst="rect">
            <a:avLst/>
          </a:prstGeom>
        </p:spPr>
      </p:pic>
      <p:sp>
        <p:nvSpPr>
          <p:cNvPr id="2" name="Title 1"/>
          <p:cNvSpPr>
            <a:spLocks noGrp="1"/>
          </p:cNvSpPr>
          <p:nvPr>
            <p:ph type="title"/>
          </p:nvPr>
        </p:nvSpPr>
        <p:spPr>
          <a:xfrm>
            <a:off x="0" y="17206"/>
            <a:ext cx="12191999" cy="744794"/>
          </a:xfrm>
          <a:solidFill>
            <a:schemeClr val="accent6">
              <a:lumMod val="40000"/>
              <a:lumOff val="60000"/>
            </a:schemeClr>
          </a:solidFill>
        </p:spPr>
        <p:txBody>
          <a:bodyPr vert="horz" lIns="91440" tIns="45720" rIns="91440" bIns="45720" rtlCol="0" anchor="ctr">
            <a:noAutofit/>
          </a:bodyPr>
          <a:lstStyle/>
          <a:p>
            <a:pPr algn="ctr"/>
            <a:r>
              <a:rPr lang="ar-EG" sz="3200" b="1" dirty="0">
                <a:latin typeface="AL-Mohanad Thick" panose="02060803050605020204" pitchFamily="18" charset="-78"/>
                <a:cs typeface="AL-Mohanad Thick" panose="02060803050605020204" pitchFamily="18" charset="-78"/>
              </a:rPr>
              <a:t>الربط </a:t>
            </a:r>
            <a:r>
              <a:rPr lang="ar-EG" sz="3200" b="1" dirty="0" err="1">
                <a:latin typeface="AL-Mohanad Thick" panose="02060803050605020204" pitchFamily="18" charset="-78"/>
                <a:cs typeface="AL-Mohanad Thick" panose="02060803050605020204" pitchFamily="18" charset="-78"/>
              </a:rPr>
              <a:t>الكهربائى</a:t>
            </a:r>
            <a:r>
              <a:rPr lang="ar-EG" sz="3200" b="1" dirty="0">
                <a:latin typeface="AL-Mohanad Thick" panose="02060803050605020204" pitchFamily="18" charset="-78"/>
                <a:cs typeface="AL-Mohanad Thick" panose="02060803050605020204" pitchFamily="18" charset="-78"/>
              </a:rPr>
              <a:t> </a:t>
            </a:r>
            <a:r>
              <a:rPr lang="ar-EG" sz="3200" b="1" dirty="0" err="1">
                <a:latin typeface="AL-Mohanad Thick" panose="02060803050605020204" pitchFamily="18" charset="-78"/>
                <a:cs typeface="AL-Mohanad Thick" panose="02060803050605020204" pitchFamily="18" charset="-78"/>
              </a:rPr>
              <a:t>القارى</a:t>
            </a:r>
            <a:r>
              <a:rPr lang="en-US" sz="3200" b="1" dirty="0">
                <a:latin typeface="AL-Mohanad Thick" panose="02060803050605020204" pitchFamily="18" charset="-78"/>
                <a:cs typeface="AL-Mohanad Thick" panose="02060803050605020204" pitchFamily="18" charset="-78"/>
              </a:rPr>
              <a:t> </a:t>
            </a:r>
            <a:r>
              <a:rPr lang="ar-EG" sz="3200" b="1" dirty="0">
                <a:latin typeface="AL-Mohanad Thick" panose="02060803050605020204" pitchFamily="18" charset="-78"/>
                <a:cs typeface="AL-Mohanad Thick" panose="02060803050605020204" pitchFamily="18" charset="-78"/>
              </a:rPr>
              <a:t>              </a:t>
            </a:r>
            <a:r>
              <a:rPr lang="en-US" sz="3200" b="1" dirty="0">
                <a:latin typeface="AL-Mohanad Thick" panose="02060803050605020204" pitchFamily="18" charset="-78"/>
                <a:cs typeface="AL-Mohanad Thick" panose="02060803050605020204" pitchFamily="18" charset="-78"/>
              </a:rPr>
              <a:t> </a:t>
            </a:r>
          </a:p>
        </p:txBody>
      </p:sp>
      <p:sp>
        <p:nvSpPr>
          <p:cNvPr id="8" name="Slide Number Placeholder 7">
            <a:extLst>
              <a:ext uri="{FF2B5EF4-FFF2-40B4-BE49-F238E27FC236}">
                <a16:creationId xmlns:a16="http://schemas.microsoft.com/office/drawing/2014/main" id="{7DC683B6-18DD-4C81-8394-CA696458FF4A}"/>
              </a:ext>
            </a:extLst>
          </p:cNvPr>
          <p:cNvSpPr>
            <a:spLocks noGrp="1"/>
          </p:cNvSpPr>
          <p:nvPr>
            <p:ph type="sldNum" sz="quarter" idx="12"/>
          </p:nvPr>
        </p:nvSpPr>
        <p:spPr/>
        <p:txBody>
          <a:bodyPr/>
          <a:lstStyle/>
          <a:p>
            <a:fld id="{D3B55611-6352-49FA-9670-E0F4C6FFA385}" type="slidenum">
              <a:rPr lang="en-US" smtClean="0"/>
              <a:t>19</a:t>
            </a:fld>
            <a:endParaRPr lang="en-US"/>
          </a:p>
        </p:txBody>
      </p:sp>
      <p:cxnSp>
        <p:nvCxnSpPr>
          <p:cNvPr id="20" name="Straight Arrow Connector 19">
            <a:extLst>
              <a:ext uri="{FF2B5EF4-FFF2-40B4-BE49-F238E27FC236}">
                <a16:creationId xmlns:a16="http://schemas.microsoft.com/office/drawing/2014/main" id="{C975AFB6-4905-9F12-5D2E-AFE4D3944AF4}"/>
              </a:ext>
            </a:extLst>
          </p:cNvPr>
          <p:cNvCxnSpPr>
            <a:cxnSpLocks/>
          </p:cNvCxnSpPr>
          <p:nvPr/>
        </p:nvCxnSpPr>
        <p:spPr>
          <a:xfrm>
            <a:off x="2771026" y="1219200"/>
            <a:ext cx="235449" cy="798818"/>
          </a:xfrm>
          <a:prstGeom prst="straightConnector1">
            <a:avLst/>
          </a:prstGeom>
          <a:ln w="412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4E0EF2-54B5-63C8-C993-C5225D4B2E33}"/>
              </a:ext>
            </a:extLst>
          </p:cNvPr>
          <p:cNvCxnSpPr>
            <a:cxnSpLocks/>
          </p:cNvCxnSpPr>
          <p:nvPr/>
        </p:nvCxnSpPr>
        <p:spPr>
          <a:xfrm>
            <a:off x="2728644" y="2362200"/>
            <a:ext cx="533400"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580F7F7-4BCF-2613-D8D8-94273C15A9F7}"/>
              </a:ext>
            </a:extLst>
          </p:cNvPr>
          <p:cNvSpPr txBox="1"/>
          <p:nvPr/>
        </p:nvSpPr>
        <p:spPr>
          <a:xfrm>
            <a:off x="2728644" y="2018018"/>
            <a:ext cx="555661" cy="245994"/>
          </a:xfrm>
          <a:prstGeom prst="rect">
            <a:avLst/>
          </a:prstGeom>
          <a:noFill/>
        </p:spPr>
        <p:txBody>
          <a:bodyPr wrap="square" rtlCol="0">
            <a:spAutoFit/>
          </a:bodyPr>
          <a:lstStyle/>
          <a:p>
            <a:r>
              <a:rPr lang="en-US" sz="1000" b="1" dirty="0"/>
              <a:t>Egypt</a:t>
            </a:r>
          </a:p>
        </p:txBody>
      </p:sp>
      <p:sp>
        <p:nvSpPr>
          <p:cNvPr id="32" name="TextBox 31">
            <a:extLst>
              <a:ext uri="{FF2B5EF4-FFF2-40B4-BE49-F238E27FC236}">
                <a16:creationId xmlns:a16="http://schemas.microsoft.com/office/drawing/2014/main" id="{DA63E3E0-AFD3-28F0-3364-0259F3406C1F}"/>
              </a:ext>
            </a:extLst>
          </p:cNvPr>
          <p:cNvSpPr txBox="1"/>
          <p:nvPr/>
        </p:nvSpPr>
        <p:spPr>
          <a:xfrm>
            <a:off x="4369639" y="533400"/>
            <a:ext cx="7746161" cy="5895845"/>
          </a:xfrm>
          <a:prstGeom prst="rect">
            <a:avLst/>
          </a:prstGeom>
          <a:noFill/>
        </p:spPr>
        <p:txBody>
          <a:bodyPr wrap="square">
            <a:spAutoFit/>
          </a:bodyPr>
          <a:lstStyle/>
          <a:p>
            <a:pPr marL="285750" indent="-285750" algn="just" rtl="1">
              <a:lnSpc>
                <a:spcPct val="200000"/>
              </a:lnSpc>
              <a:buFont typeface="Wingdings" panose="05000000000000000000" pitchFamily="2" charset="2"/>
              <a:buChar char="Ø"/>
            </a:pPr>
            <a:r>
              <a:rPr lang="en-US" sz="2400" dirty="0" err="1"/>
              <a:t>يعزز</a:t>
            </a:r>
            <a:r>
              <a:rPr lang="ar-EG" sz="2400" dirty="0"/>
              <a:t>الربط داخل </a:t>
            </a:r>
            <a:r>
              <a:rPr lang="en-US" sz="2400" dirty="0" err="1"/>
              <a:t>تجمع</a:t>
            </a:r>
            <a:r>
              <a:rPr lang="ar-EG" sz="2400" dirty="0"/>
              <a:t>ات</a:t>
            </a:r>
            <a:r>
              <a:rPr lang="en-US" sz="2400" dirty="0"/>
              <a:t> </a:t>
            </a:r>
            <a:r>
              <a:rPr lang="en-US" sz="2400" dirty="0" err="1"/>
              <a:t>الطاقة</a:t>
            </a:r>
            <a:r>
              <a:rPr lang="en-US" sz="2400" dirty="0"/>
              <a:t> </a:t>
            </a:r>
            <a:r>
              <a:rPr lang="ar-EG" sz="2400" dirty="0"/>
              <a:t>وبين تجمعات الطاقة بعضها البعض </a:t>
            </a:r>
          </a:p>
          <a:p>
            <a:pPr marL="285750" indent="-285750" algn="just" rtl="1">
              <a:lnSpc>
                <a:spcPct val="200000"/>
              </a:lnSpc>
              <a:buFont typeface="Wingdings" panose="05000000000000000000" pitchFamily="2" charset="2"/>
              <a:buChar char="Ø"/>
            </a:pPr>
            <a:r>
              <a:rPr lang="en-US" sz="2400" dirty="0" err="1"/>
              <a:t>إنشاء</a:t>
            </a:r>
            <a:r>
              <a:rPr lang="en-US" sz="2400" dirty="0"/>
              <a:t> </a:t>
            </a:r>
            <a:r>
              <a:rPr lang="en-US" sz="2400" dirty="0" err="1"/>
              <a:t>سوق</a:t>
            </a:r>
            <a:r>
              <a:rPr lang="en-US" sz="2400" dirty="0"/>
              <a:t> </a:t>
            </a:r>
            <a:r>
              <a:rPr lang="en-US" sz="2400" dirty="0" err="1"/>
              <a:t>طاقة</a:t>
            </a:r>
            <a:r>
              <a:rPr lang="en-US" sz="2400" dirty="0"/>
              <a:t> </a:t>
            </a:r>
            <a:r>
              <a:rPr lang="en-US" sz="2400" dirty="0" err="1"/>
              <a:t>قاري</a:t>
            </a:r>
            <a:r>
              <a:rPr lang="en-US" sz="2400" dirty="0"/>
              <a:t> </a:t>
            </a:r>
            <a:r>
              <a:rPr lang="en-US" sz="2400" dirty="0" err="1"/>
              <a:t>ترتكز</a:t>
            </a:r>
            <a:r>
              <a:rPr lang="en-US" sz="2400" dirty="0"/>
              <a:t> </a:t>
            </a:r>
            <a:r>
              <a:rPr lang="en-US" sz="2400" dirty="0" err="1"/>
              <a:t>على</a:t>
            </a:r>
            <a:r>
              <a:rPr lang="en-US" sz="2400" dirty="0"/>
              <a:t> 5 </a:t>
            </a:r>
            <a:r>
              <a:rPr lang="ar-EG" sz="2400" dirty="0"/>
              <a:t> </a:t>
            </a:r>
            <a:r>
              <a:rPr lang="en-US" sz="2400" dirty="0" err="1"/>
              <a:t>أسواق</a:t>
            </a:r>
            <a:r>
              <a:rPr lang="en-US" sz="2400" dirty="0"/>
              <a:t> </a:t>
            </a:r>
            <a:r>
              <a:rPr lang="en-US" sz="2400" dirty="0" err="1"/>
              <a:t>طاقة</a:t>
            </a:r>
            <a:r>
              <a:rPr lang="en-US" sz="2400" dirty="0"/>
              <a:t> </a:t>
            </a:r>
            <a:r>
              <a:rPr lang="en-US" sz="2400" dirty="0" err="1"/>
              <a:t>إقليمية</a:t>
            </a:r>
            <a:r>
              <a:rPr lang="en-US" sz="2400" dirty="0"/>
              <a:t> </a:t>
            </a:r>
            <a:r>
              <a:rPr lang="ar-EG" sz="2400" dirty="0"/>
              <a:t>حيث </a:t>
            </a:r>
            <a:r>
              <a:rPr lang="en-US" sz="2400" dirty="0" err="1"/>
              <a:t>يتم</a:t>
            </a:r>
            <a:r>
              <a:rPr lang="en-US" sz="2400" dirty="0"/>
              <a:t> </a:t>
            </a:r>
            <a:r>
              <a:rPr lang="en-US" sz="2400" dirty="0" err="1"/>
              <a:t>الحصول</a:t>
            </a:r>
            <a:r>
              <a:rPr lang="en-US" sz="2400" dirty="0"/>
              <a:t> </a:t>
            </a:r>
            <a:r>
              <a:rPr lang="en-US" sz="2400" dirty="0" err="1"/>
              <a:t>على</a:t>
            </a:r>
            <a:r>
              <a:rPr lang="en-US" sz="2400" dirty="0"/>
              <a:t> </a:t>
            </a:r>
            <a:r>
              <a:rPr lang="en-US" sz="2400" dirty="0" err="1"/>
              <a:t>الكهرباء</a:t>
            </a:r>
            <a:r>
              <a:rPr lang="en-US" sz="2400" dirty="0"/>
              <a:t> </a:t>
            </a:r>
            <a:r>
              <a:rPr lang="en-US" sz="2400" dirty="0" err="1"/>
              <a:t>من</a:t>
            </a:r>
            <a:r>
              <a:rPr lang="en-US" sz="2400" dirty="0"/>
              <a:t> </a:t>
            </a:r>
            <a:r>
              <a:rPr lang="ar-EG" sz="2400" dirty="0"/>
              <a:t>مصادر الطاقة الأقل تكلفة </a:t>
            </a:r>
            <a:r>
              <a:rPr lang="en-US" sz="2400" dirty="0" err="1"/>
              <a:t>داخل</a:t>
            </a:r>
            <a:r>
              <a:rPr lang="en-US" sz="2400" dirty="0"/>
              <a:t> </a:t>
            </a:r>
            <a:r>
              <a:rPr lang="en-US" sz="2400" dirty="0" err="1"/>
              <a:t>إفريقيا</a:t>
            </a:r>
            <a:r>
              <a:rPr lang="en-US" sz="2400" dirty="0"/>
              <a:t> </a:t>
            </a:r>
            <a:r>
              <a:rPr lang="en-US" sz="2400" dirty="0" err="1"/>
              <a:t>والذي</a:t>
            </a:r>
            <a:r>
              <a:rPr lang="en-US" sz="2400" dirty="0"/>
              <a:t> </a:t>
            </a:r>
            <a:r>
              <a:rPr lang="en-US" sz="2400" dirty="0" err="1"/>
              <a:t>سيسمح</a:t>
            </a:r>
            <a:r>
              <a:rPr lang="en-US" sz="2400" dirty="0"/>
              <a:t> </a:t>
            </a:r>
            <a:r>
              <a:rPr lang="en-US" sz="2400" dirty="0" err="1"/>
              <a:t>في</a:t>
            </a:r>
            <a:r>
              <a:rPr lang="en-US" sz="2400" dirty="0"/>
              <a:t> </a:t>
            </a:r>
            <a:r>
              <a:rPr lang="en-US" sz="2400" dirty="0" err="1"/>
              <a:t>النهاية</a:t>
            </a:r>
            <a:r>
              <a:rPr lang="en-US" sz="2400" dirty="0"/>
              <a:t> </a:t>
            </a:r>
            <a:r>
              <a:rPr lang="en-US" sz="2400" dirty="0" err="1"/>
              <a:t>بتجارة</a:t>
            </a:r>
            <a:r>
              <a:rPr lang="en-US" sz="2400" dirty="0"/>
              <a:t> </a:t>
            </a:r>
            <a:r>
              <a:rPr lang="en-US" sz="2400" dirty="0" err="1"/>
              <a:t>الطاقة</a:t>
            </a:r>
            <a:r>
              <a:rPr lang="en-US" sz="2400" dirty="0"/>
              <a:t> </a:t>
            </a:r>
            <a:r>
              <a:rPr lang="en-US" sz="2400" dirty="0" err="1"/>
              <a:t>بين</a:t>
            </a:r>
            <a:r>
              <a:rPr lang="en-US" sz="2400" dirty="0"/>
              <a:t> </a:t>
            </a:r>
            <a:r>
              <a:rPr lang="en-US" sz="2400" dirty="0" err="1"/>
              <a:t>إفريقيا</a:t>
            </a:r>
            <a:r>
              <a:rPr lang="en-US" sz="2400" dirty="0"/>
              <a:t> </a:t>
            </a:r>
            <a:r>
              <a:rPr lang="en-US" sz="2400" dirty="0" err="1"/>
              <a:t>وأوروبا</a:t>
            </a:r>
            <a:r>
              <a:rPr lang="en-US" sz="2400" dirty="0"/>
              <a:t> </a:t>
            </a:r>
            <a:r>
              <a:rPr lang="en-US" sz="2400" dirty="0" err="1"/>
              <a:t>وآسيا</a:t>
            </a:r>
            <a:r>
              <a:rPr lang="en-US" sz="2400" dirty="0"/>
              <a:t> </a:t>
            </a:r>
            <a:r>
              <a:rPr lang="en-US" sz="2400" dirty="0" err="1"/>
              <a:t>ودول</a:t>
            </a:r>
            <a:r>
              <a:rPr lang="en-US" sz="2400" dirty="0"/>
              <a:t> </a:t>
            </a:r>
            <a:r>
              <a:rPr lang="en-US" sz="2400" dirty="0" err="1"/>
              <a:t>الخليج</a:t>
            </a:r>
            <a:r>
              <a:rPr lang="en-US" sz="2400" dirty="0"/>
              <a:t> </a:t>
            </a:r>
            <a:r>
              <a:rPr lang="en-US" sz="2400" dirty="0" err="1"/>
              <a:t>من</a:t>
            </a:r>
            <a:r>
              <a:rPr lang="en-US" sz="2400" dirty="0"/>
              <a:t> </a:t>
            </a:r>
            <a:r>
              <a:rPr lang="en-US" sz="2400" dirty="0" err="1"/>
              <a:t>خلال</a:t>
            </a:r>
            <a:r>
              <a:rPr lang="en-US" sz="2400" dirty="0"/>
              <a:t> </a:t>
            </a:r>
            <a:r>
              <a:rPr lang="ar-EG" sz="2400" dirty="0"/>
              <a:t>خطوط الربط </a:t>
            </a:r>
            <a:r>
              <a:rPr lang="en-US" sz="2400" dirty="0"/>
              <a:t> </a:t>
            </a:r>
            <a:r>
              <a:rPr lang="en-US" sz="2400" dirty="0" err="1"/>
              <a:t>الحالية</a:t>
            </a:r>
            <a:r>
              <a:rPr lang="en-US" sz="2400" dirty="0"/>
              <a:t> </a:t>
            </a:r>
            <a:r>
              <a:rPr lang="ar-EG" sz="2400" dirty="0"/>
              <a:t>والمستقبلية .</a:t>
            </a:r>
          </a:p>
          <a:p>
            <a:pPr marL="285750" indent="-285750" algn="just" rtl="1">
              <a:lnSpc>
                <a:spcPct val="200000"/>
              </a:lnSpc>
              <a:buFont typeface="Wingdings" panose="05000000000000000000" pitchFamily="2" charset="2"/>
              <a:buChar char="Ø"/>
            </a:pPr>
            <a:r>
              <a:rPr lang="en-US" sz="2400" dirty="0" err="1"/>
              <a:t>تحديد</a:t>
            </a:r>
            <a:r>
              <a:rPr lang="en-US" sz="2400" dirty="0"/>
              <a:t> </a:t>
            </a:r>
            <a:r>
              <a:rPr lang="en-US" sz="2400" dirty="0" err="1"/>
              <a:t>أولوية</a:t>
            </a:r>
            <a:r>
              <a:rPr lang="en-US" sz="2400" dirty="0"/>
              <a:t> </a:t>
            </a:r>
            <a:r>
              <a:rPr lang="ar-EG" sz="2400" dirty="0"/>
              <a:t>مشروعات ال</a:t>
            </a:r>
            <a:r>
              <a:rPr lang="en-US" sz="2400" dirty="0" err="1"/>
              <a:t>توليد</a:t>
            </a:r>
            <a:r>
              <a:rPr lang="en-US" sz="2400" dirty="0"/>
              <a:t> </a:t>
            </a:r>
            <a:r>
              <a:rPr lang="en-US" sz="2400" dirty="0" err="1"/>
              <a:t>تقييم</a:t>
            </a:r>
            <a:r>
              <a:rPr lang="en-US" sz="2400" dirty="0"/>
              <a:t> </a:t>
            </a:r>
            <a:r>
              <a:rPr lang="en-US" sz="2400" dirty="0" err="1"/>
              <a:t>وتطوير</a:t>
            </a:r>
            <a:r>
              <a:rPr lang="en-US" sz="2400" dirty="0"/>
              <a:t> </a:t>
            </a:r>
            <a:r>
              <a:rPr lang="en-US" sz="2400" dirty="0" err="1"/>
              <a:t>إطار</a:t>
            </a:r>
            <a:r>
              <a:rPr lang="en-US" sz="2400" dirty="0"/>
              <a:t> </a:t>
            </a:r>
            <a:r>
              <a:rPr lang="en-US" sz="2400" dirty="0" err="1"/>
              <a:t>عمل</a:t>
            </a:r>
            <a:r>
              <a:rPr lang="en-US" sz="2400" dirty="0"/>
              <a:t> </a:t>
            </a:r>
            <a:r>
              <a:rPr lang="en-US" sz="2400" dirty="0" err="1"/>
              <a:t>سوق</a:t>
            </a:r>
            <a:r>
              <a:rPr lang="en-US" sz="2400" dirty="0"/>
              <a:t> </a:t>
            </a:r>
            <a:r>
              <a:rPr lang="ar-EG" sz="2400" dirty="0"/>
              <a:t>الكهرباء</a:t>
            </a:r>
            <a:r>
              <a:rPr lang="en-US" sz="2400" dirty="0"/>
              <a:t> </a:t>
            </a:r>
            <a:r>
              <a:rPr lang="en-US" sz="2400" dirty="0" err="1"/>
              <a:t>العادل</a:t>
            </a:r>
            <a:r>
              <a:rPr lang="ar-EG" sz="2400" dirty="0"/>
              <a:t> </a:t>
            </a:r>
          </a:p>
          <a:p>
            <a:pPr marL="285750" indent="-285750" algn="just" rtl="1">
              <a:lnSpc>
                <a:spcPct val="200000"/>
              </a:lnSpc>
              <a:buFont typeface="Wingdings" panose="05000000000000000000" pitchFamily="2" charset="2"/>
              <a:buChar char="Ø"/>
            </a:pPr>
            <a:r>
              <a:rPr lang="ar-EG" sz="2400" dirty="0"/>
              <a:t>دعم </a:t>
            </a:r>
            <a:r>
              <a:rPr lang="en-US" sz="2400" dirty="0" err="1"/>
              <a:t>البنية</a:t>
            </a:r>
            <a:r>
              <a:rPr lang="en-US" sz="2400" dirty="0"/>
              <a:t> </a:t>
            </a:r>
            <a:r>
              <a:rPr lang="en-US" sz="2400" dirty="0" err="1"/>
              <a:t>التحتية</a:t>
            </a:r>
            <a:r>
              <a:rPr lang="en-US" sz="2400" dirty="0"/>
              <a:t> </a:t>
            </a:r>
            <a:r>
              <a:rPr lang="en-US" sz="2400" dirty="0" err="1"/>
              <a:t>لاتصالات</a:t>
            </a:r>
            <a:r>
              <a:rPr lang="en-US" sz="2400" dirty="0"/>
              <a:t> </a:t>
            </a:r>
            <a:r>
              <a:rPr lang="en-US" sz="2400" dirty="0" err="1"/>
              <a:t>تكنولوجيا</a:t>
            </a:r>
            <a:r>
              <a:rPr lang="en-US" sz="2400" dirty="0"/>
              <a:t> </a:t>
            </a:r>
            <a:r>
              <a:rPr lang="en-US" sz="2400" dirty="0" err="1"/>
              <a:t>المعلومات</a:t>
            </a:r>
            <a:r>
              <a:rPr lang="en-US" sz="2400" dirty="0"/>
              <a:t> </a:t>
            </a:r>
            <a:r>
              <a:rPr lang="en-US" sz="2400" dirty="0" err="1"/>
              <a:t>والاتصالات</a:t>
            </a:r>
            <a:r>
              <a:rPr lang="en-US" sz="2400" dirty="0"/>
              <a:t> </a:t>
            </a:r>
            <a:r>
              <a:rPr lang="en-US" sz="2400" dirty="0" err="1"/>
              <a:t>والأمن</a:t>
            </a:r>
            <a:r>
              <a:rPr lang="en-US" sz="2400" dirty="0"/>
              <a:t> </a:t>
            </a:r>
            <a:r>
              <a:rPr lang="en-US" sz="2400" dirty="0" err="1"/>
              <a:t>السيبراني</a:t>
            </a:r>
            <a:endParaRPr lang="en-US" sz="2400" dirty="0"/>
          </a:p>
        </p:txBody>
      </p:sp>
    </p:spTree>
    <p:extLst>
      <p:ext uri="{BB962C8B-B14F-4D97-AF65-F5344CB8AC3E}">
        <p14:creationId xmlns:p14="http://schemas.microsoft.com/office/powerpoint/2010/main" val="162687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6755EB-49A7-41B5-8078-B03277F2055E}"/>
              </a:ext>
            </a:extLst>
          </p:cNvPr>
          <p:cNvSpPr>
            <a:spLocks noGrp="1"/>
          </p:cNvSpPr>
          <p:nvPr>
            <p:ph type="title"/>
          </p:nvPr>
        </p:nvSpPr>
        <p:spPr>
          <a:xfrm>
            <a:off x="0" y="0"/>
            <a:ext cx="12192000" cy="642265"/>
          </a:xfrm>
          <a:solidFill>
            <a:schemeClr val="accent6">
              <a:lumMod val="40000"/>
              <a:lumOff val="60000"/>
            </a:schemeClr>
          </a:solidFill>
        </p:spPr>
        <p:txBody>
          <a:bodyPr>
            <a:normAutofit/>
          </a:bodyPr>
          <a:lstStyle/>
          <a:p>
            <a:pPr algn="ctr"/>
            <a:r>
              <a:rPr lang="ar-EG" sz="3000" b="1" u="sng" dirty="0">
                <a:latin typeface="AL-Mohanad Thick" panose="02060803050605020204" pitchFamily="18" charset="-78"/>
                <a:cs typeface="AL-Mohanad Thick" panose="02060803050605020204" pitchFamily="18" charset="-78"/>
              </a:rPr>
              <a:t>محتوى العرض</a:t>
            </a:r>
            <a:endParaRPr lang="en-US" sz="3000" u="sng" dirty="0">
              <a:latin typeface="AL-Mohanad Thick" panose="02060803050605020204" pitchFamily="18" charset="-78"/>
              <a:cs typeface="AL-Mohanad Thick" panose="02060803050605020204" pitchFamily="18" charset="-78"/>
            </a:endParaRPr>
          </a:p>
        </p:txBody>
      </p:sp>
      <p:sp>
        <p:nvSpPr>
          <p:cNvPr id="14" name="Slide Number Placeholder 13">
            <a:extLst>
              <a:ext uri="{FF2B5EF4-FFF2-40B4-BE49-F238E27FC236}">
                <a16:creationId xmlns:a16="http://schemas.microsoft.com/office/drawing/2014/main" id="{0420C828-195D-468D-86D6-CE609013A86D}"/>
              </a:ext>
            </a:extLst>
          </p:cNvPr>
          <p:cNvSpPr>
            <a:spLocks noGrp="1"/>
          </p:cNvSpPr>
          <p:nvPr>
            <p:ph type="sldNum" sz="quarter" idx="12"/>
          </p:nvPr>
        </p:nvSpPr>
        <p:spPr/>
        <p:txBody>
          <a:bodyPr/>
          <a:lstStyle/>
          <a:p>
            <a:fld id="{D3B55611-6352-49FA-9670-E0F4C6FFA385}" type="slidenum">
              <a:rPr lang="en-US" smtClean="0"/>
              <a:t>2</a:t>
            </a:fld>
            <a:endParaRPr lang="en-US"/>
          </a:p>
        </p:txBody>
      </p:sp>
      <p:sp>
        <p:nvSpPr>
          <p:cNvPr id="6" name="TextBox 5">
            <a:extLst>
              <a:ext uri="{FF2B5EF4-FFF2-40B4-BE49-F238E27FC236}">
                <a16:creationId xmlns:a16="http://schemas.microsoft.com/office/drawing/2014/main" id="{FDBE9944-F22E-49EF-A4A7-3B1293F14ECD}"/>
              </a:ext>
            </a:extLst>
          </p:cNvPr>
          <p:cNvSpPr txBox="1"/>
          <p:nvPr/>
        </p:nvSpPr>
        <p:spPr>
          <a:xfrm>
            <a:off x="1676400" y="762000"/>
            <a:ext cx="10210800" cy="5839740"/>
          </a:xfrm>
          <a:prstGeom prst="rect">
            <a:avLst/>
          </a:prstGeom>
          <a:noFill/>
        </p:spPr>
        <p:txBody>
          <a:bodyPr wrap="square">
            <a:spAutoFit/>
          </a:bodyPr>
          <a:lstStyle/>
          <a:p>
            <a:pPr marL="457200" indent="-457200" algn="just" rtl="1">
              <a:lnSpc>
                <a:spcPct val="150000"/>
              </a:lnSpc>
              <a:buFont typeface="Wingdings" panose="05000000000000000000" pitchFamily="2" charset="2"/>
              <a:buChar char="q"/>
            </a:pPr>
            <a:r>
              <a:rPr lang="ar-EG" sz="2800" b="1" dirty="0">
                <a:solidFill>
                  <a:srgbClr val="FF0000"/>
                </a:solidFill>
                <a:latin typeface="almarai"/>
              </a:rPr>
              <a:t>جاهزية الشبكة المصرية للربط الكهربائي الدولي</a:t>
            </a:r>
          </a:p>
          <a:p>
            <a:pPr marL="815975" indent="-457200" algn="just" rtl="1">
              <a:lnSpc>
                <a:spcPct val="150000"/>
              </a:lnSpc>
              <a:buFont typeface="Wingdings" panose="05000000000000000000" pitchFamily="2" charset="2"/>
              <a:buChar char="§"/>
            </a:pPr>
            <a:r>
              <a:rPr lang="ar-EG" sz="2800" b="1" dirty="0">
                <a:solidFill>
                  <a:schemeClr val="accent1">
                    <a:lumMod val="50000"/>
                  </a:schemeClr>
                </a:solidFill>
              </a:rPr>
              <a:t>قدرات التوليد بالشبكة المصرية .</a:t>
            </a:r>
          </a:p>
          <a:p>
            <a:pPr marL="815975" indent="-457200" algn="just" rtl="1">
              <a:lnSpc>
                <a:spcPct val="150000"/>
              </a:lnSpc>
              <a:buFont typeface="Wingdings" panose="05000000000000000000" pitchFamily="2" charset="2"/>
              <a:buChar char="§"/>
            </a:pPr>
            <a:r>
              <a:rPr lang="ar-EG" sz="2800" b="1" dirty="0">
                <a:solidFill>
                  <a:schemeClr val="accent1">
                    <a:lumMod val="50000"/>
                  </a:schemeClr>
                </a:solidFill>
              </a:rPr>
              <a:t>تدعيم شبكة نقل الكهرباء .</a:t>
            </a:r>
          </a:p>
          <a:p>
            <a:pPr marL="815975" indent="-457200" algn="just" rtl="1">
              <a:lnSpc>
                <a:spcPct val="150000"/>
              </a:lnSpc>
              <a:buFont typeface="Wingdings" panose="05000000000000000000" pitchFamily="2" charset="2"/>
              <a:buChar char="§"/>
            </a:pPr>
            <a:r>
              <a:rPr lang="ar-EG" sz="2800" b="1" dirty="0">
                <a:solidFill>
                  <a:schemeClr val="accent1">
                    <a:lumMod val="50000"/>
                  </a:schemeClr>
                </a:solidFill>
              </a:rPr>
              <a:t>نماذج لمشروعات الطاقة المتجددة القائمة والمستقبلية .</a:t>
            </a:r>
          </a:p>
          <a:p>
            <a:pPr marL="457200" indent="-457200" algn="just" rtl="1">
              <a:lnSpc>
                <a:spcPct val="150000"/>
              </a:lnSpc>
              <a:buFont typeface="Wingdings" panose="05000000000000000000" pitchFamily="2" charset="2"/>
              <a:buChar char="q"/>
            </a:pPr>
            <a:r>
              <a:rPr lang="ar-EG" sz="2800" b="1" dirty="0">
                <a:solidFill>
                  <a:srgbClr val="FF0000"/>
                </a:solidFill>
              </a:rPr>
              <a:t>مشروعات الربط الإقليمى الحالية والمستقبلية .</a:t>
            </a:r>
          </a:p>
          <a:p>
            <a:pPr marL="815975" indent="-457200" algn="just" rtl="1">
              <a:lnSpc>
                <a:spcPct val="150000"/>
              </a:lnSpc>
              <a:buFont typeface="Wingdings" panose="05000000000000000000" pitchFamily="2" charset="2"/>
              <a:buChar char="§"/>
            </a:pPr>
            <a:r>
              <a:rPr lang="ar-EG" sz="2800" b="1" dirty="0">
                <a:solidFill>
                  <a:schemeClr val="accent1">
                    <a:lumMod val="50000"/>
                  </a:schemeClr>
                </a:solidFill>
              </a:rPr>
              <a:t>مشروعات الربط مع إفريقيا.</a:t>
            </a:r>
          </a:p>
          <a:p>
            <a:pPr marL="815975" indent="-457200" algn="just" rtl="1">
              <a:lnSpc>
                <a:spcPct val="150000"/>
              </a:lnSpc>
              <a:buFont typeface="Wingdings" panose="05000000000000000000" pitchFamily="2" charset="2"/>
              <a:buChar char="§"/>
            </a:pPr>
            <a:r>
              <a:rPr lang="ar-EG" sz="2800" b="1" dirty="0">
                <a:solidFill>
                  <a:schemeClr val="accent1">
                    <a:lumMod val="50000"/>
                  </a:schemeClr>
                </a:solidFill>
              </a:rPr>
              <a:t>مشروعات الربط مع آسيا.</a:t>
            </a:r>
          </a:p>
          <a:p>
            <a:pPr marL="815975" indent="-457200" algn="just" rtl="1">
              <a:lnSpc>
                <a:spcPct val="150000"/>
              </a:lnSpc>
              <a:buFont typeface="Wingdings" panose="05000000000000000000" pitchFamily="2" charset="2"/>
              <a:buChar char="§"/>
            </a:pPr>
            <a:r>
              <a:rPr lang="ar-EG" sz="2800" b="1" dirty="0">
                <a:solidFill>
                  <a:schemeClr val="accent1">
                    <a:lumMod val="50000"/>
                  </a:schemeClr>
                </a:solidFill>
              </a:rPr>
              <a:t>مشروعات الربط مع أوروبا.</a:t>
            </a:r>
          </a:p>
          <a:p>
            <a:pPr marL="457200" indent="-457200" algn="just" rtl="1">
              <a:lnSpc>
                <a:spcPct val="150000"/>
              </a:lnSpc>
              <a:buFont typeface="Wingdings" panose="05000000000000000000" pitchFamily="2" charset="2"/>
              <a:buChar char="q"/>
            </a:pPr>
            <a:r>
              <a:rPr lang="ar-EG" sz="2800" b="1" dirty="0">
                <a:solidFill>
                  <a:srgbClr val="FF0000"/>
                </a:solidFill>
              </a:rPr>
              <a:t>التعاون مع المنظمات الدولية .</a:t>
            </a:r>
            <a:endParaRPr lang="en-US" sz="2800" b="1" dirty="0">
              <a:solidFill>
                <a:srgbClr val="FF0000"/>
              </a:solidFill>
            </a:endParaRPr>
          </a:p>
        </p:txBody>
      </p:sp>
    </p:spTree>
    <p:extLst>
      <p:ext uri="{BB962C8B-B14F-4D97-AF65-F5344CB8AC3E}">
        <p14:creationId xmlns:p14="http://schemas.microsoft.com/office/powerpoint/2010/main" val="357739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1B028D-734D-B4AF-2478-735BB49AFEDB}"/>
              </a:ext>
            </a:extLst>
          </p:cNvPr>
          <p:cNvSpPr>
            <a:spLocks noGrp="1"/>
          </p:cNvSpPr>
          <p:nvPr>
            <p:ph type="sldNum" sz="quarter" idx="12"/>
          </p:nvPr>
        </p:nvSpPr>
        <p:spPr/>
        <p:txBody>
          <a:bodyPr/>
          <a:lstStyle/>
          <a:p>
            <a:fld id="{D3B55611-6352-49FA-9670-E0F4C6FFA385}" type="slidenum">
              <a:rPr lang="en-US" smtClean="0"/>
              <a:t>20</a:t>
            </a:fld>
            <a:endParaRPr lang="en-US"/>
          </a:p>
        </p:txBody>
      </p:sp>
      <p:pic>
        <p:nvPicPr>
          <p:cNvPr id="8" name="Picture 7">
            <a:extLst>
              <a:ext uri="{FF2B5EF4-FFF2-40B4-BE49-F238E27FC236}">
                <a16:creationId xmlns:a16="http://schemas.microsoft.com/office/drawing/2014/main" id="{E1EC926D-FCE3-FB08-BF2E-D5A0F0488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12192000" cy="1759775"/>
          </a:xfrm>
          <a:prstGeom prst="rect">
            <a:avLst/>
          </a:prstGeom>
        </p:spPr>
      </p:pic>
      <p:pic>
        <p:nvPicPr>
          <p:cNvPr id="10" name="Picture 9">
            <a:extLst>
              <a:ext uri="{FF2B5EF4-FFF2-40B4-BE49-F238E27FC236}">
                <a16:creationId xmlns:a16="http://schemas.microsoft.com/office/drawing/2014/main" id="{6D397C80-F1AE-84BA-909E-06EAAB99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912641"/>
            <a:ext cx="12192000" cy="843378"/>
          </a:xfrm>
          <a:prstGeom prst="rect">
            <a:avLst/>
          </a:prstGeom>
        </p:spPr>
      </p:pic>
      <p:sp>
        <p:nvSpPr>
          <p:cNvPr id="11" name="Title 1">
            <a:extLst>
              <a:ext uri="{FF2B5EF4-FFF2-40B4-BE49-F238E27FC236}">
                <a16:creationId xmlns:a16="http://schemas.microsoft.com/office/drawing/2014/main" id="{FBA8F08F-A770-2072-79F0-6536A9D82D0E}"/>
              </a:ext>
            </a:extLst>
          </p:cNvPr>
          <p:cNvSpPr txBox="1">
            <a:spLocks/>
          </p:cNvSpPr>
          <p:nvPr/>
        </p:nvSpPr>
        <p:spPr>
          <a:xfrm>
            <a:off x="0" y="17206"/>
            <a:ext cx="12191999" cy="744794"/>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sz="3200" b="1">
                <a:latin typeface="AL-Mohanad Thick" panose="02060803050605020204" pitchFamily="18" charset="-78"/>
                <a:cs typeface="AL-Mohanad Thick" panose="02060803050605020204" pitchFamily="18" charset="-78"/>
              </a:rPr>
              <a:t>الربط الكهربائى القارى</a:t>
            </a:r>
            <a:r>
              <a:rPr lang="en-US" sz="3200" b="1">
                <a:latin typeface="AL-Mohanad Thick" panose="02060803050605020204" pitchFamily="18" charset="-78"/>
                <a:cs typeface="AL-Mohanad Thick" panose="02060803050605020204" pitchFamily="18" charset="-78"/>
              </a:rPr>
              <a:t> </a:t>
            </a:r>
            <a:r>
              <a:rPr lang="ar-EG" sz="3200" b="1">
                <a:latin typeface="AL-Mohanad Thick" panose="02060803050605020204" pitchFamily="18" charset="-78"/>
                <a:cs typeface="AL-Mohanad Thick" panose="02060803050605020204" pitchFamily="18" charset="-78"/>
              </a:rPr>
              <a:t>              </a:t>
            </a:r>
            <a:r>
              <a:rPr lang="en-US" sz="3200" b="1">
                <a:latin typeface="AL-Mohanad Thick" panose="02060803050605020204" pitchFamily="18" charset="-78"/>
                <a:cs typeface="AL-Mohanad Thick" panose="02060803050605020204" pitchFamily="18" charset="-78"/>
              </a:rPr>
              <a:t> </a:t>
            </a:r>
            <a:endParaRPr lang="en-US" sz="3200" b="1" dirty="0">
              <a:latin typeface="AL-Mohanad Thick" panose="02060803050605020204" pitchFamily="18" charset="-78"/>
              <a:cs typeface="AL-Mohanad Thick" panose="02060803050605020204" pitchFamily="18" charset="-78"/>
            </a:endParaRPr>
          </a:p>
        </p:txBody>
      </p:sp>
    </p:spTree>
    <p:extLst>
      <p:ext uri="{BB962C8B-B14F-4D97-AF65-F5344CB8AC3E}">
        <p14:creationId xmlns:p14="http://schemas.microsoft.com/office/powerpoint/2010/main" val="61606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09BEC-12AB-49E6-9A15-4EAC8231C1A6}"/>
              </a:ext>
            </a:extLst>
          </p:cNvPr>
          <p:cNvSpPr>
            <a:spLocks noGrp="1"/>
          </p:cNvSpPr>
          <p:nvPr>
            <p:ph type="sldNum" sz="quarter" idx="12"/>
          </p:nvPr>
        </p:nvSpPr>
        <p:spPr/>
        <p:txBody>
          <a:bodyPr/>
          <a:lstStyle/>
          <a:p>
            <a:fld id="{D3B55611-6352-49FA-9670-E0F4C6FFA385}" type="slidenum">
              <a:rPr lang="en-US" smtClean="0"/>
              <a:t>21</a:t>
            </a:fld>
            <a:endParaRPr lang="en-US"/>
          </a:p>
        </p:txBody>
      </p:sp>
      <p:sp>
        <p:nvSpPr>
          <p:cNvPr id="6" name="Rectangle 5">
            <a:extLst>
              <a:ext uri="{FF2B5EF4-FFF2-40B4-BE49-F238E27FC236}">
                <a16:creationId xmlns:a16="http://schemas.microsoft.com/office/drawing/2014/main" id="{755FA17E-C12A-4ACF-9EEC-FBE1AD9B443B}"/>
              </a:ext>
            </a:extLst>
          </p:cNvPr>
          <p:cNvSpPr/>
          <p:nvPr/>
        </p:nvSpPr>
        <p:spPr>
          <a:xfrm>
            <a:off x="2209800" y="2362200"/>
            <a:ext cx="7924800" cy="1676400"/>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rtl="1">
              <a:lnSpc>
                <a:spcPct val="150000"/>
              </a:lnSpc>
            </a:pPr>
            <a:r>
              <a:rPr lang="ar-EG" sz="3000" b="1" dirty="0">
                <a:solidFill>
                  <a:schemeClr val="tx1"/>
                </a:solidFill>
                <a:latin typeface="AL-Mohanad Thick" panose="02060803050605020204" pitchFamily="18" charset="-78"/>
                <a:ea typeface="+mj-ea"/>
                <a:cs typeface="AL-Mohanad Thick" panose="02060803050605020204" pitchFamily="18" charset="-78"/>
              </a:rPr>
              <a:t> 2 - مشروعات الربط مع قارة آسيا</a:t>
            </a:r>
            <a:endParaRPr lang="en-US" sz="3000" b="1" dirty="0">
              <a:solidFill>
                <a:schemeClr val="tx1"/>
              </a:solidFill>
              <a:latin typeface="AL-Mohanad Thick" panose="02060803050605020204" pitchFamily="18" charset="-78"/>
              <a:ea typeface="+mj-ea"/>
              <a:cs typeface="AL-Mohanad Thick" panose="02060803050605020204" pitchFamily="18" charset="-78"/>
            </a:endParaRPr>
          </a:p>
        </p:txBody>
      </p:sp>
      <p:sp>
        <p:nvSpPr>
          <p:cNvPr id="2" name="Rectangle 1">
            <a:extLst>
              <a:ext uri="{FF2B5EF4-FFF2-40B4-BE49-F238E27FC236}">
                <a16:creationId xmlns:a16="http://schemas.microsoft.com/office/drawing/2014/main" id="{D2B53780-15AC-4FEF-8D37-7FCF87C2B3B1}"/>
              </a:ext>
            </a:extLst>
          </p:cNvPr>
          <p:cNvSpPr/>
          <p:nvPr/>
        </p:nvSpPr>
        <p:spPr>
          <a:xfrm>
            <a:off x="0" y="0"/>
            <a:ext cx="12192000" cy="6858000"/>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08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094" y="838200"/>
            <a:ext cx="5900305" cy="3200400"/>
          </a:xfrm>
        </p:spPr>
        <p:txBody>
          <a:bodyPr>
            <a:noAutofit/>
          </a:bodyPr>
          <a:lstStyle/>
          <a:p>
            <a:pPr algn="just" rtl="1">
              <a:lnSpc>
                <a:spcPct val="200000"/>
              </a:lnSpc>
              <a:buFont typeface="Wingdings" panose="05000000000000000000" pitchFamily="2" charset="2"/>
              <a:buChar char="Ø"/>
            </a:pPr>
            <a:r>
              <a:rPr lang="ar-EG" sz="2400" b="1" dirty="0"/>
              <a:t>عام 1998 تم ربط قارتى إفريقيا وآسيا عن طريق ربط شبكتى مصر والأردن بخط </a:t>
            </a:r>
            <a:r>
              <a:rPr lang="en-US" sz="2400" b="1" dirty="0"/>
              <a:t>HVAC</a:t>
            </a:r>
            <a:r>
              <a:rPr lang="ar-EG" sz="2400" b="1" dirty="0"/>
              <a:t> ( هوائى + كابل بحرى ) بطول حوالى 53 كم جهد 400 ك.ف لنقل قدرة إجمالية قدرها 550 </a:t>
            </a:r>
            <a:r>
              <a:rPr lang="ar-EG" sz="2400" b="1" dirty="0" err="1"/>
              <a:t>م.و</a:t>
            </a:r>
            <a:r>
              <a:rPr lang="ar-EG" sz="2400" b="1" dirty="0"/>
              <a:t>.</a:t>
            </a:r>
            <a:endParaRPr lang="en-US" sz="2400" dirty="0"/>
          </a:p>
        </p:txBody>
      </p:sp>
      <p:sp>
        <p:nvSpPr>
          <p:cNvPr id="4" name="Slide Number Placeholder 3">
            <a:extLst>
              <a:ext uri="{FF2B5EF4-FFF2-40B4-BE49-F238E27FC236}">
                <a16:creationId xmlns:a16="http://schemas.microsoft.com/office/drawing/2014/main" id="{05EDE0A9-B1DF-45E3-9283-CF318B266BDB}"/>
              </a:ext>
            </a:extLst>
          </p:cNvPr>
          <p:cNvSpPr>
            <a:spLocks noGrp="1"/>
          </p:cNvSpPr>
          <p:nvPr>
            <p:ph type="sldNum" sz="quarter" idx="12"/>
          </p:nvPr>
        </p:nvSpPr>
        <p:spPr/>
        <p:txBody>
          <a:bodyPr/>
          <a:lstStyle/>
          <a:p>
            <a:fld id="{D3B55611-6352-49FA-9670-E0F4C6FFA385}" type="slidenum">
              <a:rPr lang="en-US" smtClean="0"/>
              <a:t>22</a:t>
            </a:fld>
            <a:endParaRPr lang="en-US"/>
          </a:p>
        </p:txBody>
      </p:sp>
      <p:sp>
        <p:nvSpPr>
          <p:cNvPr id="9" name="Title 1">
            <a:extLst>
              <a:ext uri="{FF2B5EF4-FFF2-40B4-BE49-F238E27FC236}">
                <a16:creationId xmlns:a16="http://schemas.microsoft.com/office/drawing/2014/main" id="{F52048B2-195D-4AF7-8C52-E500B1709625}"/>
              </a:ext>
            </a:extLst>
          </p:cNvPr>
          <p:cNvSpPr txBox="1">
            <a:spLocks/>
          </p:cNvSpPr>
          <p:nvPr/>
        </p:nvSpPr>
        <p:spPr>
          <a:xfrm>
            <a:off x="0" y="-32461"/>
            <a:ext cx="12192000" cy="823750"/>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r>
              <a:rPr lang="en-US" sz="3000" b="1" dirty="0">
                <a:latin typeface="AL-Mohanad Thick" panose="02060803050605020204" pitchFamily="18" charset="-78"/>
                <a:cs typeface="AL-Mohanad Thick" panose="02060803050605020204" pitchFamily="18" charset="-78"/>
              </a:rPr>
            </a:br>
            <a:r>
              <a:rPr lang="ar-EG" sz="3000" b="1" dirty="0">
                <a:latin typeface="AL-Mohanad Thick" panose="02060803050605020204" pitchFamily="18" charset="-78"/>
                <a:cs typeface="AL-Mohanad Thick" panose="02060803050605020204" pitchFamily="18" charset="-78"/>
              </a:rPr>
              <a:t>الربط بين مصر - الأردن</a:t>
            </a:r>
            <a:br>
              <a:rPr lang="en-US" sz="3000" dirty="0"/>
            </a:br>
            <a:endParaRPr lang="en-US" sz="3000" b="1" dirty="0">
              <a:latin typeface="AL-Mohanad Thick" panose="02060803050605020204" pitchFamily="18" charset="-78"/>
              <a:cs typeface="AL-Mohanad Thick" panose="02060803050605020204" pitchFamily="18" charset="-78"/>
            </a:endParaRPr>
          </a:p>
        </p:txBody>
      </p:sp>
      <p:sp>
        <p:nvSpPr>
          <p:cNvPr id="7" name="Content Placeholder 2">
            <a:extLst>
              <a:ext uri="{FF2B5EF4-FFF2-40B4-BE49-F238E27FC236}">
                <a16:creationId xmlns:a16="http://schemas.microsoft.com/office/drawing/2014/main" id="{426C4B1D-C004-4ABD-AD95-C2527A9D92E6}"/>
              </a:ext>
            </a:extLst>
          </p:cNvPr>
          <p:cNvSpPr txBox="1">
            <a:spLocks/>
          </p:cNvSpPr>
          <p:nvPr/>
        </p:nvSpPr>
        <p:spPr>
          <a:xfrm>
            <a:off x="114299" y="4139865"/>
            <a:ext cx="11849100" cy="1927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200000"/>
              </a:lnSpc>
              <a:buFont typeface="Wingdings" panose="05000000000000000000" pitchFamily="2" charset="2"/>
              <a:buChar char="Ø"/>
            </a:pPr>
            <a:r>
              <a:rPr lang="ar-EG" sz="2400" b="1" dirty="0"/>
              <a:t> مارس 2021 تم توقيع اتفاقية إطارية بين البلدين لإجراء دراسات رفع قدرة خط الربط القائم حتى 2000 </a:t>
            </a:r>
            <a:r>
              <a:rPr lang="ar-EG" sz="2400" b="1" dirty="0" err="1"/>
              <a:t>م.و</a:t>
            </a:r>
            <a:r>
              <a:rPr lang="ar-EG" sz="2400" b="1" dirty="0"/>
              <a:t>، وبذلك يمكن تصدير الكهرباء إلى كل من العراق وسوريا ولبنان عن طريق الأردن (في حالة رفع العقوبات عن سوريا) </a:t>
            </a:r>
          </a:p>
          <a:p>
            <a:pPr algn="just" rtl="1">
              <a:lnSpc>
                <a:spcPct val="200000"/>
              </a:lnSpc>
              <a:buFont typeface="Wingdings" panose="05000000000000000000" pitchFamily="2" charset="2"/>
              <a:buChar char="Ø"/>
            </a:pPr>
            <a:r>
              <a:rPr lang="ar-EG" sz="2400" b="1" dirty="0"/>
              <a:t>جارى تعيين </a:t>
            </a:r>
            <a:r>
              <a:rPr lang="ar-EG" sz="2400" b="1" dirty="0" err="1"/>
              <a:t>استشارى</a:t>
            </a:r>
            <a:r>
              <a:rPr lang="ar-EG" sz="2400" b="1" dirty="0"/>
              <a:t> لإعداد مواصفات الكابل </a:t>
            </a:r>
            <a:r>
              <a:rPr lang="ar-EG" sz="2400" b="1" dirty="0" err="1"/>
              <a:t>البحرى</a:t>
            </a:r>
            <a:r>
              <a:rPr lang="ar-EG" sz="2400" b="1" dirty="0"/>
              <a:t> ومتابعة التنفيذ حتى </a:t>
            </a:r>
            <a:r>
              <a:rPr lang="ar-EG" sz="2400" b="1" dirty="0" err="1"/>
              <a:t>الإستلام</a:t>
            </a:r>
            <a:r>
              <a:rPr lang="ar-EG" sz="2400" b="1" dirty="0"/>
              <a:t> النهائي.</a:t>
            </a:r>
            <a:endParaRPr lang="en-US" sz="2400" dirty="0"/>
          </a:p>
          <a:p>
            <a:pPr marL="0" indent="0" algn="just">
              <a:lnSpc>
                <a:spcPct val="200000"/>
              </a:lnSpc>
              <a:buNone/>
            </a:pPr>
            <a:endParaRPr lang="en-US" sz="2400" dirty="0"/>
          </a:p>
        </p:txBody>
      </p:sp>
      <p:pic>
        <p:nvPicPr>
          <p:cNvPr id="5" name="Picture 4">
            <a:extLst>
              <a:ext uri="{FF2B5EF4-FFF2-40B4-BE49-F238E27FC236}">
                <a16:creationId xmlns:a16="http://schemas.microsoft.com/office/drawing/2014/main" id="{03618E55-7590-4515-B4B8-B35AAD0AB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79" y="838199"/>
            <a:ext cx="5101259" cy="32473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12" name="Straight Connector 11">
            <a:extLst>
              <a:ext uri="{FF2B5EF4-FFF2-40B4-BE49-F238E27FC236}">
                <a16:creationId xmlns:a16="http://schemas.microsoft.com/office/drawing/2014/main" id="{F127DC2C-5CF2-4EB0-A2D2-62E163A5AA55}"/>
              </a:ext>
            </a:extLst>
          </p:cNvPr>
          <p:cNvCxnSpPr>
            <a:cxnSpLocks/>
          </p:cNvCxnSpPr>
          <p:nvPr/>
        </p:nvCxnSpPr>
        <p:spPr>
          <a:xfrm flipV="1">
            <a:off x="4019026" y="1855901"/>
            <a:ext cx="248174"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8A2E64-7526-46D5-BD5B-2E455886DE9F}"/>
              </a:ext>
            </a:extLst>
          </p:cNvPr>
          <p:cNvSpPr txBox="1"/>
          <p:nvPr/>
        </p:nvSpPr>
        <p:spPr>
          <a:xfrm>
            <a:off x="3612743" y="1887379"/>
            <a:ext cx="540158" cy="246221"/>
          </a:xfrm>
          <a:prstGeom prst="rect">
            <a:avLst/>
          </a:prstGeom>
          <a:noFill/>
        </p:spPr>
        <p:txBody>
          <a:bodyPr wrap="square" rtlCol="0">
            <a:spAutoFit/>
          </a:bodyPr>
          <a:lstStyle/>
          <a:p>
            <a:r>
              <a:rPr lang="en-US" sz="1000" b="1" dirty="0" err="1">
                <a:solidFill>
                  <a:srgbClr val="FF0000"/>
                </a:solidFill>
              </a:rPr>
              <a:t>Taba</a:t>
            </a:r>
            <a:endParaRPr lang="en-US" sz="1000" b="1" dirty="0">
              <a:solidFill>
                <a:srgbClr val="FF0000"/>
              </a:solidFill>
            </a:endParaRPr>
          </a:p>
        </p:txBody>
      </p:sp>
      <p:sp>
        <p:nvSpPr>
          <p:cNvPr id="11" name="TextBox 10">
            <a:extLst>
              <a:ext uri="{FF2B5EF4-FFF2-40B4-BE49-F238E27FC236}">
                <a16:creationId xmlns:a16="http://schemas.microsoft.com/office/drawing/2014/main" id="{07F69ABD-1F9A-4DD6-986D-215E82E0671E}"/>
              </a:ext>
            </a:extLst>
          </p:cNvPr>
          <p:cNvSpPr txBox="1"/>
          <p:nvPr/>
        </p:nvSpPr>
        <p:spPr>
          <a:xfrm>
            <a:off x="4201932" y="1732791"/>
            <a:ext cx="674868" cy="246221"/>
          </a:xfrm>
          <a:prstGeom prst="rect">
            <a:avLst/>
          </a:prstGeom>
          <a:noFill/>
        </p:spPr>
        <p:txBody>
          <a:bodyPr wrap="square" rtlCol="0">
            <a:spAutoFit/>
          </a:bodyPr>
          <a:lstStyle/>
          <a:p>
            <a:r>
              <a:rPr lang="en-US" sz="1000" b="1" dirty="0" err="1">
                <a:solidFill>
                  <a:srgbClr val="FF0000"/>
                </a:solidFill>
              </a:rPr>
              <a:t>TObya</a:t>
            </a:r>
            <a:endParaRPr lang="en-US" sz="1000" b="1" dirty="0">
              <a:solidFill>
                <a:srgbClr val="FF0000"/>
              </a:solidFill>
            </a:endParaRPr>
          </a:p>
        </p:txBody>
      </p:sp>
    </p:spTree>
    <p:extLst>
      <p:ext uri="{BB962C8B-B14F-4D97-AF65-F5344CB8AC3E}">
        <p14:creationId xmlns:p14="http://schemas.microsoft.com/office/powerpoint/2010/main" val="31216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371600"/>
            <a:ext cx="3411272" cy="36071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a:extLst>
              <a:ext uri="{FF2B5EF4-FFF2-40B4-BE49-F238E27FC236}">
                <a16:creationId xmlns:a16="http://schemas.microsoft.com/office/drawing/2014/main" id="{87BFC1DD-7557-44FD-8F5F-6A6D0ACA57DE}"/>
              </a:ext>
            </a:extLst>
          </p:cNvPr>
          <p:cNvSpPr>
            <a:spLocks noGrp="1"/>
          </p:cNvSpPr>
          <p:nvPr>
            <p:ph type="sldNum" sz="quarter" idx="12"/>
          </p:nvPr>
        </p:nvSpPr>
        <p:spPr/>
        <p:txBody>
          <a:bodyPr/>
          <a:lstStyle/>
          <a:p>
            <a:fld id="{D3B55611-6352-49FA-9670-E0F4C6FFA385}" type="slidenum">
              <a:rPr lang="en-US" smtClean="0"/>
              <a:t>23</a:t>
            </a:fld>
            <a:endParaRPr lang="en-US"/>
          </a:p>
        </p:txBody>
      </p:sp>
      <p:sp>
        <p:nvSpPr>
          <p:cNvPr id="6" name="TextBox 5"/>
          <p:cNvSpPr txBox="1"/>
          <p:nvPr/>
        </p:nvSpPr>
        <p:spPr>
          <a:xfrm>
            <a:off x="4724401" y="714731"/>
            <a:ext cx="7467598" cy="4418517"/>
          </a:xfrm>
          <a:prstGeom prst="rect">
            <a:avLst/>
          </a:prstGeom>
          <a:noFill/>
        </p:spPr>
        <p:txBody>
          <a:bodyPr wrap="square" rtlCol="0">
            <a:spAutoFit/>
          </a:bodyPr>
          <a:lstStyle/>
          <a:p>
            <a:pPr marL="342900" indent="-342900" algn="just" rtl="1">
              <a:lnSpc>
                <a:spcPct val="200000"/>
              </a:lnSpc>
              <a:buFont typeface="Wingdings" panose="05000000000000000000" pitchFamily="2" charset="2"/>
              <a:buChar char="Ø"/>
            </a:pPr>
            <a:r>
              <a:rPr lang="ar-EG" sz="2400" b="1" dirty="0"/>
              <a:t>بتاريخ 5 نوفمبر 2019 تم توقيع مذكرة تفاهم بين مصر والأردن وهيئة الربط الخليجي لبدء دراسة جدوى مشروع ربط الشبكات الثلاثة معًا بخط </a:t>
            </a:r>
            <a:r>
              <a:rPr lang="en-US" sz="2400" b="1" dirty="0"/>
              <a:t>HVDC </a:t>
            </a:r>
            <a:r>
              <a:rPr lang="ar-EG" sz="2400" b="1" dirty="0"/>
              <a:t> بطول بحوالي 2000 كم ،</a:t>
            </a:r>
            <a:r>
              <a:rPr lang="en-US" sz="2400" b="1" dirty="0"/>
              <a:t> </a:t>
            </a:r>
            <a:r>
              <a:rPr lang="ar-EG" sz="2400" b="1" dirty="0"/>
              <a:t>جهد ± 500 ك.ف</a:t>
            </a:r>
            <a:r>
              <a:rPr lang="en-US" sz="2400" b="1" dirty="0"/>
              <a:t> </a:t>
            </a:r>
            <a:r>
              <a:rPr lang="ar-EG" sz="2400" b="1" dirty="0"/>
              <a:t>لنقل قدرة 2000 </a:t>
            </a:r>
            <a:r>
              <a:rPr lang="ar-EG" sz="2400" b="1" dirty="0" err="1"/>
              <a:t>م.و</a:t>
            </a:r>
            <a:r>
              <a:rPr lang="ar-EG" sz="2400" b="1" dirty="0"/>
              <a:t>.</a:t>
            </a:r>
          </a:p>
          <a:p>
            <a:pPr marL="342900" indent="-342900" algn="just" rtl="1">
              <a:lnSpc>
                <a:spcPct val="200000"/>
              </a:lnSpc>
              <a:buFont typeface="Wingdings" panose="05000000000000000000" pitchFamily="2" charset="2"/>
              <a:buChar char="Ø"/>
            </a:pPr>
            <a:r>
              <a:rPr lang="ar-EG" sz="2400" b="1" dirty="0"/>
              <a:t>تم نهو دراسة الجدوى الفنية </a:t>
            </a:r>
            <a:r>
              <a:rPr lang="ar-EG" sz="2400" b="1" dirty="0" err="1"/>
              <a:t>والإقتصادية</a:t>
            </a:r>
            <a:r>
              <a:rPr lang="ar-EG" sz="2400" b="1" dirty="0"/>
              <a:t> للمشروع بنهاية عام 2021 حيث تبين الجدوى الفنية </a:t>
            </a:r>
            <a:r>
              <a:rPr lang="ar-EG" sz="2400" b="1" dirty="0" err="1"/>
              <a:t>والإقتصادية</a:t>
            </a:r>
            <a:r>
              <a:rPr lang="ar-EG" sz="2400" b="1" dirty="0"/>
              <a:t> للمشروع.</a:t>
            </a:r>
            <a:endParaRPr lang="en-US" sz="2400" b="1" dirty="0"/>
          </a:p>
        </p:txBody>
      </p:sp>
      <p:sp>
        <p:nvSpPr>
          <p:cNvPr id="8" name="TextBox 7">
            <a:extLst>
              <a:ext uri="{FF2B5EF4-FFF2-40B4-BE49-F238E27FC236}">
                <a16:creationId xmlns:a16="http://schemas.microsoft.com/office/drawing/2014/main" id="{378936C1-2D3A-4D41-B7BA-D6B96384E0A0}"/>
              </a:ext>
            </a:extLst>
          </p:cNvPr>
          <p:cNvSpPr txBox="1"/>
          <p:nvPr/>
        </p:nvSpPr>
        <p:spPr>
          <a:xfrm>
            <a:off x="148118" y="5370801"/>
            <a:ext cx="12039600" cy="725199"/>
          </a:xfrm>
          <a:prstGeom prst="rect">
            <a:avLst/>
          </a:prstGeom>
          <a:noFill/>
        </p:spPr>
        <p:txBody>
          <a:bodyPr wrap="square" rtlCol="0">
            <a:spAutoFit/>
          </a:bodyPr>
          <a:lstStyle/>
          <a:p>
            <a:pPr marL="342900" indent="-342900" algn="just" rtl="1">
              <a:lnSpc>
                <a:spcPct val="200000"/>
              </a:lnSpc>
              <a:buFont typeface="Wingdings" panose="05000000000000000000" pitchFamily="2" charset="2"/>
              <a:buChar char="Ø"/>
            </a:pPr>
            <a:r>
              <a:rPr lang="ar-EG" sz="2400" b="1" dirty="0"/>
              <a:t>جارى إعداد دراسة تفصيلية للمشروع بمعرفة </a:t>
            </a:r>
            <a:r>
              <a:rPr lang="ar-EG" sz="2400" b="1" dirty="0" err="1"/>
              <a:t>الإستشارى</a:t>
            </a:r>
            <a:r>
              <a:rPr lang="ar-EG" sz="2400" b="1" dirty="0"/>
              <a:t> </a:t>
            </a:r>
            <a:r>
              <a:rPr lang="en-US" sz="2400" b="1" dirty="0"/>
              <a:t>Elia Grid International</a:t>
            </a:r>
            <a:endParaRPr lang="en-US" b="1" dirty="0"/>
          </a:p>
        </p:txBody>
      </p:sp>
      <p:sp>
        <p:nvSpPr>
          <p:cNvPr id="11" name="Title 1">
            <a:extLst>
              <a:ext uri="{FF2B5EF4-FFF2-40B4-BE49-F238E27FC236}">
                <a16:creationId xmlns:a16="http://schemas.microsoft.com/office/drawing/2014/main" id="{D64DC8BB-AD37-43BC-BEF8-3425BF8DA6FC}"/>
              </a:ext>
            </a:extLst>
          </p:cNvPr>
          <p:cNvSpPr txBox="1">
            <a:spLocks/>
          </p:cNvSpPr>
          <p:nvPr/>
        </p:nvSpPr>
        <p:spPr>
          <a:xfrm>
            <a:off x="0" y="0"/>
            <a:ext cx="12191999" cy="714731"/>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r>
              <a:rPr lang="en-US" sz="3000" b="1" dirty="0">
                <a:latin typeface="AL-Mohanad Thick" panose="02060803050605020204" pitchFamily="18" charset="-78"/>
                <a:cs typeface="AL-Mohanad Thick" panose="02060803050605020204" pitchFamily="18" charset="-78"/>
              </a:rPr>
            </a:br>
            <a:r>
              <a:rPr lang="ar-EG" sz="3000" b="1" dirty="0">
                <a:latin typeface="AL-Mohanad Thick" panose="02060803050605020204" pitchFamily="18" charset="-78"/>
                <a:cs typeface="AL-Mohanad Thick" panose="02060803050605020204" pitchFamily="18" charset="-78"/>
              </a:rPr>
              <a:t>الربط بين مصر- الأردن – هيئة الربط الخليجى</a:t>
            </a:r>
            <a:br>
              <a:rPr lang="en-US" sz="3000" dirty="0"/>
            </a:br>
            <a:endParaRPr lang="en-US" sz="3000" b="1" dirty="0">
              <a:latin typeface="AL-Mohanad Thick" panose="02060803050605020204" pitchFamily="18" charset="-78"/>
              <a:cs typeface="AL-Mohanad Thick" panose="02060803050605020204" pitchFamily="18" charset="-78"/>
            </a:endParaRPr>
          </a:p>
        </p:txBody>
      </p:sp>
    </p:spTree>
    <p:extLst>
      <p:ext uri="{BB962C8B-B14F-4D97-AF65-F5344CB8AC3E}">
        <p14:creationId xmlns:p14="http://schemas.microsoft.com/office/powerpoint/2010/main" val="256865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29200" y="918507"/>
            <a:ext cx="7136476" cy="4829014"/>
          </a:xfrm>
          <a:prstGeom prst="rect">
            <a:avLst/>
          </a:prstGeom>
          <a:noFill/>
        </p:spPr>
        <p:txBody>
          <a:bodyPr wrap="square" rtlCol="0">
            <a:spAutoFit/>
          </a:bodyPr>
          <a:lstStyle/>
          <a:p>
            <a:pPr marL="344488" indent="-344488" algn="just" rtl="1">
              <a:lnSpc>
                <a:spcPct val="150000"/>
              </a:lnSpc>
              <a:buFont typeface="Wingdings" panose="05000000000000000000" pitchFamily="2" charset="2"/>
              <a:buChar char="Ø"/>
            </a:pPr>
            <a:r>
              <a:rPr lang="ar-EG" sz="2600" b="1" dirty="0"/>
              <a:t>إنشاء خط </a:t>
            </a:r>
            <a:r>
              <a:rPr lang="en-US" sz="2600" b="1" dirty="0"/>
              <a:t>HVDC</a:t>
            </a:r>
            <a:r>
              <a:rPr lang="ar-EG" sz="2600" b="1" dirty="0"/>
              <a:t> بطول حوالى 1370 كم ( </a:t>
            </a:r>
            <a:r>
              <a:rPr lang="ar-EG" sz="2600" b="1" dirty="0" err="1"/>
              <a:t>هوائى</a:t>
            </a:r>
            <a:r>
              <a:rPr lang="ar-EG" sz="2600" b="1" dirty="0"/>
              <a:t> ، كابل بحرى ) جهد </a:t>
            </a:r>
            <a:r>
              <a:rPr lang="en-US" sz="2600" b="1" dirty="0"/>
              <a:t> ± </a:t>
            </a:r>
            <a:r>
              <a:rPr lang="ar-EG" sz="2600" b="1" dirty="0"/>
              <a:t>500 </a:t>
            </a:r>
            <a:r>
              <a:rPr lang="ar-EG" sz="2600" b="1" dirty="0" err="1"/>
              <a:t>ك.ف</a:t>
            </a:r>
            <a:r>
              <a:rPr lang="ar-EG" sz="2600" b="1" dirty="0"/>
              <a:t> لنقل قدرة 3000 </a:t>
            </a:r>
            <a:r>
              <a:rPr lang="ar-EG" sz="2600" b="1" dirty="0" err="1"/>
              <a:t>م.و</a:t>
            </a:r>
            <a:r>
              <a:rPr lang="ar-EG" sz="2600" b="1" dirty="0"/>
              <a:t> على مرحلتين .</a:t>
            </a:r>
          </a:p>
          <a:p>
            <a:pPr marL="344488" indent="-344488" algn="just" rtl="1">
              <a:lnSpc>
                <a:spcPct val="150000"/>
              </a:lnSpc>
              <a:buFont typeface="Wingdings" panose="05000000000000000000" pitchFamily="2" charset="2"/>
              <a:buChar char="Ø"/>
            </a:pPr>
            <a:r>
              <a:rPr lang="ar-EG" sz="2600" b="1" dirty="0"/>
              <a:t>بتاريخ 5 أكتوبر 2021 تم توقيع عقود ترسية حزم المشروع الثلاث بالجانبين ( محطات التحويل – الخطوط الهوائية – الكابلات البحرية )</a:t>
            </a:r>
          </a:p>
          <a:p>
            <a:pPr marL="355600" algn="just" rtl="1">
              <a:lnSpc>
                <a:spcPct val="150000"/>
              </a:lnSpc>
            </a:pPr>
            <a:r>
              <a:rPr lang="ar-EG" sz="2600" b="1" dirty="0"/>
              <a:t>ومن المتوقع نهو المرحلة الأولى من المشروع عام 2024 ، والمرحلة الثانية عام 2025 .</a:t>
            </a:r>
            <a:endParaRPr lang="en-US" sz="2600" b="1" dirty="0"/>
          </a:p>
        </p:txBody>
      </p:sp>
      <p:sp>
        <p:nvSpPr>
          <p:cNvPr id="4" name="Slide Number Placeholder 3">
            <a:extLst>
              <a:ext uri="{FF2B5EF4-FFF2-40B4-BE49-F238E27FC236}">
                <a16:creationId xmlns:a16="http://schemas.microsoft.com/office/drawing/2014/main" id="{82C97BEC-A990-4D7D-BBC4-237B4AB63385}"/>
              </a:ext>
            </a:extLst>
          </p:cNvPr>
          <p:cNvSpPr>
            <a:spLocks noGrp="1"/>
          </p:cNvSpPr>
          <p:nvPr>
            <p:ph type="sldNum" sz="quarter" idx="12"/>
          </p:nvPr>
        </p:nvSpPr>
        <p:spPr/>
        <p:txBody>
          <a:bodyPr/>
          <a:lstStyle/>
          <a:p>
            <a:fld id="{D3B55611-6352-49FA-9670-E0F4C6FFA385}" type="slidenum">
              <a:rPr lang="en-US" smtClean="0"/>
              <a:t>24</a:t>
            </a:fld>
            <a:endParaRPr lang="en-US"/>
          </a:p>
        </p:txBody>
      </p:sp>
      <p:pic>
        <p:nvPicPr>
          <p:cNvPr id="11" name="Picture 10">
            <a:extLst>
              <a:ext uri="{FF2B5EF4-FFF2-40B4-BE49-F238E27FC236}">
                <a16:creationId xmlns:a16="http://schemas.microsoft.com/office/drawing/2014/main" id="{EC1A6E9F-13FD-47E9-9C2E-BE8DB45D1B68}"/>
              </a:ext>
            </a:extLst>
          </p:cNvPr>
          <p:cNvPicPr>
            <a:picLocks noChangeAspect="1"/>
          </p:cNvPicPr>
          <p:nvPr/>
        </p:nvPicPr>
        <p:blipFill>
          <a:blip r:embed="rId3"/>
          <a:stretch>
            <a:fillRect/>
          </a:stretch>
        </p:blipFill>
        <p:spPr>
          <a:xfrm>
            <a:off x="533400" y="1600200"/>
            <a:ext cx="4085972" cy="42271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Title 1">
            <a:extLst>
              <a:ext uri="{FF2B5EF4-FFF2-40B4-BE49-F238E27FC236}">
                <a16:creationId xmlns:a16="http://schemas.microsoft.com/office/drawing/2014/main" id="{A2BEDDEE-3A2E-4DE6-847B-1C55B8AFDCD0}"/>
              </a:ext>
            </a:extLst>
          </p:cNvPr>
          <p:cNvSpPr txBox="1">
            <a:spLocks/>
          </p:cNvSpPr>
          <p:nvPr/>
        </p:nvSpPr>
        <p:spPr>
          <a:xfrm>
            <a:off x="0" y="0"/>
            <a:ext cx="12191999" cy="762000"/>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EG" sz="2800" b="1" dirty="0">
                <a:latin typeface="AL-Mohanad Thick" panose="02060803050605020204" pitchFamily="18" charset="-78"/>
                <a:cs typeface="AL-Mohanad Thick" panose="02060803050605020204" pitchFamily="18" charset="-78"/>
              </a:rPr>
              <a:t>الربط بين مصر - السعودية</a:t>
            </a:r>
            <a:endParaRPr lang="en-US" sz="2800" b="1" dirty="0">
              <a:latin typeface="AL-Mohanad Thick" panose="02060803050605020204" pitchFamily="18" charset="-78"/>
              <a:cs typeface="AL-Mohanad Thick" panose="02060803050605020204" pitchFamily="18" charset="-78"/>
            </a:endParaRPr>
          </a:p>
        </p:txBody>
      </p:sp>
    </p:spTree>
    <p:extLst>
      <p:ext uri="{BB962C8B-B14F-4D97-AF65-F5344CB8AC3E}">
        <p14:creationId xmlns:p14="http://schemas.microsoft.com/office/powerpoint/2010/main" val="1259504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09BEC-12AB-49E6-9A15-4EAC8231C1A6}"/>
              </a:ext>
            </a:extLst>
          </p:cNvPr>
          <p:cNvSpPr>
            <a:spLocks noGrp="1"/>
          </p:cNvSpPr>
          <p:nvPr>
            <p:ph type="sldNum" sz="quarter" idx="12"/>
          </p:nvPr>
        </p:nvSpPr>
        <p:spPr/>
        <p:txBody>
          <a:bodyPr/>
          <a:lstStyle/>
          <a:p>
            <a:fld id="{D3B55611-6352-49FA-9670-E0F4C6FFA385}" type="slidenum">
              <a:rPr lang="en-US" smtClean="0"/>
              <a:t>25</a:t>
            </a:fld>
            <a:endParaRPr lang="en-US"/>
          </a:p>
        </p:txBody>
      </p:sp>
      <p:sp>
        <p:nvSpPr>
          <p:cNvPr id="6" name="Rectangle 5">
            <a:extLst>
              <a:ext uri="{FF2B5EF4-FFF2-40B4-BE49-F238E27FC236}">
                <a16:creationId xmlns:a16="http://schemas.microsoft.com/office/drawing/2014/main" id="{755FA17E-C12A-4ACF-9EEC-FBE1AD9B443B}"/>
              </a:ext>
            </a:extLst>
          </p:cNvPr>
          <p:cNvSpPr/>
          <p:nvPr/>
        </p:nvSpPr>
        <p:spPr>
          <a:xfrm>
            <a:off x="2057400" y="2362200"/>
            <a:ext cx="8077200" cy="1676400"/>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ar-EG" sz="3000" b="1" dirty="0">
                <a:solidFill>
                  <a:schemeClr val="tx1"/>
                </a:solidFill>
                <a:latin typeface="AL-Mohanad Thick" panose="02060803050605020204" pitchFamily="18" charset="-78"/>
                <a:ea typeface="+mj-ea"/>
                <a:cs typeface="AL-Mohanad Thick" panose="02060803050605020204" pitchFamily="18" charset="-78"/>
              </a:rPr>
              <a:t> 3 - مشروعات الربط مع قارة أوروبا</a:t>
            </a:r>
            <a:endParaRPr lang="en-US" sz="3000" b="1" dirty="0">
              <a:solidFill>
                <a:schemeClr val="tx1"/>
              </a:solidFill>
              <a:latin typeface="AL-Mohanad Thick" panose="02060803050605020204" pitchFamily="18" charset="-78"/>
              <a:ea typeface="+mj-ea"/>
              <a:cs typeface="AL-Mohanad Thick" panose="02060803050605020204" pitchFamily="18" charset="-78"/>
            </a:endParaRPr>
          </a:p>
        </p:txBody>
      </p:sp>
      <p:sp>
        <p:nvSpPr>
          <p:cNvPr id="2" name="Rectangle 1">
            <a:extLst>
              <a:ext uri="{FF2B5EF4-FFF2-40B4-BE49-F238E27FC236}">
                <a16:creationId xmlns:a16="http://schemas.microsoft.com/office/drawing/2014/main" id="{D2B53780-15AC-4FEF-8D37-7FCF87C2B3B1}"/>
              </a:ext>
            </a:extLst>
          </p:cNvPr>
          <p:cNvSpPr/>
          <p:nvPr/>
        </p:nvSpPr>
        <p:spPr>
          <a:xfrm>
            <a:off x="0" y="76200"/>
            <a:ext cx="12192000" cy="6781800"/>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657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3290455"/>
            <a:ext cx="4191000" cy="958660"/>
          </a:xfrm>
          <a:prstGeom prst="rect">
            <a:avLst/>
          </a:prstGeom>
          <a:noFill/>
        </p:spPr>
        <p:txBody>
          <a:bodyPr wrap="square" rtlCol="0">
            <a:spAutoFit/>
          </a:bodyPr>
          <a:lstStyle/>
          <a:p>
            <a:pPr algn="just" rtl="1">
              <a:lnSpc>
                <a:spcPct val="150000"/>
              </a:lnSpc>
            </a:pPr>
            <a:r>
              <a:rPr lang="ar-EG" sz="2000" b="1" dirty="0"/>
              <a:t>بتاريخ 2021/10/16 تم توقيع مذكرة التفاهم الثنائية بين مصر وقبرص .</a:t>
            </a:r>
          </a:p>
        </p:txBody>
      </p:sp>
      <p:sp>
        <p:nvSpPr>
          <p:cNvPr id="4" name="Slide Number Placeholder 3">
            <a:extLst>
              <a:ext uri="{FF2B5EF4-FFF2-40B4-BE49-F238E27FC236}">
                <a16:creationId xmlns:a16="http://schemas.microsoft.com/office/drawing/2014/main" id="{2B911565-27EA-438B-AC11-E35954C50BBD}"/>
              </a:ext>
            </a:extLst>
          </p:cNvPr>
          <p:cNvSpPr>
            <a:spLocks noGrp="1"/>
          </p:cNvSpPr>
          <p:nvPr>
            <p:ph type="sldNum" sz="quarter" idx="12"/>
          </p:nvPr>
        </p:nvSpPr>
        <p:spPr/>
        <p:txBody>
          <a:bodyPr/>
          <a:lstStyle/>
          <a:p>
            <a:fld id="{D3B55611-6352-49FA-9670-E0F4C6FFA385}" type="slidenum">
              <a:rPr lang="en-US" smtClean="0"/>
              <a:t>26</a:t>
            </a:fld>
            <a:endParaRPr lang="en-US" dirty="0"/>
          </a:p>
        </p:txBody>
      </p:sp>
      <p:sp>
        <p:nvSpPr>
          <p:cNvPr id="10" name="Title 1">
            <a:extLst>
              <a:ext uri="{FF2B5EF4-FFF2-40B4-BE49-F238E27FC236}">
                <a16:creationId xmlns:a16="http://schemas.microsoft.com/office/drawing/2014/main" id="{6D19599C-1186-4415-8CD4-AE836886D954}"/>
              </a:ext>
            </a:extLst>
          </p:cNvPr>
          <p:cNvSpPr txBox="1">
            <a:spLocks/>
          </p:cNvSpPr>
          <p:nvPr/>
        </p:nvSpPr>
        <p:spPr>
          <a:xfrm>
            <a:off x="1524001" y="-66020"/>
            <a:ext cx="9138557" cy="747702"/>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000" b="1" u="sng" dirty="0">
                <a:latin typeface="AL-Mohanad Thick" panose="02060803050605020204" pitchFamily="18" charset="-78"/>
                <a:cs typeface="AL-Mohanad Thick" panose="02060803050605020204" pitchFamily="18" charset="-78"/>
              </a:rPr>
            </a:br>
            <a:r>
              <a:rPr lang="en-US" sz="3000" b="1" u="sng" dirty="0">
                <a:latin typeface="AL-Mohanad Thick" panose="02060803050605020204" pitchFamily="18" charset="-78"/>
                <a:cs typeface="AL-Mohanad Thick" panose="02060803050605020204" pitchFamily="18" charset="-78"/>
              </a:rPr>
              <a:t> </a:t>
            </a:r>
            <a:br>
              <a:rPr lang="en-US" sz="3000" dirty="0"/>
            </a:br>
            <a:endParaRPr lang="en-US" sz="3000" b="1" u="sng" dirty="0">
              <a:latin typeface="AL-Mohanad Thick" panose="02060803050605020204" pitchFamily="18" charset="-78"/>
              <a:cs typeface="AL-Mohanad Thick" panose="02060803050605020204" pitchFamily="18" charset="-78"/>
            </a:endParaRPr>
          </a:p>
        </p:txBody>
      </p:sp>
      <p:sp>
        <p:nvSpPr>
          <p:cNvPr id="11" name="TextBox 10">
            <a:extLst>
              <a:ext uri="{FF2B5EF4-FFF2-40B4-BE49-F238E27FC236}">
                <a16:creationId xmlns:a16="http://schemas.microsoft.com/office/drawing/2014/main" id="{0E77C9BB-BD7F-41AF-A613-3F7B0120845D}"/>
              </a:ext>
            </a:extLst>
          </p:cNvPr>
          <p:cNvSpPr txBox="1"/>
          <p:nvPr/>
        </p:nvSpPr>
        <p:spPr>
          <a:xfrm>
            <a:off x="1749879" y="14605"/>
            <a:ext cx="8686799" cy="646331"/>
          </a:xfrm>
          <a:prstGeom prst="rect">
            <a:avLst/>
          </a:prstGeom>
          <a:noFill/>
        </p:spPr>
        <p:txBody>
          <a:bodyPr wrap="square">
            <a:spAutoFit/>
          </a:bodyPr>
          <a:lstStyle/>
          <a:p>
            <a:pPr algn="ctr" rtl="1"/>
            <a:r>
              <a:rPr lang="ar-EG" sz="3600" b="1" dirty="0"/>
              <a:t>بدائل الربط مع أوروبا</a:t>
            </a:r>
            <a:endParaRPr lang="en-US" sz="3600" b="1" dirty="0"/>
          </a:p>
        </p:txBody>
      </p:sp>
      <p:pic>
        <p:nvPicPr>
          <p:cNvPr id="3" name="Picture 2">
            <a:extLst>
              <a:ext uri="{FF2B5EF4-FFF2-40B4-BE49-F238E27FC236}">
                <a16:creationId xmlns:a16="http://schemas.microsoft.com/office/drawing/2014/main" id="{7489F44D-5573-5B95-5606-9C524CB8B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32" y="4419600"/>
            <a:ext cx="3804368" cy="21984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4E4F9814-98A7-CE3E-793A-16A99173AFDC}"/>
              </a:ext>
            </a:extLst>
          </p:cNvPr>
          <p:cNvPicPr>
            <a:picLocks noChangeAspect="1"/>
          </p:cNvPicPr>
          <p:nvPr/>
        </p:nvPicPr>
        <p:blipFill>
          <a:blip r:embed="rId3"/>
          <a:stretch>
            <a:fillRect/>
          </a:stretch>
        </p:blipFill>
        <p:spPr>
          <a:xfrm>
            <a:off x="7162800" y="1080655"/>
            <a:ext cx="4015783"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21599989" lon="21599992" rev="21359999"/>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89119C6E-C13B-C7E8-305D-D77EA95AA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03" y="1080655"/>
            <a:ext cx="3962400" cy="20820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B60D4BCA-B625-CA34-64D1-80D6EFA980D6}"/>
              </a:ext>
            </a:extLst>
          </p:cNvPr>
          <p:cNvSpPr txBox="1"/>
          <p:nvPr/>
        </p:nvSpPr>
        <p:spPr>
          <a:xfrm>
            <a:off x="6858000" y="5105400"/>
            <a:ext cx="4191000" cy="958660"/>
          </a:xfrm>
          <a:prstGeom prst="rect">
            <a:avLst/>
          </a:prstGeom>
          <a:noFill/>
        </p:spPr>
        <p:txBody>
          <a:bodyPr wrap="square" rtlCol="0">
            <a:spAutoFit/>
          </a:bodyPr>
          <a:lstStyle/>
          <a:p>
            <a:pPr algn="just" rtl="1">
              <a:lnSpc>
                <a:spcPct val="150000"/>
              </a:lnSpc>
            </a:pPr>
            <a:r>
              <a:rPr lang="ar-EG" sz="2000" b="1" dirty="0"/>
              <a:t>بتاريخ 2021/10/19 تم توقيع مذكرة التفاهم الثلاثية بين مصر وقبرص واليونان .</a:t>
            </a:r>
          </a:p>
        </p:txBody>
      </p:sp>
      <p:sp>
        <p:nvSpPr>
          <p:cNvPr id="12" name="TextBox 11">
            <a:extLst>
              <a:ext uri="{FF2B5EF4-FFF2-40B4-BE49-F238E27FC236}">
                <a16:creationId xmlns:a16="http://schemas.microsoft.com/office/drawing/2014/main" id="{3854ED9F-BD3F-3684-82E4-362D176931ED}"/>
              </a:ext>
            </a:extLst>
          </p:cNvPr>
          <p:cNvSpPr txBox="1"/>
          <p:nvPr/>
        </p:nvSpPr>
        <p:spPr>
          <a:xfrm>
            <a:off x="6858000" y="3429000"/>
            <a:ext cx="4191000" cy="958660"/>
          </a:xfrm>
          <a:prstGeom prst="rect">
            <a:avLst/>
          </a:prstGeom>
          <a:noFill/>
        </p:spPr>
        <p:txBody>
          <a:bodyPr wrap="square" rtlCol="0">
            <a:spAutoFit/>
          </a:bodyPr>
          <a:lstStyle/>
          <a:p>
            <a:pPr algn="just" rtl="1">
              <a:lnSpc>
                <a:spcPct val="150000"/>
              </a:lnSpc>
            </a:pPr>
            <a:r>
              <a:rPr lang="ar-EG" sz="2000" b="1" dirty="0"/>
              <a:t>بتاريخ 2021/10/14 تم توقيع مذكرة التفاهم الثنائية بين مصر واليونان .</a:t>
            </a:r>
          </a:p>
        </p:txBody>
      </p:sp>
    </p:spTree>
    <p:extLst>
      <p:ext uri="{BB962C8B-B14F-4D97-AF65-F5344CB8AC3E}">
        <p14:creationId xmlns:p14="http://schemas.microsoft.com/office/powerpoint/2010/main" val="189351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11565-27EA-438B-AC11-E35954C50BBD}"/>
              </a:ext>
            </a:extLst>
          </p:cNvPr>
          <p:cNvSpPr>
            <a:spLocks noGrp="1"/>
          </p:cNvSpPr>
          <p:nvPr>
            <p:ph type="sldNum" sz="quarter" idx="12"/>
          </p:nvPr>
        </p:nvSpPr>
        <p:spPr/>
        <p:txBody>
          <a:bodyPr/>
          <a:lstStyle/>
          <a:p>
            <a:fld id="{D3B55611-6352-49FA-9670-E0F4C6FFA385}" type="slidenum">
              <a:rPr lang="en-US" smtClean="0"/>
              <a:t>27</a:t>
            </a:fld>
            <a:endParaRPr lang="en-US" dirty="0"/>
          </a:p>
        </p:txBody>
      </p:sp>
      <p:sp>
        <p:nvSpPr>
          <p:cNvPr id="10" name="Title 1">
            <a:extLst>
              <a:ext uri="{FF2B5EF4-FFF2-40B4-BE49-F238E27FC236}">
                <a16:creationId xmlns:a16="http://schemas.microsoft.com/office/drawing/2014/main" id="{6D19599C-1186-4415-8CD4-AE836886D954}"/>
              </a:ext>
            </a:extLst>
          </p:cNvPr>
          <p:cNvSpPr txBox="1">
            <a:spLocks/>
          </p:cNvSpPr>
          <p:nvPr/>
        </p:nvSpPr>
        <p:spPr>
          <a:xfrm>
            <a:off x="1524001" y="-66020"/>
            <a:ext cx="9138557" cy="747702"/>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000" b="1" u="sng" dirty="0">
                <a:latin typeface="AL-Mohanad Thick" panose="02060803050605020204" pitchFamily="18" charset="-78"/>
                <a:cs typeface="AL-Mohanad Thick" panose="02060803050605020204" pitchFamily="18" charset="-78"/>
              </a:rPr>
            </a:br>
            <a:r>
              <a:rPr lang="en-US" sz="3000" b="1" u="sng" dirty="0">
                <a:latin typeface="AL-Mohanad Thick" panose="02060803050605020204" pitchFamily="18" charset="-78"/>
                <a:cs typeface="AL-Mohanad Thick" panose="02060803050605020204" pitchFamily="18" charset="-78"/>
              </a:rPr>
              <a:t> </a:t>
            </a:r>
            <a:br>
              <a:rPr lang="en-US" sz="3000" dirty="0"/>
            </a:br>
            <a:endParaRPr lang="en-US" sz="3000" b="1" u="sng" dirty="0">
              <a:latin typeface="AL-Mohanad Thick" panose="02060803050605020204" pitchFamily="18" charset="-78"/>
              <a:cs typeface="AL-Mohanad Thick" panose="02060803050605020204" pitchFamily="18" charset="-78"/>
            </a:endParaRPr>
          </a:p>
        </p:txBody>
      </p:sp>
      <p:sp>
        <p:nvSpPr>
          <p:cNvPr id="11" name="TextBox 10">
            <a:extLst>
              <a:ext uri="{FF2B5EF4-FFF2-40B4-BE49-F238E27FC236}">
                <a16:creationId xmlns:a16="http://schemas.microsoft.com/office/drawing/2014/main" id="{0E77C9BB-BD7F-41AF-A613-3F7B0120845D}"/>
              </a:ext>
            </a:extLst>
          </p:cNvPr>
          <p:cNvSpPr txBox="1"/>
          <p:nvPr/>
        </p:nvSpPr>
        <p:spPr>
          <a:xfrm>
            <a:off x="1749879" y="14605"/>
            <a:ext cx="8686799" cy="646331"/>
          </a:xfrm>
          <a:prstGeom prst="rect">
            <a:avLst/>
          </a:prstGeom>
          <a:noFill/>
        </p:spPr>
        <p:txBody>
          <a:bodyPr wrap="square">
            <a:spAutoFit/>
          </a:bodyPr>
          <a:lstStyle/>
          <a:p>
            <a:pPr algn="ctr" rtl="1"/>
            <a:r>
              <a:rPr lang="ar-EG" sz="3600" b="1" dirty="0"/>
              <a:t>البدائل المقترحة للربط مع أوروبا</a:t>
            </a:r>
            <a:endParaRPr lang="en-US" sz="3600" b="1" dirty="0"/>
          </a:p>
        </p:txBody>
      </p:sp>
      <p:pic>
        <p:nvPicPr>
          <p:cNvPr id="5" name="Picture 4">
            <a:extLst>
              <a:ext uri="{FF2B5EF4-FFF2-40B4-BE49-F238E27FC236}">
                <a16:creationId xmlns:a16="http://schemas.microsoft.com/office/drawing/2014/main" id="{440ED008-9327-A666-6EEC-FBE371D63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329767"/>
            <a:ext cx="2000652" cy="1865237"/>
          </a:xfrm>
          <a:prstGeom prst="roundRect">
            <a:avLst>
              <a:gd name="adj" fmla="val 4167"/>
            </a:avLst>
          </a:prstGeom>
          <a:solidFill>
            <a:srgbClr val="FFFFFF"/>
          </a:solidFill>
          <a:ln w="76200" cap="sq">
            <a:solidFill>
              <a:srgbClr val="EAEAEA"/>
            </a:solidFill>
            <a:miter lim="800000"/>
          </a:ln>
          <a:effectLst>
            <a:reflection blurRad="12700" stA="33000" endPos="5000" dist="5000" dir="5400000" sy="-100000" algn="bl" rotWithShape="0"/>
          </a:effectLst>
          <a:scene3d>
            <a:camera prst="orthographicFront">
              <a:rot lat="0" lon="0" rev="0"/>
            </a:camera>
            <a:lightRig rig="threePt" dir="t">
              <a:rot lat="0" lon="0" rev="2700000"/>
            </a:lightRig>
          </a:scene3d>
          <a:sp3d contourW="6350">
            <a:bevelT h="38100"/>
            <a:contourClr>
              <a:srgbClr val="C0C0C0"/>
            </a:contourClr>
          </a:sp3d>
        </p:spPr>
      </p:pic>
      <p:pic>
        <p:nvPicPr>
          <p:cNvPr id="7" name="Picture 6">
            <a:extLst>
              <a:ext uri="{FF2B5EF4-FFF2-40B4-BE49-F238E27FC236}">
                <a16:creationId xmlns:a16="http://schemas.microsoft.com/office/drawing/2014/main" id="{7B280C95-848C-BAD2-F2E9-D3856973316B}"/>
              </a:ext>
            </a:extLst>
          </p:cNvPr>
          <p:cNvPicPr>
            <a:picLocks noChangeAspect="1"/>
          </p:cNvPicPr>
          <p:nvPr/>
        </p:nvPicPr>
        <p:blipFill>
          <a:blip r:embed="rId3"/>
          <a:stretch>
            <a:fillRect/>
          </a:stretch>
        </p:blipFill>
        <p:spPr>
          <a:xfrm>
            <a:off x="7937365" y="843596"/>
            <a:ext cx="3873635" cy="23568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1359999"/>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C74E0EFC-BE96-4B3F-9C22-DDF294BC2072}"/>
              </a:ext>
            </a:extLst>
          </p:cNvPr>
          <p:cNvPicPr>
            <a:picLocks noChangeAspect="1"/>
          </p:cNvPicPr>
          <p:nvPr/>
        </p:nvPicPr>
        <p:blipFill>
          <a:blip r:embed="rId4"/>
          <a:stretch>
            <a:fillRect/>
          </a:stretch>
        </p:blipFill>
        <p:spPr>
          <a:xfrm>
            <a:off x="372460" y="914400"/>
            <a:ext cx="3666140" cy="23568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A331F763-EF09-4B7E-8B4D-30D95356FBB2}"/>
              </a:ext>
            </a:extLst>
          </p:cNvPr>
          <p:cNvSpPr txBox="1"/>
          <p:nvPr/>
        </p:nvSpPr>
        <p:spPr>
          <a:xfrm>
            <a:off x="533400" y="3133171"/>
            <a:ext cx="11506200" cy="3405741"/>
          </a:xfrm>
          <a:prstGeom prst="rect">
            <a:avLst/>
          </a:prstGeom>
          <a:noFill/>
        </p:spPr>
        <p:txBody>
          <a:bodyPr wrap="square">
            <a:spAutoFit/>
          </a:bodyPr>
          <a:lstStyle/>
          <a:p>
            <a:pPr marL="457200" indent="-457200" algn="r" rtl="1">
              <a:lnSpc>
                <a:spcPct val="200000"/>
              </a:lnSpc>
              <a:buFont typeface="Wingdings" panose="05000000000000000000" pitchFamily="2" charset="2"/>
              <a:buChar char="Ø"/>
            </a:pPr>
            <a:r>
              <a:rPr lang="en-US" sz="2800" dirty="0" err="1"/>
              <a:t>مارس</a:t>
            </a:r>
            <a:r>
              <a:rPr lang="ar-EG" sz="2800" dirty="0"/>
              <a:t> </a:t>
            </a:r>
            <a:r>
              <a:rPr lang="en-US" sz="2800" dirty="0"/>
              <a:t>2021 </a:t>
            </a:r>
            <a:r>
              <a:rPr lang="ar-EG" sz="2800" dirty="0"/>
              <a:t> بدأ ال</a:t>
            </a:r>
            <a:r>
              <a:rPr lang="en-US" sz="2800" dirty="0" err="1"/>
              <a:t>حوار</a:t>
            </a:r>
            <a:r>
              <a:rPr lang="en-US" sz="2800" dirty="0"/>
              <a:t> </a:t>
            </a:r>
            <a:r>
              <a:rPr lang="en-US" sz="2800" dirty="0" err="1"/>
              <a:t>بين</a:t>
            </a:r>
            <a:r>
              <a:rPr lang="ar-EG" sz="2800" dirty="0"/>
              <a:t> </a:t>
            </a:r>
            <a:r>
              <a:rPr lang="ar-EG" sz="2800" dirty="0" err="1"/>
              <a:t>وزارتى</a:t>
            </a:r>
            <a:r>
              <a:rPr lang="ar-EG" sz="2800" dirty="0"/>
              <a:t> الطاقة </a:t>
            </a:r>
            <a:r>
              <a:rPr lang="ar-EG" sz="2800" dirty="0" err="1"/>
              <a:t>فى</a:t>
            </a:r>
            <a:r>
              <a:rPr lang="en-US" sz="2800" dirty="0"/>
              <a:t> </a:t>
            </a:r>
            <a:r>
              <a:rPr lang="en-US" sz="2800" dirty="0" err="1"/>
              <a:t>مصر</a:t>
            </a:r>
            <a:r>
              <a:rPr lang="en-US" sz="2800" dirty="0"/>
              <a:t> </a:t>
            </a:r>
            <a:r>
              <a:rPr lang="en-US" sz="2800" dirty="0" err="1"/>
              <a:t>واليونان</a:t>
            </a:r>
            <a:r>
              <a:rPr lang="ar-EG" sz="2800" dirty="0"/>
              <a:t> بشأن ا</a:t>
            </a:r>
            <a:r>
              <a:rPr lang="en-US" sz="2800" dirty="0" err="1"/>
              <a:t>لربط</a:t>
            </a:r>
            <a:r>
              <a:rPr lang="en-US" sz="2800" dirty="0"/>
              <a:t> </a:t>
            </a:r>
            <a:r>
              <a:rPr lang="en-US" sz="2800" dirty="0" err="1"/>
              <a:t>الكهربائي</a:t>
            </a:r>
            <a:r>
              <a:rPr lang="en-US" sz="2800" dirty="0"/>
              <a:t> </a:t>
            </a:r>
            <a:r>
              <a:rPr lang="en-US" sz="2800" dirty="0" err="1"/>
              <a:t>بين</a:t>
            </a:r>
            <a:r>
              <a:rPr lang="en-US" sz="2800" dirty="0"/>
              <a:t> </a:t>
            </a:r>
            <a:r>
              <a:rPr lang="en-US" sz="2800" dirty="0" err="1"/>
              <a:t>البلدين</a:t>
            </a:r>
            <a:r>
              <a:rPr lang="en-US" sz="2800" dirty="0"/>
              <a:t>.</a:t>
            </a:r>
            <a:endParaRPr lang="ar-EG" sz="2800" dirty="0"/>
          </a:p>
          <a:p>
            <a:pPr marL="457200" indent="-457200" algn="r" rtl="1">
              <a:lnSpc>
                <a:spcPct val="200000"/>
              </a:lnSpc>
              <a:buFont typeface="Wingdings" panose="05000000000000000000" pitchFamily="2" charset="2"/>
              <a:buChar char="Ø"/>
            </a:pPr>
            <a:r>
              <a:rPr lang="en-US" sz="2800" dirty="0" err="1"/>
              <a:t>تم</a:t>
            </a:r>
            <a:r>
              <a:rPr lang="en-US" sz="2800" dirty="0"/>
              <a:t> </a:t>
            </a:r>
            <a:r>
              <a:rPr lang="en-US" sz="2800" dirty="0" err="1"/>
              <a:t>عقد</a:t>
            </a:r>
            <a:r>
              <a:rPr lang="en-US" sz="2800" dirty="0"/>
              <a:t> </a:t>
            </a:r>
            <a:r>
              <a:rPr lang="en-US" sz="2800" dirty="0" err="1"/>
              <a:t>العديد</a:t>
            </a:r>
            <a:r>
              <a:rPr lang="en-US" sz="2800" dirty="0"/>
              <a:t> </a:t>
            </a:r>
            <a:r>
              <a:rPr lang="en-US" sz="2800" dirty="0" err="1"/>
              <a:t>من</a:t>
            </a:r>
            <a:r>
              <a:rPr lang="en-US" sz="2800" dirty="0"/>
              <a:t> </a:t>
            </a:r>
            <a:r>
              <a:rPr lang="en-US" sz="2800" dirty="0" err="1"/>
              <a:t>الاجتماعات</a:t>
            </a:r>
            <a:r>
              <a:rPr lang="en-US" sz="2800" dirty="0"/>
              <a:t> </a:t>
            </a:r>
            <a:r>
              <a:rPr lang="en-US" sz="2800" dirty="0" err="1"/>
              <a:t>بين</a:t>
            </a:r>
            <a:r>
              <a:rPr lang="en-US" sz="2800" dirty="0"/>
              <a:t> </a:t>
            </a:r>
            <a:r>
              <a:rPr lang="ar-EG" sz="2800" dirty="0"/>
              <a:t>ممثلي مشغل الشبكة الجانبين</a:t>
            </a:r>
            <a:r>
              <a:rPr lang="en-US" sz="2800" dirty="0"/>
              <a:t> </a:t>
            </a:r>
            <a:r>
              <a:rPr lang="ar-EG" sz="2800" dirty="0"/>
              <a:t>في القاهرة وأثينا ، وتم الاتفاق على </a:t>
            </a:r>
            <a:r>
              <a:rPr lang="en-US" sz="2800" dirty="0" err="1"/>
              <a:t>تعيين</a:t>
            </a:r>
            <a:r>
              <a:rPr lang="en-US" sz="2800" dirty="0"/>
              <a:t> </a:t>
            </a:r>
            <a:r>
              <a:rPr lang="en-US" sz="2800" dirty="0" err="1"/>
              <a:t>استشاري</a:t>
            </a:r>
            <a:r>
              <a:rPr lang="en-US" sz="2800" dirty="0"/>
              <a:t> ل</a:t>
            </a:r>
            <a:r>
              <a:rPr lang="ar-EG" sz="2800" dirty="0"/>
              <a:t>إعداد </a:t>
            </a:r>
            <a:r>
              <a:rPr lang="en-US" sz="2800" dirty="0" err="1"/>
              <a:t>دراسة</a:t>
            </a:r>
            <a:r>
              <a:rPr lang="en-US" sz="2800" dirty="0"/>
              <a:t> </a:t>
            </a:r>
            <a:r>
              <a:rPr lang="en-US" sz="2800" dirty="0" err="1"/>
              <a:t>الجدوى</a:t>
            </a:r>
            <a:r>
              <a:rPr lang="ar-EG" sz="2800" dirty="0"/>
              <a:t> الفنية </a:t>
            </a:r>
            <a:r>
              <a:rPr lang="ar-EG" sz="2800" dirty="0" err="1"/>
              <a:t>والإقتصادية</a:t>
            </a:r>
            <a:r>
              <a:rPr lang="ar-EG" sz="2800" dirty="0"/>
              <a:t> للمشروع بناء على نطاق العمل الذى أعده فريق العمل من الجانبين .</a:t>
            </a:r>
          </a:p>
        </p:txBody>
      </p:sp>
    </p:spTree>
    <p:extLst>
      <p:ext uri="{BB962C8B-B14F-4D97-AF65-F5344CB8AC3E}">
        <p14:creationId xmlns:p14="http://schemas.microsoft.com/office/powerpoint/2010/main" val="336046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09BEC-12AB-49E6-9A15-4EAC8231C1A6}"/>
              </a:ext>
            </a:extLst>
          </p:cNvPr>
          <p:cNvSpPr>
            <a:spLocks noGrp="1"/>
          </p:cNvSpPr>
          <p:nvPr>
            <p:ph type="sldNum" sz="quarter" idx="12"/>
          </p:nvPr>
        </p:nvSpPr>
        <p:spPr/>
        <p:txBody>
          <a:bodyPr/>
          <a:lstStyle/>
          <a:p>
            <a:fld id="{D3B55611-6352-49FA-9670-E0F4C6FFA385}" type="slidenum">
              <a:rPr lang="en-US" smtClean="0"/>
              <a:t>28</a:t>
            </a:fld>
            <a:endParaRPr lang="en-US"/>
          </a:p>
        </p:txBody>
      </p:sp>
      <p:sp>
        <p:nvSpPr>
          <p:cNvPr id="6" name="Rectangle 5">
            <a:extLst>
              <a:ext uri="{FF2B5EF4-FFF2-40B4-BE49-F238E27FC236}">
                <a16:creationId xmlns:a16="http://schemas.microsoft.com/office/drawing/2014/main" id="{755FA17E-C12A-4ACF-9EEC-FBE1AD9B443B}"/>
              </a:ext>
            </a:extLst>
          </p:cNvPr>
          <p:cNvSpPr/>
          <p:nvPr/>
        </p:nvSpPr>
        <p:spPr>
          <a:xfrm>
            <a:off x="2743200" y="2438400"/>
            <a:ext cx="6858000" cy="1828800"/>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ar-EG" sz="3000" b="1" dirty="0">
                <a:solidFill>
                  <a:schemeClr val="tx1"/>
                </a:solidFill>
                <a:latin typeface="AL-Mohanad Thick" panose="02060803050605020204" pitchFamily="18" charset="-78"/>
                <a:ea typeface="+mj-ea"/>
                <a:cs typeface="AL-Mohanad Thick" panose="02060803050605020204" pitchFamily="18" charset="-78"/>
              </a:rPr>
              <a:t>التعاون مع تجمعات الطاقة بالمنطقة</a:t>
            </a:r>
            <a:endParaRPr lang="en-US" sz="3000" b="1" dirty="0">
              <a:solidFill>
                <a:schemeClr val="tx1"/>
              </a:solidFill>
              <a:latin typeface="AL-Mohanad Thick" panose="02060803050605020204" pitchFamily="18" charset="-78"/>
              <a:ea typeface="+mj-ea"/>
              <a:cs typeface="AL-Mohanad Thick" panose="02060803050605020204" pitchFamily="18" charset="-78"/>
            </a:endParaRPr>
          </a:p>
        </p:txBody>
      </p:sp>
      <p:sp>
        <p:nvSpPr>
          <p:cNvPr id="7" name="Rectangle 6">
            <a:extLst>
              <a:ext uri="{FF2B5EF4-FFF2-40B4-BE49-F238E27FC236}">
                <a16:creationId xmlns:a16="http://schemas.microsoft.com/office/drawing/2014/main" id="{F2E4D6CA-FFAC-4137-B9A2-2ABBADD9B930}"/>
              </a:ext>
            </a:extLst>
          </p:cNvPr>
          <p:cNvSpPr/>
          <p:nvPr/>
        </p:nvSpPr>
        <p:spPr>
          <a:xfrm>
            <a:off x="0" y="0"/>
            <a:ext cx="12192000" cy="6858000"/>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ACF50-6743-4086-A21B-47A38719BBC0}"/>
              </a:ext>
            </a:extLst>
          </p:cNvPr>
          <p:cNvSpPr txBox="1"/>
          <p:nvPr/>
        </p:nvSpPr>
        <p:spPr>
          <a:xfrm>
            <a:off x="3810000" y="3244334"/>
            <a:ext cx="4572000" cy="369332"/>
          </a:xfrm>
          <a:prstGeom prst="rect">
            <a:avLst/>
          </a:prstGeom>
          <a:noFill/>
        </p:spPr>
        <p:txBody>
          <a:bodyPr wrap="square">
            <a:spAutoFit/>
          </a:bodyPr>
          <a:lstStyle/>
          <a:p>
            <a:r>
              <a:rPr lang="en-US" b="1" dirty="0"/>
              <a:t> </a:t>
            </a:r>
            <a:endParaRPr lang="en-US" dirty="0"/>
          </a:p>
        </p:txBody>
      </p:sp>
    </p:spTree>
    <p:extLst>
      <p:ext uri="{BB962C8B-B14F-4D97-AF65-F5344CB8AC3E}">
        <p14:creationId xmlns:p14="http://schemas.microsoft.com/office/powerpoint/2010/main" val="3697154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11266"/>
          </a:xfrm>
          <a:solidFill>
            <a:schemeClr val="accent6">
              <a:lumMod val="40000"/>
              <a:lumOff val="60000"/>
            </a:schemeClr>
          </a:solidFill>
        </p:spPr>
        <p:txBody>
          <a:bodyPr vert="horz" lIns="91440" tIns="45720" rIns="91440" bIns="45720" rtlCol="0" anchor="ctr">
            <a:normAutofit/>
          </a:bodyPr>
          <a:lstStyle/>
          <a:p>
            <a:pPr algn="ctr" rtl="1"/>
            <a:r>
              <a:rPr lang="ar-EG" sz="3000" b="1" dirty="0">
                <a:latin typeface="AL-Mohanad Thick" panose="02060803050605020204" pitchFamily="18" charset="-78"/>
                <a:cs typeface="AL-Mohanad Thick" panose="02060803050605020204" pitchFamily="18" charset="-78"/>
              </a:rPr>
              <a:t>السوق العربية المشتركة</a:t>
            </a:r>
            <a:endParaRPr lang="en-US" sz="3000" b="1" dirty="0">
              <a:latin typeface="AL-Mohanad Thick" panose="02060803050605020204" pitchFamily="18" charset="-78"/>
              <a:cs typeface="AL-Mohanad Thick" panose="02060803050605020204" pitchFamily="18" charset="-78"/>
            </a:endParaRPr>
          </a:p>
        </p:txBody>
      </p:sp>
      <p:sp>
        <p:nvSpPr>
          <p:cNvPr id="4" name="Slide Number Placeholder 3">
            <a:extLst>
              <a:ext uri="{FF2B5EF4-FFF2-40B4-BE49-F238E27FC236}">
                <a16:creationId xmlns:a16="http://schemas.microsoft.com/office/drawing/2014/main" id="{DE96B7E0-7017-4F29-90D7-734885E6A4F2}"/>
              </a:ext>
            </a:extLst>
          </p:cNvPr>
          <p:cNvSpPr>
            <a:spLocks noGrp="1"/>
          </p:cNvSpPr>
          <p:nvPr>
            <p:ph type="sldNum" sz="quarter" idx="12"/>
          </p:nvPr>
        </p:nvSpPr>
        <p:spPr/>
        <p:txBody>
          <a:bodyPr/>
          <a:lstStyle/>
          <a:p>
            <a:fld id="{D3B55611-6352-49FA-9670-E0F4C6FFA385}" type="slidenum">
              <a:rPr lang="en-US" smtClean="0"/>
              <a:t>29</a:t>
            </a:fld>
            <a:endParaRPr lang="en-US"/>
          </a:p>
        </p:txBody>
      </p:sp>
      <p:pic>
        <p:nvPicPr>
          <p:cNvPr id="10" name="Picture 9">
            <a:extLst>
              <a:ext uri="{FF2B5EF4-FFF2-40B4-BE49-F238E27FC236}">
                <a16:creationId xmlns:a16="http://schemas.microsoft.com/office/drawing/2014/main" id="{2B031942-72A5-4E37-BD36-EB2FE960E2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752600"/>
            <a:ext cx="11277600" cy="4750293"/>
          </a:xfrm>
          <a:prstGeom prst="rect">
            <a:avLst/>
          </a:prstGeom>
        </p:spPr>
      </p:pic>
      <p:sp>
        <p:nvSpPr>
          <p:cNvPr id="13" name="Content Placeholder 2">
            <a:extLst>
              <a:ext uri="{FF2B5EF4-FFF2-40B4-BE49-F238E27FC236}">
                <a16:creationId xmlns:a16="http://schemas.microsoft.com/office/drawing/2014/main" id="{B2E77F4F-2BE7-41DD-B5E6-8BE8D00F705C}"/>
              </a:ext>
            </a:extLst>
          </p:cNvPr>
          <p:cNvSpPr txBox="1">
            <a:spLocks/>
          </p:cNvSpPr>
          <p:nvPr/>
        </p:nvSpPr>
        <p:spPr>
          <a:xfrm>
            <a:off x="228600" y="762000"/>
            <a:ext cx="11745097" cy="1269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150000"/>
              </a:lnSpc>
              <a:buFont typeface="Wingdings" panose="05000000000000000000" pitchFamily="2" charset="2"/>
              <a:buChar char="Ø"/>
            </a:pPr>
            <a:r>
              <a:rPr lang="ar-EG" sz="2400" b="1" dirty="0">
                <a:solidFill>
                  <a:srgbClr val="000000"/>
                </a:solidFill>
                <a:latin typeface="abel"/>
              </a:rPr>
              <a:t>تم توقيع مذكرة تفاهم مع 16 دولة عربية ودخلت حيز التنفيذ في أبريل 2017 لإنشاء سوق عربية مشتركة</a:t>
            </a:r>
            <a:endParaRPr lang="en-US" sz="2400" b="1" dirty="0"/>
          </a:p>
        </p:txBody>
      </p:sp>
    </p:spTree>
    <p:extLst>
      <p:ext uri="{BB962C8B-B14F-4D97-AF65-F5344CB8AC3E}">
        <p14:creationId xmlns:p14="http://schemas.microsoft.com/office/powerpoint/2010/main" val="189865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6755EB-49A7-41B5-8078-B03277F2055E}"/>
              </a:ext>
            </a:extLst>
          </p:cNvPr>
          <p:cNvSpPr>
            <a:spLocks noGrp="1"/>
          </p:cNvSpPr>
          <p:nvPr>
            <p:ph type="title"/>
          </p:nvPr>
        </p:nvSpPr>
        <p:spPr>
          <a:xfrm>
            <a:off x="0" y="-21876"/>
            <a:ext cx="12192000" cy="707676"/>
          </a:xfrm>
          <a:solidFill>
            <a:schemeClr val="accent6">
              <a:lumMod val="40000"/>
              <a:lumOff val="60000"/>
            </a:schemeClr>
          </a:solidFill>
        </p:spPr>
        <p:txBody>
          <a:bodyPr>
            <a:normAutofit/>
          </a:bodyPr>
          <a:lstStyle/>
          <a:p>
            <a:pPr algn="ctr"/>
            <a:r>
              <a:rPr lang="ar-EG" sz="3000" b="1" u="sng" dirty="0">
                <a:latin typeface="AL-Mohanad Thick" panose="02060803050605020204" pitchFamily="18" charset="-78"/>
                <a:cs typeface="AL-Mohanad Thick" panose="02060803050605020204" pitchFamily="18" charset="-78"/>
              </a:rPr>
              <a:t>قدرات التوليد الإسمية حتى 2021</a:t>
            </a:r>
            <a:endParaRPr lang="en-US" sz="3000" u="sng" dirty="0">
              <a:latin typeface="AL-Mohanad Thick" panose="02060803050605020204" pitchFamily="18" charset="-78"/>
              <a:cs typeface="AL-Mohanad Thick" panose="02060803050605020204" pitchFamily="18" charset="-78"/>
            </a:endParaRPr>
          </a:p>
        </p:txBody>
      </p:sp>
      <p:sp>
        <p:nvSpPr>
          <p:cNvPr id="14" name="Slide Number Placeholder 13">
            <a:extLst>
              <a:ext uri="{FF2B5EF4-FFF2-40B4-BE49-F238E27FC236}">
                <a16:creationId xmlns:a16="http://schemas.microsoft.com/office/drawing/2014/main" id="{0420C828-195D-468D-86D6-CE609013A86D}"/>
              </a:ext>
            </a:extLst>
          </p:cNvPr>
          <p:cNvSpPr>
            <a:spLocks noGrp="1"/>
          </p:cNvSpPr>
          <p:nvPr>
            <p:ph type="sldNum" sz="quarter" idx="12"/>
          </p:nvPr>
        </p:nvSpPr>
        <p:spPr/>
        <p:txBody>
          <a:bodyPr/>
          <a:lstStyle/>
          <a:p>
            <a:fld id="{D3B55611-6352-49FA-9670-E0F4C6FFA385}" type="slidenum">
              <a:rPr lang="en-US" smtClean="0"/>
              <a:t>3</a:t>
            </a:fld>
            <a:endParaRPr lang="en-US"/>
          </a:p>
        </p:txBody>
      </p:sp>
      <p:pic>
        <p:nvPicPr>
          <p:cNvPr id="3" name="Picture 2">
            <a:extLst>
              <a:ext uri="{FF2B5EF4-FFF2-40B4-BE49-F238E27FC236}">
                <a16:creationId xmlns:a16="http://schemas.microsoft.com/office/drawing/2014/main" id="{662452D9-17C2-441D-9CD9-51108B6BDA13}"/>
              </a:ext>
            </a:extLst>
          </p:cNvPr>
          <p:cNvPicPr>
            <a:picLocks noChangeAspect="1"/>
          </p:cNvPicPr>
          <p:nvPr/>
        </p:nvPicPr>
        <p:blipFill>
          <a:blip r:embed="rId3"/>
          <a:stretch>
            <a:fillRect/>
          </a:stretch>
        </p:blipFill>
        <p:spPr>
          <a:xfrm>
            <a:off x="685799" y="1414097"/>
            <a:ext cx="4800601" cy="4537410"/>
          </a:xfrm>
          <a:prstGeom prst="rect">
            <a:avLst/>
          </a:prstGeom>
          <a:ln>
            <a:noFill/>
          </a:ln>
          <a:effectLst>
            <a:softEdge rad="112500"/>
          </a:effectLst>
        </p:spPr>
      </p:pic>
      <p:sp>
        <p:nvSpPr>
          <p:cNvPr id="5" name="TextBox 4">
            <a:extLst>
              <a:ext uri="{FF2B5EF4-FFF2-40B4-BE49-F238E27FC236}">
                <a16:creationId xmlns:a16="http://schemas.microsoft.com/office/drawing/2014/main" id="{EF30D6F6-83A1-40CA-A2F3-31F147A29A82}"/>
              </a:ext>
            </a:extLst>
          </p:cNvPr>
          <p:cNvSpPr txBox="1"/>
          <p:nvPr/>
        </p:nvSpPr>
        <p:spPr>
          <a:xfrm>
            <a:off x="6705600" y="1052436"/>
            <a:ext cx="4997358" cy="3178562"/>
          </a:xfrm>
          <a:prstGeom prst="rect">
            <a:avLst/>
          </a:prstGeom>
          <a:noFill/>
        </p:spPr>
        <p:txBody>
          <a:bodyPr wrap="square">
            <a:spAutoFit/>
          </a:bodyPr>
          <a:lstStyle/>
          <a:p>
            <a:pPr algn="r">
              <a:lnSpc>
                <a:spcPct val="200000"/>
              </a:lnSpc>
            </a:pPr>
            <a:r>
              <a:rPr lang="ar-EG" sz="2600" b="1" dirty="0">
                <a:latin typeface="Noto sans"/>
              </a:rPr>
              <a:t>تم إضافة قدرات توليد تصل إلى 28229 م.و منذ عام 2014 وحتى عام 2021 لتصبح إجمالى القدرات الإسمية بالشبكة المصرية حوالى 60 جيجا وات .</a:t>
            </a:r>
            <a:endParaRPr lang="en-US" sz="2600" b="1" dirty="0"/>
          </a:p>
        </p:txBody>
      </p:sp>
    </p:spTree>
    <p:extLst>
      <p:ext uri="{BB962C8B-B14F-4D97-AF65-F5344CB8AC3E}">
        <p14:creationId xmlns:p14="http://schemas.microsoft.com/office/powerpoint/2010/main" val="3611767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46276"/>
          </a:xfrm>
          <a:solidFill>
            <a:schemeClr val="accent6">
              <a:lumMod val="40000"/>
              <a:lumOff val="60000"/>
            </a:schemeClr>
          </a:solidFill>
        </p:spPr>
        <p:txBody>
          <a:bodyPr vert="horz" lIns="91440" tIns="45720" rIns="91440" bIns="45720" rtlCol="0" anchor="ctr">
            <a:normAutofit/>
          </a:bodyPr>
          <a:lstStyle/>
          <a:p>
            <a:pPr algn="ctr" rtl="1"/>
            <a:r>
              <a:rPr lang="en-US" sz="3000" b="1" dirty="0">
                <a:latin typeface="AL-Mohanad Thick" panose="02060803050605020204" pitchFamily="18" charset="-78"/>
                <a:cs typeface="AL-Mohanad Thick" panose="02060803050605020204" pitchFamily="18" charset="-78"/>
              </a:rPr>
              <a:t> </a:t>
            </a:r>
            <a:r>
              <a:rPr lang="ar-EG" sz="3000" b="1" dirty="0">
                <a:latin typeface="AL-Mohanad Thick" panose="02060803050605020204" pitchFamily="18" charset="-78"/>
                <a:cs typeface="AL-Mohanad Thick" panose="02060803050605020204" pitchFamily="18" charset="-78"/>
              </a:rPr>
              <a:t>مصرعضواً فى تجمع الطاقة لدول شرق إفريقيا</a:t>
            </a:r>
            <a:endParaRPr lang="en-US" sz="3000" b="1" dirty="0">
              <a:latin typeface="AL-Mohanad Thick" panose="02060803050605020204" pitchFamily="18" charset="-78"/>
              <a:cs typeface="AL-Mohanad Thick" panose="02060803050605020204" pitchFamily="18" charset="-78"/>
            </a:endParaRPr>
          </a:p>
        </p:txBody>
      </p:sp>
      <p:sp>
        <p:nvSpPr>
          <p:cNvPr id="4" name="Slide Number Placeholder 3">
            <a:extLst>
              <a:ext uri="{FF2B5EF4-FFF2-40B4-BE49-F238E27FC236}">
                <a16:creationId xmlns:a16="http://schemas.microsoft.com/office/drawing/2014/main" id="{DE96B7E0-7017-4F29-90D7-734885E6A4F2}"/>
              </a:ext>
            </a:extLst>
          </p:cNvPr>
          <p:cNvSpPr>
            <a:spLocks noGrp="1"/>
          </p:cNvSpPr>
          <p:nvPr>
            <p:ph type="sldNum" sz="quarter" idx="12"/>
          </p:nvPr>
        </p:nvSpPr>
        <p:spPr/>
        <p:txBody>
          <a:bodyPr/>
          <a:lstStyle/>
          <a:p>
            <a:fld id="{D3B55611-6352-49FA-9670-E0F4C6FFA385}" type="slidenum">
              <a:rPr lang="en-US" smtClean="0"/>
              <a:t>30</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87083" b="65890"/>
          <a:stretch/>
        </p:blipFill>
        <p:spPr>
          <a:xfrm>
            <a:off x="838200" y="1066800"/>
            <a:ext cx="3278370" cy="3505200"/>
          </a:xfrm>
          <a:prstGeom prst="rect">
            <a:avLst/>
          </a:prstGeom>
        </p:spPr>
      </p:pic>
      <p:cxnSp>
        <p:nvCxnSpPr>
          <p:cNvPr id="6" name="Straight Connector 5">
            <a:extLst>
              <a:ext uri="{FF2B5EF4-FFF2-40B4-BE49-F238E27FC236}">
                <a16:creationId xmlns:a16="http://schemas.microsoft.com/office/drawing/2014/main" id="{A279BEC4-39DB-A8ED-5AD3-B94D8229654A}"/>
              </a:ext>
            </a:extLst>
          </p:cNvPr>
          <p:cNvCxnSpPr>
            <a:cxnSpLocks/>
          </p:cNvCxnSpPr>
          <p:nvPr/>
        </p:nvCxnSpPr>
        <p:spPr>
          <a:xfrm>
            <a:off x="2971800" y="1828800"/>
            <a:ext cx="152400" cy="0"/>
          </a:xfrm>
          <a:prstGeom prst="line">
            <a:avLst/>
          </a:prstGeom>
          <a:ln w="22225" cmpd="sng">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C14D720-BD1E-8F87-DA31-352064513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600200"/>
            <a:ext cx="3705678" cy="1600339"/>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id="{0F5FF567-8A03-0974-5848-C4577EB2F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412062"/>
            <a:ext cx="5589244" cy="1295400"/>
          </a:xfrm>
          <a:prstGeom prst="rect">
            <a:avLst/>
          </a:prstGeom>
        </p:spPr>
      </p:pic>
    </p:spTree>
    <p:extLst>
      <p:ext uri="{BB962C8B-B14F-4D97-AF65-F5344CB8AC3E}">
        <p14:creationId xmlns:p14="http://schemas.microsoft.com/office/powerpoint/2010/main" val="1453342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15451"/>
          </a:xfrm>
          <a:solidFill>
            <a:schemeClr val="accent6">
              <a:lumMod val="40000"/>
              <a:lumOff val="60000"/>
            </a:schemeClr>
          </a:solidFill>
        </p:spPr>
        <p:txBody>
          <a:bodyPr vert="horz" lIns="91440" tIns="45720" rIns="91440" bIns="45720" rtlCol="0" anchor="ctr">
            <a:normAutofit/>
          </a:bodyPr>
          <a:lstStyle/>
          <a:p>
            <a:pPr algn="ctr" rtl="1"/>
            <a:r>
              <a:rPr lang="ar-EG" sz="2800" b="1" dirty="0">
                <a:latin typeface="AL-Mohanad Thick" panose="02060803050605020204" pitchFamily="18" charset="-78"/>
                <a:cs typeface="AL-Mohanad Thick" panose="02060803050605020204" pitchFamily="18" charset="-78"/>
              </a:rPr>
              <a:t>مصر عضواً فى رابطة مشغلى شبكات نقل الكهرباء بدول البحر المتوسط (</a:t>
            </a:r>
            <a:r>
              <a:rPr lang="en-US" sz="2800" b="1" dirty="0">
                <a:latin typeface="AL-Mohanad Thick" panose="02060803050605020204" pitchFamily="18" charset="-78"/>
                <a:cs typeface="AL-Mohanad Thick" panose="02060803050605020204" pitchFamily="18" charset="-78"/>
              </a:rPr>
              <a:t>Med-TSO</a:t>
            </a:r>
            <a:r>
              <a:rPr lang="ar-EG" sz="2800" b="1" dirty="0">
                <a:latin typeface="AL-Mohanad Thick" panose="02060803050605020204" pitchFamily="18" charset="-78"/>
                <a:cs typeface="AL-Mohanad Thick" panose="02060803050605020204" pitchFamily="18" charset="-78"/>
              </a:rPr>
              <a:t>)</a:t>
            </a:r>
            <a:endParaRPr lang="en-US" sz="2800" b="1" dirty="0">
              <a:latin typeface="AL-Mohanad Thick" panose="02060803050605020204" pitchFamily="18" charset="-78"/>
              <a:cs typeface="AL-Mohanad Thick" panose="02060803050605020204" pitchFamily="18" charset="-78"/>
            </a:endParaRPr>
          </a:p>
        </p:txBody>
      </p:sp>
      <p:sp>
        <p:nvSpPr>
          <p:cNvPr id="3" name="Slide Number Placeholder 2">
            <a:extLst>
              <a:ext uri="{FF2B5EF4-FFF2-40B4-BE49-F238E27FC236}">
                <a16:creationId xmlns:a16="http://schemas.microsoft.com/office/drawing/2014/main" id="{7A7FCC52-C7D0-407D-B7CA-4FE8135F8E46}"/>
              </a:ext>
            </a:extLst>
          </p:cNvPr>
          <p:cNvSpPr>
            <a:spLocks noGrp="1"/>
          </p:cNvSpPr>
          <p:nvPr>
            <p:ph type="sldNum" sz="quarter" idx="12"/>
          </p:nvPr>
        </p:nvSpPr>
        <p:spPr/>
        <p:txBody>
          <a:bodyPr/>
          <a:lstStyle/>
          <a:p>
            <a:fld id="{D3B55611-6352-49FA-9670-E0F4C6FFA385}" type="slidenum">
              <a:rPr lang="en-US" smtClean="0"/>
              <a:t>31</a:t>
            </a:fld>
            <a:endParaRPr lang="en-US"/>
          </a:p>
        </p:txBody>
      </p:sp>
      <p:pic>
        <p:nvPicPr>
          <p:cNvPr id="5" name="Picture 4">
            <a:extLst>
              <a:ext uri="{FF2B5EF4-FFF2-40B4-BE49-F238E27FC236}">
                <a16:creationId xmlns:a16="http://schemas.microsoft.com/office/drawing/2014/main" id="{99EC07B6-7085-4CE9-89A3-D0FF97A11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33600"/>
            <a:ext cx="470527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E501D6D6-A63F-4290-A47D-59C457188FA0}"/>
              </a:ext>
            </a:extLst>
          </p:cNvPr>
          <p:cNvSpPr txBox="1"/>
          <p:nvPr/>
        </p:nvSpPr>
        <p:spPr>
          <a:xfrm>
            <a:off x="5715000" y="1295400"/>
            <a:ext cx="6294103" cy="4418517"/>
          </a:xfrm>
          <a:prstGeom prst="rect">
            <a:avLst/>
          </a:prstGeom>
          <a:noFill/>
        </p:spPr>
        <p:txBody>
          <a:bodyPr wrap="square" rtlCol="0">
            <a:spAutoFit/>
          </a:bodyPr>
          <a:lstStyle/>
          <a:p>
            <a:pPr marL="285750" indent="-285750" algn="just" rtl="1">
              <a:lnSpc>
                <a:spcPct val="200000"/>
              </a:lnSpc>
              <a:buFont typeface="Wingdings" panose="05000000000000000000" pitchFamily="2" charset="2"/>
              <a:buChar char="Ø"/>
            </a:pPr>
            <a:r>
              <a:rPr lang="ar-EG" sz="2400" b="1" dirty="0"/>
              <a:t>تقوم الرابطة بدراسة مبدئية لمشروعات الربط المستقبلية المقترحة من قبل الدول الأعضاء وتحديد التدعيمات اللازمة لها ومدى جدوى كل مشروع وذلك طبقا لأسس الدراسة المطبقة من قبل </a:t>
            </a:r>
            <a:r>
              <a:rPr lang="en-US" sz="2400" b="1" dirty="0"/>
              <a:t>ENTSO-E</a:t>
            </a:r>
            <a:r>
              <a:rPr lang="ar-EG" sz="2400" b="1" dirty="0"/>
              <a:t> ، وكذلك يتم دراسة معوقات تطبيق قواعد سوق الكهرباء ، وتوحيد كود الشبكة بالنسبة للدول الأعضاء .</a:t>
            </a:r>
            <a:endParaRPr lang="en-US" sz="2400" b="1" dirty="0"/>
          </a:p>
        </p:txBody>
      </p:sp>
    </p:spTree>
    <p:extLst>
      <p:ext uri="{BB962C8B-B14F-4D97-AF65-F5344CB8AC3E}">
        <p14:creationId xmlns:p14="http://schemas.microsoft.com/office/powerpoint/2010/main" val="1008348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44793"/>
          </a:xfrm>
          <a:solidFill>
            <a:schemeClr val="accent6">
              <a:lumMod val="40000"/>
              <a:lumOff val="60000"/>
            </a:schemeClr>
          </a:solidFill>
        </p:spPr>
        <p:txBody>
          <a:bodyPr vert="horz" lIns="91440" tIns="45720" rIns="91440" bIns="45720" rtlCol="0" anchor="ctr">
            <a:normAutofit/>
          </a:bodyPr>
          <a:lstStyle/>
          <a:p>
            <a:pPr algn="ctr" rtl="1"/>
            <a:r>
              <a:rPr lang="ar-EG" sz="3000" b="1" dirty="0">
                <a:latin typeface="AL-Mohanad Thick" panose="02060803050605020204" pitchFamily="18" charset="-78"/>
                <a:cs typeface="AL-Mohanad Thick" panose="02060803050605020204" pitchFamily="18" charset="-78"/>
              </a:rPr>
              <a:t>الربط </a:t>
            </a:r>
            <a:r>
              <a:rPr lang="ar-EG" sz="3000" b="1" dirty="0" err="1">
                <a:latin typeface="AL-Mohanad Thick" panose="02060803050605020204" pitchFamily="18" charset="-78"/>
                <a:cs typeface="AL-Mohanad Thick" panose="02060803050605020204" pitchFamily="18" charset="-78"/>
              </a:rPr>
              <a:t>العربى</a:t>
            </a:r>
            <a:r>
              <a:rPr lang="ar-EG" sz="3000" b="1" dirty="0">
                <a:latin typeface="AL-Mohanad Thick" panose="02060803050605020204" pitchFamily="18" charset="-78"/>
                <a:cs typeface="AL-Mohanad Thick" panose="02060803050605020204" pitchFamily="18" charset="-78"/>
              </a:rPr>
              <a:t> </a:t>
            </a:r>
            <a:endParaRPr lang="en-US" sz="3000" b="1" u="sng" dirty="0">
              <a:latin typeface="AL-Mohanad Thick" panose="02060803050605020204" pitchFamily="18" charset="-78"/>
              <a:cs typeface="AL-Mohanad Thick" panose="02060803050605020204" pitchFamily="18" charset="-78"/>
            </a:endParaRPr>
          </a:p>
        </p:txBody>
      </p:sp>
      <p:sp>
        <p:nvSpPr>
          <p:cNvPr id="4" name="Slide Number Placeholder 3">
            <a:extLst>
              <a:ext uri="{FF2B5EF4-FFF2-40B4-BE49-F238E27FC236}">
                <a16:creationId xmlns:a16="http://schemas.microsoft.com/office/drawing/2014/main" id="{DE96B7E0-7017-4F29-90D7-734885E6A4F2}"/>
              </a:ext>
            </a:extLst>
          </p:cNvPr>
          <p:cNvSpPr>
            <a:spLocks noGrp="1"/>
          </p:cNvSpPr>
          <p:nvPr>
            <p:ph type="sldNum" sz="quarter" idx="12"/>
          </p:nvPr>
        </p:nvSpPr>
        <p:spPr/>
        <p:txBody>
          <a:bodyPr/>
          <a:lstStyle/>
          <a:p>
            <a:fld id="{D3B55611-6352-49FA-9670-E0F4C6FFA385}" type="slidenum">
              <a:rPr lang="en-US" smtClean="0"/>
              <a:t>32</a:t>
            </a:fld>
            <a:endParaRPr lang="en-US"/>
          </a:p>
        </p:txBody>
      </p:sp>
      <p:sp>
        <p:nvSpPr>
          <p:cNvPr id="8" name="TextBox 7">
            <a:extLst>
              <a:ext uri="{FF2B5EF4-FFF2-40B4-BE49-F238E27FC236}">
                <a16:creationId xmlns:a16="http://schemas.microsoft.com/office/drawing/2014/main" id="{FD4CCBC4-4747-4414-9D68-64DB90047225}"/>
              </a:ext>
            </a:extLst>
          </p:cNvPr>
          <p:cNvSpPr txBox="1"/>
          <p:nvPr/>
        </p:nvSpPr>
        <p:spPr>
          <a:xfrm>
            <a:off x="152400" y="898678"/>
            <a:ext cx="11887200" cy="5009833"/>
          </a:xfrm>
          <a:prstGeom prst="rect">
            <a:avLst/>
          </a:prstGeom>
          <a:noFill/>
        </p:spPr>
        <p:txBody>
          <a:bodyPr wrap="square">
            <a:spAutoFit/>
          </a:bodyPr>
          <a:lstStyle/>
          <a:p>
            <a:pPr marL="342900" indent="-342900" algn="just" rtl="1">
              <a:lnSpc>
                <a:spcPct val="150000"/>
              </a:lnSpc>
              <a:buFont typeface="Wingdings" panose="05000000000000000000" pitchFamily="2" charset="2"/>
              <a:buChar char="Ø"/>
            </a:pPr>
            <a:r>
              <a:rPr lang="ar-EG" sz="2400" b="1" dirty="0">
                <a:solidFill>
                  <a:srgbClr val="000000"/>
                </a:solidFill>
                <a:latin typeface="abel"/>
              </a:rPr>
              <a:t>تم اعداد دراسة الربط العربى وتشكيل اللجنة التوجيهية برئاسة مصر </a:t>
            </a:r>
          </a:p>
          <a:p>
            <a:pPr marL="342900" indent="-342900" algn="just" rtl="1">
              <a:lnSpc>
                <a:spcPct val="150000"/>
              </a:lnSpc>
              <a:buFont typeface="Wingdings" panose="05000000000000000000" pitchFamily="2" charset="2"/>
              <a:buChar char="Ø"/>
            </a:pPr>
            <a:r>
              <a:rPr lang="ar-EG" sz="2400" b="1" dirty="0">
                <a:solidFill>
                  <a:srgbClr val="000000"/>
                </a:solidFill>
                <a:latin typeface="abel"/>
              </a:rPr>
              <a:t>شارك البنك الدولي في إعداد اتفاقيات السوق "الاتفاقية العامة واتفاقية السوق" والتي انتهت مراجعتها وستُعرض على الأعضاء لاعتمادها والتوقيع عليها.</a:t>
            </a:r>
          </a:p>
          <a:p>
            <a:pPr marL="342900" indent="-342900" algn="just" rtl="1">
              <a:lnSpc>
                <a:spcPct val="150000"/>
              </a:lnSpc>
              <a:buFont typeface="Wingdings" panose="05000000000000000000" pitchFamily="2" charset="2"/>
              <a:buChar char="Ø"/>
            </a:pPr>
            <a:r>
              <a:rPr lang="ar-EG" sz="2400" b="1" dirty="0">
                <a:solidFill>
                  <a:srgbClr val="000000"/>
                </a:solidFill>
                <a:latin typeface="abel"/>
              </a:rPr>
              <a:t>تم إعداد قواعد تشغيل الشبكات العربية الخاصة بالربط بين الدول العربية .</a:t>
            </a:r>
          </a:p>
          <a:p>
            <a:pPr marL="342900" indent="-342900" algn="just" rtl="1">
              <a:lnSpc>
                <a:spcPct val="150000"/>
              </a:lnSpc>
              <a:buFont typeface="Wingdings" panose="05000000000000000000" pitchFamily="2" charset="2"/>
              <a:buChar char="Ø"/>
            </a:pPr>
            <a:r>
              <a:rPr lang="ar-EG" sz="2400" b="1" dirty="0">
                <a:solidFill>
                  <a:srgbClr val="000000"/>
                </a:solidFill>
                <a:latin typeface="abel"/>
              </a:rPr>
              <a:t>وقد تطلب قيام السوق العربية المشتركة إنشاء مجموعة من المؤسسات الإقليمية مثل اللجنة العربية لمشغلي أنظمة نقل الكهرباء وهي الجهة المكلفة بالتنسيق والتعاون بين مشغلي أنظمة النقل الوطنية ومشغلي أنظمة النقل الإقليمية الفرعية ووسطاء السوق الإقليمية.</a:t>
            </a:r>
          </a:p>
          <a:p>
            <a:pPr marL="342900" indent="-342900" algn="just" rtl="1">
              <a:lnSpc>
                <a:spcPct val="150000"/>
              </a:lnSpc>
              <a:buFont typeface="Wingdings" panose="05000000000000000000" pitchFamily="2" charset="2"/>
              <a:buChar char="Ø"/>
            </a:pPr>
            <a:r>
              <a:rPr lang="ar-EG" sz="2400" b="1" dirty="0">
                <a:solidFill>
                  <a:srgbClr val="000000"/>
                </a:solidFill>
                <a:latin typeface="abel"/>
              </a:rPr>
              <a:t>اللجنة العربية الاستشارية والتنظيمية وهي المكلفة بالمراجعة والمشورة بشأن وثائق حوكمة السوق وضمان الالتزام بها.</a:t>
            </a:r>
          </a:p>
        </p:txBody>
      </p:sp>
    </p:spTree>
    <p:extLst>
      <p:ext uri="{BB962C8B-B14F-4D97-AF65-F5344CB8AC3E}">
        <p14:creationId xmlns:p14="http://schemas.microsoft.com/office/powerpoint/2010/main" val="2950032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A5E8FC-E2F9-4E37-84FC-C0DA70C5278A}"/>
              </a:ext>
            </a:extLst>
          </p:cNvPr>
          <p:cNvSpPr>
            <a:spLocks noGrp="1"/>
          </p:cNvSpPr>
          <p:nvPr>
            <p:ph type="sldNum" sz="quarter" idx="12"/>
          </p:nvPr>
        </p:nvSpPr>
        <p:spPr/>
        <p:txBody>
          <a:bodyPr/>
          <a:lstStyle/>
          <a:p>
            <a:fld id="{D3B55611-6352-49FA-9670-E0F4C6FFA385}" type="slidenum">
              <a:rPr lang="en-US" smtClean="0"/>
              <a:t>33</a:t>
            </a:fld>
            <a:endParaRPr lang="en-US"/>
          </a:p>
        </p:txBody>
      </p:sp>
      <p:sp>
        <p:nvSpPr>
          <p:cNvPr id="4" name="Rectangle 3">
            <a:extLst>
              <a:ext uri="{FF2B5EF4-FFF2-40B4-BE49-F238E27FC236}">
                <a16:creationId xmlns:a16="http://schemas.microsoft.com/office/drawing/2014/main" id="{AF8E1130-4DD8-45E6-8488-AAA5B4BAD58A}"/>
              </a:ext>
            </a:extLst>
          </p:cNvPr>
          <p:cNvSpPr/>
          <p:nvPr/>
        </p:nvSpPr>
        <p:spPr>
          <a:xfrm>
            <a:off x="1676400" y="720731"/>
            <a:ext cx="8697808" cy="5416538"/>
          </a:xfrm>
          <a:prstGeom prst="rect">
            <a:avLst/>
          </a:prstGeom>
        </p:spPr>
        <p:txBody>
          <a:bodyPr wrap="square" lIns="60634" tIns="30317" rIns="60634" bIns="30317">
            <a:spAutoFit/>
            <a:scene3d>
              <a:camera prst="orthographicFront"/>
              <a:lightRig rig="harsh" dir="t"/>
            </a:scene3d>
            <a:sp3d extrusionH="57150" prstMaterial="matte">
              <a:bevelT w="63500" h="12700" prst="angle"/>
              <a:contourClr>
                <a:schemeClr val="bg1">
                  <a:lumMod val="65000"/>
                </a:schemeClr>
              </a:contourClr>
            </a:sp3d>
          </a:bodyPr>
          <a:lstStyle/>
          <a:p>
            <a:pPr algn="ctr" rtl="1">
              <a:lnSpc>
                <a:spcPct val="150000"/>
              </a:lnSpc>
            </a:pPr>
            <a:r>
              <a:rPr lang="ar-EG" sz="5800" b="1" dirty="0">
                <a:ln/>
                <a:solidFill>
                  <a:srgbClr val="FF0000"/>
                </a:solidFill>
                <a:cs typeface="PT Bold Heading" panose="02010400000000000000" pitchFamily="2" charset="-78"/>
              </a:rPr>
              <a:t>شكـــراً </a:t>
            </a:r>
          </a:p>
          <a:p>
            <a:pPr algn="ctr" rtl="1">
              <a:lnSpc>
                <a:spcPct val="150000"/>
              </a:lnSpc>
            </a:pPr>
            <a:endParaRPr lang="ar-EG" sz="5800" b="1" dirty="0">
              <a:ln/>
              <a:solidFill>
                <a:srgbClr val="FF0000"/>
              </a:solidFill>
              <a:cs typeface="PT Bold Heading" panose="02010400000000000000" pitchFamily="2" charset="-78"/>
            </a:endParaRPr>
          </a:p>
          <a:p>
            <a:pPr algn="ctr" rtl="1">
              <a:lnSpc>
                <a:spcPct val="150000"/>
              </a:lnSpc>
            </a:pPr>
            <a:endParaRPr lang="ar-EG" sz="5800" b="1" dirty="0">
              <a:ln/>
              <a:solidFill>
                <a:srgbClr val="FF0000"/>
              </a:solidFill>
              <a:cs typeface="PT Bold Heading" panose="02010400000000000000" pitchFamily="2" charset="-78"/>
            </a:endParaRPr>
          </a:p>
          <a:p>
            <a:pPr algn="ctr" rtl="1">
              <a:lnSpc>
                <a:spcPct val="150000"/>
              </a:lnSpc>
            </a:pPr>
            <a:r>
              <a:rPr lang="ar-EG" sz="5800" b="1" dirty="0">
                <a:ln/>
                <a:solidFill>
                  <a:srgbClr val="FF0000"/>
                </a:solidFill>
                <a:cs typeface="PT Bold Heading" panose="02010400000000000000" pitchFamily="2" charset="-78"/>
              </a:rPr>
              <a:t>لحُســنّ استماعكــم</a:t>
            </a:r>
            <a:endParaRPr lang="en-GB" sz="5800" b="1" dirty="0">
              <a:ln/>
              <a:solidFill>
                <a:srgbClr val="FF0000"/>
              </a:solidFill>
              <a:cs typeface="+mj-cs"/>
            </a:endParaRPr>
          </a:p>
        </p:txBody>
      </p:sp>
      <p:pic>
        <p:nvPicPr>
          <p:cNvPr id="5" name="Picture 2075" descr="3dflagsdotcom_egypt_2fawm">
            <a:extLst>
              <a:ext uri="{FF2B5EF4-FFF2-40B4-BE49-F238E27FC236}">
                <a16:creationId xmlns:a16="http://schemas.microsoft.com/office/drawing/2014/main" id="{5206894F-C6C9-4954-8274-7DB43D60FC4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90321"/>
            <a:ext cx="3048000" cy="207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39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6755EB-49A7-41B5-8078-B03277F2055E}"/>
              </a:ext>
            </a:extLst>
          </p:cNvPr>
          <p:cNvSpPr>
            <a:spLocks noGrp="1"/>
          </p:cNvSpPr>
          <p:nvPr>
            <p:ph type="title"/>
          </p:nvPr>
        </p:nvSpPr>
        <p:spPr>
          <a:xfrm>
            <a:off x="0" y="-21876"/>
            <a:ext cx="12192000" cy="707676"/>
          </a:xfrm>
          <a:solidFill>
            <a:schemeClr val="accent6">
              <a:lumMod val="40000"/>
              <a:lumOff val="60000"/>
            </a:schemeClr>
          </a:solidFill>
        </p:spPr>
        <p:txBody>
          <a:bodyPr>
            <a:normAutofit/>
          </a:bodyPr>
          <a:lstStyle/>
          <a:p>
            <a:pPr algn="ctr"/>
            <a:r>
              <a:rPr lang="ar-EG" sz="3000" b="1" u="sng" dirty="0">
                <a:latin typeface="AL-Mohanad Thick" panose="02060803050605020204" pitchFamily="18" charset="-78"/>
                <a:cs typeface="AL-Mohanad Thick" panose="02060803050605020204" pitchFamily="18" charset="-78"/>
              </a:rPr>
              <a:t>مزيج الطاقة المتوقع فى 2035</a:t>
            </a:r>
            <a:endParaRPr lang="en-US" sz="3000" u="sng" dirty="0">
              <a:latin typeface="AL-Mohanad Thick" panose="02060803050605020204" pitchFamily="18" charset="-78"/>
              <a:cs typeface="AL-Mohanad Thick" panose="02060803050605020204" pitchFamily="18" charset="-78"/>
            </a:endParaRPr>
          </a:p>
        </p:txBody>
      </p:sp>
      <p:sp>
        <p:nvSpPr>
          <p:cNvPr id="14" name="Slide Number Placeholder 13">
            <a:extLst>
              <a:ext uri="{FF2B5EF4-FFF2-40B4-BE49-F238E27FC236}">
                <a16:creationId xmlns:a16="http://schemas.microsoft.com/office/drawing/2014/main" id="{0420C828-195D-468D-86D6-CE609013A86D}"/>
              </a:ext>
            </a:extLst>
          </p:cNvPr>
          <p:cNvSpPr>
            <a:spLocks noGrp="1"/>
          </p:cNvSpPr>
          <p:nvPr>
            <p:ph type="sldNum" sz="quarter" idx="12"/>
          </p:nvPr>
        </p:nvSpPr>
        <p:spPr/>
        <p:txBody>
          <a:bodyPr/>
          <a:lstStyle/>
          <a:p>
            <a:fld id="{D3B55611-6352-49FA-9670-E0F4C6FFA385}" type="slidenum">
              <a:rPr lang="en-US" smtClean="0"/>
              <a:t>4</a:t>
            </a:fld>
            <a:endParaRPr lang="en-US"/>
          </a:p>
        </p:txBody>
      </p:sp>
      <p:pic>
        <p:nvPicPr>
          <p:cNvPr id="5" name="Picture 4">
            <a:extLst>
              <a:ext uri="{FF2B5EF4-FFF2-40B4-BE49-F238E27FC236}">
                <a16:creationId xmlns:a16="http://schemas.microsoft.com/office/drawing/2014/main" id="{0A748CAD-26E7-4BF5-A8E2-3FE2B9A6D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27277"/>
            <a:ext cx="10515600" cy="6054523"/>
          </a:xfrm>
          <a:prstGeom prst="rect">
            <a:avLst/>
          </a:prstGeom>
        </p:spPr>
      </p:pic>
    </p:spTree>
    <p:extLst>
      <p:ext uri="{BB962C8B-B14F-4D97-AF65-F5344CB8AC3E}">
        <p14:creationId xmlns:p14="http://schemas.microsoft.com/office/powerpoint/2010/main" val="384345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E93334-9A0C-4101-BA19-2985CEBE8BCF}"/>
              </a:ext>
            </a:extLst>
          </p:cNvPr>
          <p:cNvSpPr>
            <a:spLocks noGrp="1"/>
          </p:cNvSpPr>
          <p:nvPr>
            <p:ph type="sldNum" sz="quarter" idx="12"/>
          </p:nvPr>
        </p:nvSpPr>
        <p:spPr/>
        <p:txBody>
          <a:bodyPr/>
          <a:lstStyle/>
          <a:p>
            <a:fld id="{D3B55611-6352-49FA-9670-E0F4C6FFA385}" type="slidenum">
              <a:rPr lang="en-US" smtClean="0"/>
              <a:t>5</a:t>
            </a:fld>
            <a:endParaRPr lang="en-US"/>
          </a:p>
        </p:txBody>
      </p:sp>
      <p:sp>
        <p:nvSpPr>
          <p:cNvPr id="5" name="Title 1">
            <a:extLst>
              <a:ext uri="{FF2B5EF4-FFF2-40B4-BE49-F238E27FC236}">
                <a16:creationId xmlns:a16="http://schemas.microsoft.com/office/drawing/2014/main" id="{4B94CB2E-E811-4C46-B079-DE75E84A55FE}"/>
              </a:ext>
            </a:extLst>
          </p:cNvPr>
          <p:cNvSpPr txBox="1">
            <a:spLocks/>
          </p:cNvSpPr>
          <p:nvPr/>
        </p:nvSpPr>
        <p:spPr>
          <a:xfrm>
            <a:off x="0" y="0"/>
            <a:ext cx="12192000" cy="762000"/>
          </a:xfrm>
          <a:prstGeom prst="rect">
            <a:avLst/>
          </a:prstGeom>
          <a:solidFill>
            <a:schemeClr val="accent6">
              <a:lumMod val="40000"/>
              <a:lumOff val="60000"/>
            </a:schemeClr>
          </a:solidFill>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ar-EG" sz="3000" b="1" dirty="0">
                <a:cs typeface="AL-Mohanad Thick" panose="02060803050605020204"/>
              </a:rPr>
              <a:t>تدعيم الشبكة المصرية منذ عام 2014 حتى عام 2021</a:t>
            </a:r>
            <a:r>
              <a:rPr lang="en-US" sz="3000" b="1" dirty="0">
                <a:cs typeface="AL-Mohanad Thick" panose="02060803050605020204"/>
              </a:rPr>
              <a:t> </a:t>
            </a:r>
          </a:p>
        </p:txBody>
      </p:sp>
      <p:graphicFrame>
        <p:nvGraphicFramePr>
          <p:cNvPr id="10" name="Chart 9">
            <a:extLst>
              <a:ext uri="{FF2B5EF4-FFF2-40B4-BE49-F238E27FC236}">
                <a16:creationId xmlns:a16="http://schemas.microsoft.com/office/drawing/2014/main" id="{F2C8DDBF-E37F-4C44-A95B-381BE5EEC9D5}"/>
              </a:ext>
            </a:extLst>
          </p:cNvPr>
          <p:cNvGraphicFramePr>
            <a:graphicFrameLocks/>
          </p:cNvGraphicFramePr>
          <p:nvPr>
            <p:extLst>
              <p:ext uri="{D42A27DB-BD31-4B8C-83A1-F6EECF244321}">
                <p14:modId xmlns:p14="http://schemas.microsoft.com/office/powerpoint/2010/main" val="761177648"/>
              </p:ext>
            </p:extLst>
          </p:nvPr>
        </p:nvGraphicFramePr>
        <p:xfrm>
          <a:off x="304800" y="3857625"/>
          <a:ext cx="4572000" cy="28479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5">
            <a:extLst>
              <a:ext uri="{FF2B5EF4-FFF2-40B4-BE49-F238E27FC236}">
                <a16:creationId xmlns:a16="http://schemas.microsoft.com/office/drawing/2014/main" id="{B3E73695-506E-4381-9856-D4804AE48E06}"/>
              </a:ext>
            </a:extLst>
          </p:cNvPr>
          <p:cNvSpPr txBox="1"/>
          <p:nvPr/>
        </p:nvSpPr>
        <p:spPr>
          <a:xfrm>
            <a:off x="1262521" y="3857646"/>
            <a:ext cx="2983231" cy="44128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ar-EG" sz="1200" b="1" dirty="0"/>
              <a:t>تطور عدد محطات المحولات على الجهد العالى والفائق</a:t>
            </a:r>
          </a:p>
          <a:p>
            <a:pPr algn="ctr"/>
            <a:r>
              <a:rPr lang="ar-EG" sz="1200" b="1" dirty="0"/>
              <a:t> منذ عام 2014 وحتى عام 2021</a:t>
            </a:r>
          </a:p>
        </p:txBody>
      </p:sp>
      <p:graphicFrame>
        <p:nvGraphicFramePr>
          <p:cNvPr id="14" name="Chart 13">
            <a:extLst>
              <a:ext uri="{FF2B5EF4-FFF2-40B4-BE49-F238E27FC236}">
                <a16:creationId xmlns:a16="http://schemas.microsoft.com/office/drawing/2014/main" id="{A8859DA5-30A7-4436-BAF8-6FD1BAAC55BE}"/>
              </a:ext>
            </a:extLst>
          </p:cNvPr>
          <p:cNvGraphicFramePr>
            <a:graphicFrameLocks/>
          </p:cNvGraphicFramePr>
          <p:nvPr>
            <p:extLst>
              <p:ext uri="{D42A27DB-BD31-4B8C-83A1-F6EECF244321}">
                <p14:modId xmlns:p14="http://schemas.microsoft.com/office/powerpoint/2010/main" val="3081231784"/>
              </p:ext>
            </p:extLst>
          </p:nvPr>
        </p:nvGraphicFramePr>
        <p:xfrm>
          <a:off x="7162800" y="3547746"/>
          <a:ext cx="5257800" cy="319659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7">
            <a:extLst>
              <a:ext uri="{FF2B5EF4-FFF2-40B4-BE49-F238E27FC236}">
                <a16:creationId xmlns:a16="http://schemas.microsoft.com/office/drawing/2014/main" id="{F1DAE001-7CA9-4DC4-A892-B2A425E3EB58}"/>
              </a:ext>
            </a:extLst>
          </p:cNvPr>
          <p:cNvSpPr txBox="1"/>
          <p:nvPr/>
        </p:nvSpPr>
        <p:spPr>
          <a:xfrm>
            <a:off x="7765909" y="3547746"/>
            <a:ext cx="3371850" cy="4953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ar-EG" sz="1200" b="1" dirty="0"/>
              <a:t>تطور سعات محطات المحولات على الجهد العالى والفائق</a:t>
            </a:r>
          </a:p>
          <a:p>
            <a:pPr algn="ctr"/>
            <a:r>
              <a:rPr lang="ar-EG" sz="1200" b="1" dirty="0"/>
              <a:t>منذ عام 2014 وحتى عام 2021 ( م.وات ) </a:t>
            </a:r>
          </a:p>
        </p:txBody>
      </p:sp>
      <p:graphicFrame>
        <p:nvGraphicFramePr>
          <p:cNvPr id="18" name="Chart 17">
            <a:extLst>
              <a:ext uri="{FF2B5EF4-FFF2-40B4-BE49-F238E27FC236}">
                <a16:creationId xmlns:a16="http://schemas.microsoft.com/office/drawing/2014/main" id="{59FE670B-8974-4FC5-90A2-9955305A5532}"/>
              </a:ext>
            </a:extLst>
          </p:cNvPr>
          <p:cNvGraphicFramePr>
            <a:graphicFrameLocks/>
          </p:cNvGraphicFramePr>
          <p:nvPr>
            <p:extLst>
              <p:ext uri="{D42A27DB-BD31-4B8C-83A1-F6EECF244321}">
                <p14:modId xmlns:p14="http://schemas.microsoft.com/office/powerpoint/2010/main" val="729220675"/>
              </p:ext>
            </p:extLst>
          </p:nvPr>
        </p:nvGraphicFramePr>
        <p:xfrm>
          <a:off x="3472603" y="881696"/>
          <a:ext cx="4985597" cy="308070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9">
            <a:extLst>
              <a:ext uri="{FF2B5EF4-FFF2-40B4-BE49-F238E27FC236}">
                <a16:creationId xmlns:a16="http://schemas.microsoft.com/office/drawing/2014/main" id="{161113EC-6FAC-492B-9BEC-5A5B1DCFD3B8}"/>
              </a:ext>
            </a:extLst>
          </p:cNvPr>
          <p:cNvSpPr txBox="1"/>
          <p:nvPr/>
        </p:nvSpPr>
        <p:spPr>
          <a:xfrm>
            <a:off x="4203115" y="768186"/>
            <a:ext cx="3264337" cy="47734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ar-EG" sz="1200" b="1" dirty="0"/>
              <a:t>تطور أطوال الخطوط والكابلات على الجهد العالى والفائق</a:t>
            </a:r>
          </a:p>
          <a:p>
            <a:pPr algn="ctr"/>
            <a:r>
              <a:rPr lang="ar-EG" sz="1200" b="1" dirty="0"/>
              <a:t> منذ عام 2014 وحتى عام 2021(كم)</a:t>
            </a:r>
          </a:p>
        </p:txBody>
      </p:sp>
    </p:spTree>
    <p:extLst>
      <p:ext uri="{BB962C8B-B14F-4D97-AF65-F5344CB8AC3E}">
        <p14:creationId xmlns:p14="http://schemas.microsoft.com/office/powerpoint/2010/main" val="210961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09BEC-12AB-49E6-9A15-4EAC8231C1A6}"/>
              </a:ext>
            </a:extLst>
          </p:cNvPr>
          <p:cNvSpPr>
            <a:spLocks noGrp="1"/>
          </p:cNvSpPr>
          <p:nvPr>
            <p:ph type="sldNum" sz="quarter" idx="12"/>
          </p:nvPr>
        </p:nvSpPr>
        <p:spPr/>
        <p:txBody>
          <a:bodyPr/>
          <a:lstStyle/>
          <a:p>
            <a:fld id="{D3B55611-6352-49FA-9670-E0F4C6FFA385}" type="slidenum">
              <a:rPr lang="en-US" smtClean="0"/>
              <a:t>6</a:t>
            </a:fld>
            <a:endParaRPr lang="en-US"/>
          </a:p>
        </p:txBody>
      </p:sp>
      <p:sp>
        <p:nvSpPr>
          <p:cNvPr id="6" name="Rectangle 5">
            <a:extLst>
              <a:ext uri="{FF2B5EF4-FFF2-40B4-BE49-F238E27FC236}">
                <a16:creationId xmlns:a16="http://schemas.microsoft.com/office/drawing/2014/main" id="{755FA17E-C12A-4ACF-9EEC-FBE1AD9B443B}"/>
              </a:ext>
            </a:extLst>
          </p:cNvPr>
          <p:cNvSpPr/>
          <p:nvPr/>
        </p:nvSpPr>
        <p:spPr>
          <a:xfrm>
            <a:off x="2114550" y="2209800"/>
            <a:ext cx="7924800" cy="1676400"/>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ar-EG" sz="3000" b="1" u="sng" dirty="0">
                <a:solidFill>
                  <a:schemeClr val="tx1"/>
                </a:solidFill>
                <a:latin typeface="AL-Mohanad Thick" panose="02060803050605020204" pitchFamily="18" charset="-78"/>
                <a:ea typeface="+mj-ea"/>
                <a:cs typeface="AL-Mohanad Thick" panose="02060803050605020204" pitchFamily="18" charset="-78"/>
              </a:rPr>
              <a:t>نماذج لمشروعات الطاقة المتجددة</a:t>
            </a:r>
          </a:p>
          <a:p>
            <a:pPr algn="ctr">
              <a:lnSpc>
                <a:spcPct val="150000"/>
              </a:lnSpc>
            </a:pPr>
            <a:r>
              <a:rPr lang="ar-EG" sz="3000" b="1" u="sng" dirty="0">
                <a:solidFill>
                  <a:schemeClr val="tx1"/>
                </a:solidFill>
                <a:latin typeface="AL-Mohanad Thick" panose="02060803050605020204" pitchFamily="18" charset="-78"/>
                <a:ea typeface="+mj-ea"/>
                <a:cs typeface="AL-Mohanad Thick" panose="02060803050605020204" pitchFamily="18" charset="-78"/>
              </a:rPr>
              <a:t> القائمة &amp; المستقبلية </a:t>
            </a:r>
            <a:endParaRPr lang="en-US" sz="3000" b="1" u="sng" dirty="0">
              <a:solidFill>
                <a:schemeClr val="tx1"/>
              </a:solidFill>
              <a:latin typeface="AL-Mohanad Thick" panose="02060803050605020204" pitchFamily="18" charset="-78"/>
              <a:ea typeface="+mj-ea"/>
              <a:cs typeface="AL-Mohanad Thick" panose="02060803050605020204" pitchFamily="18" charset="-78"/>
            </a:endParaRPr>
          </a:p>
        </p:txBody>
      </p:sp>
      <p:sp>
        <p:nvSpPr>
          <p:cNvPr id="2" name="Rectangle 1">
            <a:extLst>
              <a:ext uri="{FF2B5EF4-FFF2-40B4-BE49-F238E27FC236}">
                <a16:creationId xmlns:a16="http://schemas.microsoft.com/office/drawing/2014/main" id="{D2B53780-15AC-4FEF-8D37-7FCF87C2B3B1}"/>
              </a:ext>
            </a:extLst>
          </p:cNvPr>
          <p:cNvSpPr/>
          <p:nvPr/>
        </p:nvSpPr>
        <p:spPr>
          <a:xfrm>
            <a:off x="0" y="0"/>
            <a:ext cx="12192000" cy="6858000"/>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48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82CCD9-DD9E-487F-8693-78FE254894DC}"/>
              </a:ext>
            </a:extLst>
          </p:cNvPr>
          <p:cNvSpPr>
            <a:spLocks noGrp="1"/>
          </p:cNvSpPr>
          <p:nvPr>
            <p:ph type="sldNum" sz="quarter" idx="12"/>
          </p:nvPr>
        </p:nvSpPr>
        <p:spPr/>
        <p:txBody>
          <a:bodyPr/>
          <a:lstStyle/>
          <a:p>
            <a:fld id="{D3B55611-6352-49FA-9670-E0F4C6FFA385}" type="slidenum">
              <a:rPr lang="en-US" smtClean="0"/>
              <a:t>7</a:t>
            </a:fld>
            <a:endParaRPr lang="en-US"/>
          </a:p>
        </p:txBody>
      </p:sp>
      <p:pic>
        <p:nvPicPr>
          <p:cNvPr id="8" name="Picture 7">
            <a:extLst>
              <a:ext uri="{FF2B5EF4-FFF2-40B4-BE49-F238E27FC236}">
                <a16:creationId xmlns:a16="http://schemas.microsoft.com/office/drawing/2014/main" id="{65BB708B-8915-4822-9596-C20E8FA037FE}"/>
              </a:ext>
            </a:extLst>
          </p:cNvPr>
          <p:cNvPicPr>
            <a:picLocks noChangeAspect="1"/>
          </p:cNvPicPr>
          <p:nvPr/>
        </p:nvPicPr>
        <p:blipFill>
          <a:blip r:embed="rId2"/>
          <a:stretch>
            <a:fillRect/>
          </a:stretch>
        </p:blipFill>
        <p:spPr>
          <a:xfrm>
            <a:off x="457200" y="702416"/>
            <a:ext cx="4648200" cy="3127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rot lat="0" lon="0" rev="0"/>
            </a:camera>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C0097BD8-FDE7-425A-B659-5E30EB6C5BD4}"/>
              </a:ext>
            </a:extLst>
          </p:cNvPr>
          <p:cNvSpPr txBox="1"/>
          <p:nvPr/>
        </p:nvSpPr>
        <p:spPr>
          <a:xfrm>
            <a:off x="-17318" y="6400800"/>
            <a:ext cx="11963400" cy="1815882"/>
          </a:xfrm>
          <a:prstGeom prst="rect">
            <a:avLst/>
          </a:prstGeom>
          <a:noFill/>
        </p:spPr>
        <p:txBody>
          <a:bodyPr wrap="square">
            <a:spAutoFit/>
          </a:bodyPr>
          <a:lstStyle/>
          <a:p>
            <a:pPr algn="just" rtl="1"/>
            <a:r>
              <a:rPr lang="ar-EG" sz="2800" b="1" dirty="0">
                <a:latin typeface="Noto sans"/>
              </a:rPr>
              <a:t>يعد أكبر تجمع للرياح في منطقة الشرق الأوسط وشمال إفريقيا بسعة إجمالية تبلغ 580 ميجاوات ، حيث تتوافر أفضل الظروف لمزارع الرياح مثل سرعة واستقرار الرياح والتضاريس الأرضية مما يؤدي إلى معامل سعة 51.7٪ ، وهذا الرقم هو رقم قياسي عالمي لأن غالبية مزارع الرياح في جميع أنحاء العالم يمكنها تحقيق معامل سعة يتراوح من 30٪ إلى 40٪ فقط</a:t>
            </a:r>
            <a:endParaRPr lang="en-US" sz="2800" b="1" dirty="0"/>
          </a:p>
        </p:txBody>
      </p:sp>
      <p:sp>
        <p:nvSpPr>
          <p:cNvPr id="11" name="Title 1">
            <a:extLst>
              <a:ext uri="{FF2B5EF4-FFF2-40B4-BE49-F238E27FC236}">
                <a16:creationId xmlns:a16="http://schemas.microsoft.com/office/drawing/2014/main" id="{EE1AE495-CACC-49A6-8F94-81C661111FC5}"/>
              </a:ext>
            </a:extLst>
          </p:cNvPr>
          <p:cNvSpPr txBox="1">
            <a:spLocks/>
          </p:cNvSpPr>
          <p:nvPr/>
        </p:nvSpPr>
        <p:spPr>
          <a:xfrm>
            <a:off x="0" y="0"/>
            <a:ext cx="12192000" cy="618326"/>
          </a:xfrm>
          <a:prstGeom prst="rect">
            <a:avLst/>
          </a:prstGeom>
          <a:solidFill>
            <a:schemeClr val="accent6">
              <a:lumMod val="60000"/>
              <a:lumOff val="4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sz="3000" b="1" u="sng" dirty="0">
                <a:latin typeface="AL-Mohanad Thick" panose="02060803050605020204" pitchFamily="18" charset="-78"/>
                <a:cs typeface="AL-Mohanad Thick" panose="02060803050605020204" pitchFamily="18" charset="-78"/>
              </a:rPr>
              <a:t>نماذج لمشروعات الطاقة المتجددة القائمة</a:t>
            </a:r>
            <a:endParaRPr lang="en-US" sz="3000" b="1" u="sng" dirty="0">
              <a:latin typeface="AL-Mohanad Thick" panose="02060803050605020204" pitchFamily="18" charset="-78"/>
              <a:cs typeface="AL-Mohanad Thick" panose="02060803050605020204" pitchFamily="18" charset="-78"/>
            </a:endParaRPr>
          </a:p>
        </p:txBody>
      </p:sp>
      <p:sp>
        <p:nvSpPr>
          <p:cNvPr id="13" name="TextBox 12">
            <a:extLst>
              <a:ext uri="{FF2B5EF4-FFF2-40B4-BE49-F238E27FC236}">
                <a16:creationId xmlns:a16="http://schemas.microsoft.com/office/drawing/2014/main" id="{A71AF12D-8C35-4248-89B6-026FFB3D89D3}"/>
              </a:ext>
            </a:extLst>
          </p:cNvPr>
          <p:cNvSpPr txBox="1"/>
          <p:nvPr/>
        </p:nvSpPr>
        <p:spPr>
          <a:xfrm>
            <a:off x="609600" y="3828555"/>
            <a:ext cx="3657600" cy="1778179"/>
          </a:xfrm>
          <a:prstGeom prst="rect">
            <a:avLst/>
          </a:prstGeom>
          <a:noFill/>
        </p:spPr>
        <p:txBody>
          <a:bodyPr wrap="square">
            <a:spAutoFit/>
          </a:bodyPr>
          <a:lstStyle/>
          <a:p>
            <a:pPr algn="r" rtl="1">
              <a:lnSpc>
                <a:spcPct val="250000"/>
              </a:lnSpc>
            </a:pPr>
            <a:r>
              <a:rPr lang="ar-EG" sz="2400" b="1" u="sng" dirty="0">
                <a:solidFill>
                  <a:srgbClr val="C00000"/>
                </a:solidFill>
                <a:latin typeface="AL-Mohanad Thick" panose="02060803050605020204" pitchFamily="18" charset="-78"/>
                <a:cs typeface="AL-Mohanad Thick" panose="02060803050605020204" pitchFamily="18" charset="-78"/>
              </a:rPr>
              <a:t>مزارع الرياح بجبل الزيت</a:t>
            </a:r>
          </a:p>
          <a:p>
            <a:pPr algn="r" rtl="1">
              <a:lnSpc>
                <a:spcPct val="250000"/>
              </a:lnSpc>
            </a:pPr>
            <a:r>
              <a:rPr lang="ar-EG" sz="2400" b="1" dirty="0">
                <a:latin typeface="Noto sans"/>
              </a:rPr>
              <a:t>القدرة الإسمية 580 ميجاوات</a:t>
            </a:r>
          </a:p>
        </p:txBody>
      </p:sp>
      <p:pic>
        <p:nvPicPr>
          <p:cNvPr id="2" name="Picture 1">
            <a:extLst>
              <a:ext uri="{FF2B5EF4-FFF2-40B4-BE49-F238E27FC236}">
                <a16:creationId xmlns:a16="http://schemas.microsoft.com/office/drawing/2014/main" id="{86EA870A-0F88-05EF-2F64-D4D55FC0A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735807"/>
            <a:ext cx="5181600" cy="3126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2F3FD089-4EA3-87F6-8BBF-9EE9B4722EFB}"/>
              </a:ext>
            </a:extLst>
          </p:cNvPr>
          <p:cNvSpPr txBox="1"/>
          <p:nvPr/>
        </p:nvSpPr>
        <p:spPr>
          <a:xfrm>
            <a:off x="6934200" y="4256633"/>
            <a:ext cx="3754120" cy="1412887"/>
          </a:xfrm>
          <a:prstGeom prst="rect">
            <a:avLst/>
          </a:prstGeom>
          <a:noFill/>
        </p:spPr>
        <p:txBody>
          <a:bodyPr wrap="square">
            <a:spAutoFit/>
          </a:bodyPr>
          <a:lstStyle/>
          <a:p>
            <a:pPr algn="r" rtl="1"/>
            <a:r>
              <a:rPr lang="ar-EG" sz="2800" b="1" u="sng" dirty="0">
                <a:solidFill>
                  <a:srgbClr val="C00000"/>
                </a:solidFill>
                <a:latin typeface="AL-Mohanad Thick" panose="02060803050605020204" pitchFamily="18" charset="-78"/>
                <a:cs typeface="AL-Mohanad Thick" panose="02060803050605020204" pitchFamily="18" charset="-78"/>
              </a:rPr>
              <a:t>محطة بنبان للطاقة الشمسية</a:t>
            </a:r>
          </a:p>
          <a:p>
            <a:pPr algn="r" rtl="1">
              <a:lnSpc>
                <a:spcPct val="250000"/>
              </a:lnSpc>
            </a:pPr>
            <a:r>
              <a:rPr lang="ar-EG" sz="2800" b="1" dirty="0">
                <a:solidFill>
                  <a:srgbClr val="000000"/>
                </a:solidFill>
                <a:latin typeface="ge ss two light"/>
              </a:rPr>
              <a:t>القدرة الإسمية 1465 م. وات</a:t>
            </a:r>
          </a:p>
        </p:txBody>
      </p:sp>
    </p:spTree>
    <p:extLst>
      <p:ext uri="{BB962C8B-B14F-4D97-AF65-F5344CB8AC3E}">
        <p14:creationId xmlns:p14="http://schemas.microsoft.com/office/powerpoint/2010/main" val="62534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82CCD9-DD9E-487F-8693-78FE254894DC}"/>
              </a:ext>
            </a:extLst>
          </p:cNvPr>
          <p:cNvSpPr>
            <a:spLocks noGrp="1"/>
          </p:cNvSpPr>
          <p:nvPr>
            <p:ph type="sldNum" sz="quarter" idx="12"/>
          </p:nvPr>
        </p:nvSpPr>
        <p:spPr/>
        <p:txBody>
          <a:bodyPr/>
          <a:lstStyle/>
          <a:p>
            <a:fld id="{D3B55611-6352-49FA-9670-E0F4C6FFA385}" type="slidenum">
              <a:rPr lang="en-US" smtClean="0"/>
              <a:t>8</a:t>
            </a:fld>
            <a:endParaRPr lang="en-US"/>
          </a:p>
        </p:txBody>
      </p:sp>
      <p:sp>
        <p:nvSpPr>
          <p:cNvPr id="10" name="TextBox 9">
            <a:extLst>
              <a:ext uri="{FF2B5EF4-FFF2-40B4-BE49-F238E27FC236}">
                <a16:creationId xmlns:a16="http://schemas.microsoft.com/office/drawing/2014/main" id="{C0097BD8-FDE7-425A-B659-5E30EB6C5BD4}"/>
              </a:ext>
            </a:extLst>
          </p:cNvPr>
          <p:cNvSpPr txBox="1"/>
          <p:nvPr/>
        </p:nvSpPr>
        <p:spPr>
          <a:xfrm>
            <a:off x="6109378" y="762000"/>
            <a:ext cx="5777822" cy="5301131"/>
          </a:xfrm>
          <a:prstGeom prst="rect">
            <a:avLst/>
          </a:prstGeom>
          <a:noFill/>
        </p:spPr>
        <p:txBody>
          <a:bodyPr wrap="square">
            <a:spAutoFit/>
          </a:bodyPr>
          <a:lstStyle/>
          <a:p>
            <a:pPr algn="just" rtl="1">
              <a:lnSpc>
                <a:spcPct val="250000"/>
              </a:lnSpc>
            </a:pPr>
            <a:r>
              <a:rPr lang="ar-EG" sz="2800" b="1" dirty="0">
                <a:latin typeface="Noto sans"/>
              </a:rPr>
              <a:t>تستهدف وزارة الكهرباء والطاقة المتجددة تعظيم الإستفادة من الإمكانيات الهائلة من الطاقة المتجددة حيث تبلخ القدرات المولدة حاليا 20% من قيمة الحمل الأقصى ومن المتوقع أن تبلغ حوالى 42 % عام 2035.</a:t>
            </a:r>
            <a:endParaRPr lang="en-US" sz="2800" b="1" dirty="0"/>
          </a:p>
        </p:txBody>
      </p:sp>
      <p:sp>
        <p:nvSpPr>
          <p:cNvPr id="11" name="Title 1">
            <a:extLst>
              <a:ext uri="{FF2B5EF4-FFF2-40B4-BE49-F238E27FC236}">
                <a16:creationId xmlns:a16="http://schemas.microsoft.com/office/drawing/2014/main" id="{EE1AE495-CACC-49A6-8F94-81C661111FC5}"/>
              </a:ext>
            </a:extLst>
          </p:cNvPr>
          <p:cNvSpPr txBox="1">
            <a:spLocks/>
          </p:cNvSpPr>
          <p:nvPr/>
        </p:nvSpPr>
        <p:spPr>
          <a:xfrm>
            <a:off x="0" y="0"/>
            <a:ext cx="12192000" cy="609600"/>
          </a:xfrm>
          <a:prstGeom prst="rect">
            <a:avLst/>
          </a:prstGeom>
          <a:solidFill>
            <a:schemeClr val="accent6">
              <a:lumMod val="60000"/>
              <a:lumOff val="4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sz="3000" b="1" u="sng" dirty="0">
                <a:latin typeface="AL-Mohanad Thick" panose="02060803050605020204" pitchFamily="18" charset="-78"/>
                <a:cs typeface="AL-Mohanad Thick" panose="02060803050605020204" pitchFamily="18" charset="-78"/>
              </a:rPr>
              <a:t>القدرات المولدة باستخدام الطاقة المتجددة والمتوقعة حتى عام 2035</a:t>
            </a:r>
            <a:endParaRPr lang="en-US" sz="3000" b="1" u="sng" dirty="0">
              <a:latin typeface="AL-Mohanad Thick" panose="02060803050605020204" pitchFamily="18" charset="-78"/>
              <a:cs typeface="AL-Mohanad Thick" panose="02060803050605020204" pitchFamily="18" charset="-78"/>
            </a:endParaRPr>
          </a:p>
        </p:txBody>
      </p:sp>
      <p:pic>
        <p:nvPicPr>
          <p:cNvPr id="3" name="Picture 2">
            <a:extLst>
              <a:ext uri="{FF2B5EF4-FFF2-40B4-BE49-F238E27FC236}">
                <a16:creationId xmlns:a16="http://schemas.microsoft.com/office/drawing/2014/main" id="{23CB9A9B-1E85-4C0B-8693-D910235F7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81200"/>
            <a:ext cx="4161113" cy="32544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5666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09BEC-12AB-49E6-9A15-4EAC8231C1A6}"/>
              </a:ext>
            </a:extLst>
          </p:cNvPr>
          <p:cNvSpPr>
            <a:spLocks noGrp="1"/>
          </p:cNvSpPr>
          <p:nvPr>
            <p:ph type="sldNum" sz="quarter" idx="12"/>
          </p:nvPr>
        </p:nvSpPr>
        <p:spPr/>
        <p:txBody>
          <a:bodyPr/>
          <a:lstStyle/>
          <a:p>
            <a:fld id="{D3B55611-6352-49FA-9670-E0F4C6FFA385}" type="slidenum">
              <a:rPr lang="en-US" smtClean="0"/>
              <a:t>9</a:t>
            </a:fld>
            <a:endParaRPr lang="en-US"/>
          </a:p>
        </p:txBody>
      </p:sp>
      <p:sp>
        <p:nvSpPr>
          <p:cNvPr id="6" name="Rectangle 5">
            <a:extLst>
              <a:ext uri="{FF2B5EF4-FFF2-40B4-BE49-F238E27FC236}">
                <a16:creationId xmlns:a16="http://schemas.microsoft.com/office/drawing/2014/main" id="{755FA17E-C12A-4ACF-9EEC-FBE1AD9B443B}"/>
              </a:ext>
            </a:extLst>
          </p:cNvPr>
          <p:cNvSpPr/>
          <p:nvPr/>
        </p:nvSpPr>
        <p:spPr>
          <a:xfrm>
            <a:off x="1981200" y="2378076"/>
            <a:ext cx="8153400" cy="1676400"/>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rtl="1">
              <a:lnSpc>
                <a:spcPct val="150000"/>
              </a:lnSpc>
            </a:pPr>
            <a:r>
              <a:rPr lang="ar-EG" sz="3600" b="1" dirty="0">
                <a:solidFill>
                  <a:schemeClr val="tx1"/>
                </a:solidFill>
                <a:latin typeface="AL-Mohanad Thick" panose="02060803050605020204" pitchFamily="18" charset="-78"/>
                <a:ea typeface="+mj-ea"/>
                <a:cs typeface="AL-Mohanad Thick" panose="02060803050605020204" pitchFamily="18" charset="-78"/>
              </a:rPr>
              <a:t>مصر كمركز لتجارة الطاقة بالمنطقة</a:t>
            </a:r>
            <a:endParaRPr lang="en-US" sz="3600" b="1" dirty="0">
              <a:solidFill>
                <a:schemeClr val="tx1"/>
              </a:solidFill>
              <a:latin typeface="AL-Mohanad Thick" panose="02060803050605020204" pitchFamily="18" charset="-78"/>
              <a:ea typeface="+mj-ea"/>
              <a:cs typeface="AL-Mohanad Thick" panose="02060803050605020204" pitchFamily="18" charset="-78"/>
            </a:endParaRPr>
          </a:p>
        </p:txBody>
      </p:sp>
      <p:sp>
        <p:nvSpPr>
          <p:cNvPr id="2" name="Rectangle 1">
            <a:extLst>
              <a:ext uri="{FF2B5EF4-FFF2-40B4-BE49-F238E27FC236}">
                <a16:creationId xmlns:a16="http://schemas.microsoft.com/office/drawing/2014/main" id="{D2B53780-15AC-4FEF-8D37-7FCF87C2B3B1}"/>
              </a:ext>
            </a:extLst>
          </p:cNvPr>
          <p:cNvSpPr/>
          <p:nvPr/>
        </p:nvSpPr>
        <p:spPr>
          <a:xfrm>
            <a:off x="0" y="0"/>
            <a:ext cx="12192000" cy="6858000"/>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108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10865</TotalTime>
  <Words>1545</Words>
  <Application>Microsoft Office PowerPoint</Application>
  <PresentationFormat>Widescreen</PresentationFormat>
  <Paragraphs>157</Paragraphs>
  <Slides>33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abel</vt:lpstr>
      <vt:lpstr>almarai</vt:lpstr>
      <vt:lpstr>AL-Mohanad Thick</vt:lpstr>
      <vt:lpstr>Arial</vt:lpstr>
      <vt:lpstr>Calibri</vt:lpstr>
      <vt:lpstr>Calibri Light</vt:lpstr>
      <vt:lpstr>ge ss two light</vt:lpstr>
      <vt:lpstr>Noto sans</vt:lpstr>
      <vt:lpstr>PT Bold Heading</vt:lpstr>
      <vt:lpstr>Wingdings</vt:lpstr>
      <vt:lpstr>Office Theme</vt:lpstr>
      <vt:lpstr>PowerPoint Presentation</vt:lpstr>
      <vt:lpstr>محتوى العرض</vt:lpstr>
      <vt:lpstr>قدرات التوليد الإسمية حتى 2021</vt:lpstr>
      <vt:lpstr>مزيج الطاقة المتوقع فى 2035</vt:lpstr>
      <vt:lpstr>PowerPoint Presentation</vt:lpstr>
      <vt:lpstr>PowerPoint Presentation</vt:lpstr>
      <vt:lpstr>PowerPoint Presentation</vt:lpstr>
      <vt:lpstr>PowerPoint Presentation</vt:lpstr>
      <vt:lpstr>PowerPoint Presentation</vt:lpstr>
      <vt:lpstr>مصر كمركز لتجارة الطاقة الكهربائية بالمنطقة</vt:lpstr>
      <vt:lpstr>PowerPoint Presentation</vt:lpstr>
      <vt:lpstr>  مشروعات الربط الحالية والمستقبلية بالمنطقة </vt:lpstr>
      <vt:lpstr>PowerPoint Presentation</vt:lpstr>
      <vt:lpstr>الربط بين مصر - السودان</vt:lpstr>
      <vt:lpstr>PowerPoint Presentation</vt:lpstr>
      <vt:lpstr>PIDA PAP IIمشروعات    </vt:lpstr>
      <vt:lpstr>PIDA PAP IIمشروعات    </vt:lpstr>
      <vt:lpstr>الربط الكهربائى القارى   </vt:lpstr>
      <vt:lpstr>الربط الكهربائى القارى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السوق العربية المشتركة</vt:lpstr>
      <vt:lpstr> مصرعضواً فى تجمع الطاقة لدول شرق إفريقيا</vt:lpstr>
      <vt:lpstr>مصر عضواً فى رابطة مشغلى شبكات نقل الكهرباء بدول البحر المتوسط (Med-TSO)</vt:lpstr>
      <vt:lpstr>الربط العربى </vt:lpstr>
      <vt:lpstr>PowerPoint Presentation</vt:lpstr>
    </vt:vector>
  </TitlesOfParts>
  <Company>IBDA3GATE.COM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EETC</dc:title>
  <dc:creator>user</dc:creator>
  <cp:lastModifiedBy>إدارة الطاقة</cp:lastModifiedBy>
  <cp:revision>309</cp:revision>
  <cp:lastPrinted>2021-01-31T13:39:41Z</cp:lastPrinted>
  <dcterms:created xsi:type="dcterms:W3CDTF">2021-01-19T08:52:31Z</dcterms:created>
  <dcterms:modified xsi:type="dcterms:W3CDTF">2022-12-14T07:26:47Z</dcterms:modified>
</cp:coreProperties>
</file>