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29"/>
  </p:notesMasterIdLst>
  <p:sldIdLst>
    <p:sldId id="256" r:id="rId2"/>
    <p:sldId id="257" r:id="rId3"/>
    <p:sldId id="336" r:id="rId4"/>
    <p:sldId id="341" r:id="rId5"/>
    <p:sldId id="258" r:id="rId6"/>
    <p:sldId id="342" r:id="rId7"/>
    <p:sldId id="337" r:id="rId8"/>
    <p:sldId id="344" r:id="rId9"/>
    <p:sldId id="345" r:id="rId10"/>
    <p:sldId id="261" r:id="rId11"/>
    <p:sldId id="346" r:id="rId12"/>
    <p:sldId id="262" r:id="rId13"/>
    <p:sldId id="263" r:id="rId14"/>
    <p:sldId id="347" r:id="rId15"/>
    <p:sldId id="265" r:id="rId16"/>
    <p:sldId id="270" r:id="rId17"/>
    <p:sldId id="348" r:id="rId18"/>
    <p:sldId id="350" r:id="rId19"/>
    <p:sldId id="352" r:id="rId20"/>
    <p:sldId id="354" r:id="rId21"/>
    <p:sldId id="353" r:id="rId22"/>
    <p:sldId id="357" r:id="rId23"/>
    <p:sldId id="360" r:id="rId24"/>
    <p:sldId id="359" r:id="rId25"/>
    <p:sldId id="349" r:id="rId26"/>
    <p:sldId id="259" r:id="rId27"/>
    <p:sldId id="340" r:id="rId28"/>
  </p:sldIdLst>
  <p:sldSz cx="9906000" cy="6858000" type="A4"/>
  <p:notesSz cx="9928225" cy="679767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BF1E9"/>
    <a:srgbClr val="C3DEB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66" d="100"/>
          <a:sy n="66" d="100"/>
        </p:scale>
        <p:origin x="124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5382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Book1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explosion val="3"/>
          <c:dPt>
            <c:idx val="0"/>
            <c:bubble3D val="0"/>
            <c:spPr>
              <a:solidFill>
                <a:schemeClr val="accent1">
                  <a:lumMod val="75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5649-4198-82EE-789B03F9D57B}"/>
              </c:ext>
            </c:extLst>
          </c:dPt>
          <c:dPt>
            <c:idx val="1"/>
            <c:bubble3D val="0"/>
            <c:spPr>
              <a:solidFill>
                <a:schemeClr val="accent6">
                  <a:lumMod val="75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5649-4198-82EE-789B03F9D57B}"/>
              </c:ext>
            </c:extLst>
          </c:dPt>
          <c:val>
            <c:numRef>
              <c:f>Sheet1!$I$12:$J$12</c:f>
              <c:numCache>
                <c:formatCode>General</c:formatCode>
                <c:ptCount val="2"/>
                <c:pt idx="0">
                  <c:v>3.5</c:v>
                </c:pt>
                <c:pt idx="1">
                  <c:v>1.5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5649-4198-82EE-789B03F9D57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144"/>
      </c:pie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4302125" cy="3413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ar-KW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622926" y="1"/>
            <a:ext cx="4303713" cy="3413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fld id="{5C69C4C1-7D25-4062-A26B-378D07A99A93}" type="datetimeFigureOut">
              <a:rPr lang="ar-KW" smtClean="0"/>
              <a:t>20/05/1444</a:t>
            </a:fld>
            <a:endParaRPr lang="ar-KW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306763" y="849313"/>
            <a:ext cx="3314700" cy="22939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ar-KW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92189" y="3271839"/>
            <a:ext cx="7943850" cy="26765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K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6456363"/>
            <a:ext cx="4302125" cy="3413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endParaRPr lang="ar-K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622926" y="6456363"/>
            <a:ext cx="4303713" cy="3413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fld id="{6344A532-5B1B-47EC-99F9-F1EAB5A0970E}" type="slidenum">
              <a:rPr lang="ar-KW" smtClean="0"/>
              <a:t>‹#›</a:t>
            </a:fld>
            <a:endParaRPr lang="ar-KW"/>
          </a:p>
        </p:txBody>
      </p:sp>
    </p:spTree>
    <p:extLst>
      <p:ext uri="{BB962C8B-B14F-4D97-AF65-F5344CB8AC3E}">
        <p14:creationId xmlns:p14="http://schemas.microsoft.com/office/powerpoint/2010/main" val="31309724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83908" rtl="0" eaLnBrk="1" latinLnBrk="0" hangingPunct="1">
      <a:defRPr sz="898" kern="1200">
        <a:solidFill>
          <a:schemeClr val="tx1"/>
        </a:solidFill>
        <a:latin typeface="+mn-lt"/>
        <a:ea typeface="+mn-ea"/>
        <a:cs typeface="+mn-cs"/>
      </a:defRPr>
    </a:lvl1pPr>
    <a:lvl2pPr marL="341954" algn="l" defTabSz="683908" rtl="0" eaLnBrk="1" latinLnBrk="0" hangingPunct="1">
      <a:defRPr sz="898" kern="1200">
        <a:solidFill>
          <a:schemeClr val="tx1"/>
        </a:solidFill>
        <a:latin typeface="+mn-lt"/>
        <a:ea typeface="+mn-ea"/>
        <a:cs typeface="+mn-cs"/>
      </a:defRPr>
    </a:lvl2pPr>
    <a:lvl3pPr marL="683908" algn="l" defTabSz="683908" rtl="0" eaLnBrk="1" latinLnBrk="0" hangingPunct="1">
      <a:defRPr sz="898" kern="1200">
        <a:solidFill>
          <a:schemeClr val="tx1"/>
        </a:solidFill>
        <a:latin typeface="+mn-lt"/>
        <a:ea typeface="+mn-ea"/>
        <a:cs typeface="+mn-cs"/>
      </a:defRPr>
    </a:lvl3pPr>
    <a:lvl4pPr marL="1025861" algn="l" defTabSz="683908" rtl="0" eaLnBrk="1" latinLnBrk="0" hangingPunct="1">
      <a:defRPr sz="898" kern="1200">
        <a:solidFill>
          <a:schemeClr val="tx1"/>
        </a:solidFill>
        <a:latin typeface="+mn-lt"/>
        <a:ea typeface="+mn-ea"/>
        <a:cs typeface="+mn-cs"/>
      </a:defRPr>
    </a:lvl4pPr>
    <a:lvl5pPr marL="1367814" algn="l" defTabSz="683908" rtl="0" eaLnBrk="1" latinLnBrk="0" hangingPunct="1">
      <a:defRPr sz="898" kern="1200">
        <a:solidFill>
          <a:schemeClr val="tx1"/>
        </a:solidFill>
        <a:latin typeface="+mn-lt"/>
        <a:ea typeface="+mn-ea"/>
        <a:cs typeface="+mn-cs"/>
      </a:defRPr>
    </a:lvl5pPr>
    <a:lvl6pPr marL="1709768" algn="l" defTabSz="683908" rtl="0" eaLnBrk="1" latinLnBrk="0" hangingPunct="1">
      <a:defRPr sz="898" kern="1200">
        <a:solidFill>
          <a:schemeClr val="tx1"/>
        </a:solidFill>
        <a:latin typeface="+mn-lt"/>
        <a:ea typeface="+mn-ea"/>
        <a:cs typeface="+mn-cs"/>
      </a:defRPr>
    </a:lvl6pPr>
    <a:lvl7pPr marL="2051722" algn="l" defTabSz="683908" rtl="0" eaLnBrk="1" latinLnBrk="0" hangingPunct="1">
      <a:defRPr sz="898" kern="1200">
        <a:solidFill>
          <a:schemeClr val="tx1"/>
        </a:solidFill>
        <a:latin typeface="+mn-lt"/>
        <a:ea typeface="+mn-ea"/>
        <a:cs typeface="+mn-cs"/>
      </a:defRPr>
    </a:lvl7pPr>
    <a:lvl8pPr marL="2393675" algn="l" defTabSz="683908" rtl="0" eaLnBrk="1" latinLnBrk="0" hangingPunct="1">
      <a:defRPr sz="898" kern="1200">
        <a:solidFill>
          <a:schemeClr val="tx1"/>
        </a:solidFill>
        <a:latin typeface="+mn-lt"/>
        <a:ea typeface="+mn-ea"/>
        <a:cs typeface="+mn-cs"/>
      </a:defRPr>
    </a:lvl8pPr>
    <a:lvl9pPr marL="2735629" algn="l" defTabSz="683908" rtl="0" eaLnBrk="1" latinLnBrk="0" hangingPunct="1">
      <a:defRPr sz="898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727FFA-780E-44CC-B22F-D6E99DAB5C21}" type="datetime8">
              <a:rPr lang="ar-KW" smtClean="0"/>
              <a:t>13 كانون الأول، 22</a:t>
            </a:fld>
            <a:endParaRPr lang="ar-K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K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9F945-16C0-4D33-892D-F39643C801D3}" type="slidenum">
              <a:rPr lang="ar-KW" smtClean="0"/>
              <a:t>‹#›</a:t>
            </a:fld>
            <a:endParaRPr lang="ar-KW"/>
          </a:p>
        </p:txBody>
      </p:sp>
    </p:spTree>
    <p:extLst>
      <p:ext uri="{BB962C8B-B14F-4D97-AF65-F5344CB8AC3E}">
        <p14:creationId xmlns:p14="http://schemas.microsoft.com/office/powerpoint/2010/main" val="4136127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5C2271-BA52-4022-988E-CFFAEABCD598}" type="datetime8">
              <a:rPr lang="ar-KW" smtClean="0"/>
              <a:t>13 كانون الأول، 22</a:t>
            </a:fld>
            <a:endParaRPr lang="ar-K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K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9F945-16C0-4D33-892D-F39643C801D3}" type="slidenum">
              <a:rPr lang="ar-KW" smtClean="0"/>
              <a:t>‹#›</a:t>
            </a:fld>
            <a:endParaRPr lang="ar-KW"/>
          </a:p>
        </p:txBody>
      </p:sp>
    </p:spTree>
    <p:extLst>
      <p:ext uri="{BB962C8B-B14F-4D97-AF65-F5344CB8AC3E}">
        <p14:creationId xmlns:p14="http://schemas.microsoft.com/office/powerpoint/2010/main" val="7068518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C32057-0B2A-472C-9409-609DEC95475D}" type="datetime8">
              <a:rPr lang="ar-KW" smtClean="0"/>
              <a:t>13 كانون الأول، 22</a:t>
            </a:fld>
            <a:endParaRPr lang="ar-K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K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9F945-16C0-4D33-892D-F39643C801D3}" type="slidenum">
              <a:rPr lang="ar-KW" smtClean="0"/>
              <a:t>‹#›</a:t>
            </a:fld>
            <a:endParaRPr lang="ar-KW"/>
          </a:p>
        </p:txBody>
      </p:sp>
    </p:spTree>
    <p:extLst>
      <p:ext uri="{BB962C8B-B14F-4D97-AF65-F5344CB8AC3E}">
        <p14:creationId xmlns:p14="http://schemas.microsoft.com/office/powerpoint/2010/main" val="41038347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A5137-FAD3-4800-A8A6-10A2445CD03B}" type="datetime8">
              <a:rPr lang="ar-KW" smtClean="0"/>
              <a:t>13 كانون الأول، 22</a:t>
            </a:fld>
            <a:endParaRPr lang="ar-K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K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9F945-16C0-4D33-892D-F39643C801D3}" type="slidenum">
              <a:rPr lang="ar-KW" smtClean="0"/>
              <a:t>‹#›</a:t>
            </a:fld>
            <a:endParaRPr lang="ar-KW"/>
          </a:p>
        </p:txBody>
      </p:sp>
    </p:spTree>
    <p:extLst>
      <p:ext uri="{BB962C8B-B14F-4D97-AF65-F5344CB8AC3E}">
        <p14:creationId xmlns:p14="http://schemas.microsoft.com/office/powerpoint/2010/main" val="39225525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532FE9-FFE9-4FBA-970D-C3E7A52BBFB8}" type="datetime8">
              <a:rPr lang="ar-KW" smtClean="0"/>
              <a:t>13 كانون الأول، 22</a:t>
            </a:fld>
            <a:endParaRPr lang="ar-K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K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9F945-16C0-4D33-892D-F39643C801D3}" type="slidenum">
              <a:rPr lang="ar-KW" smtClean="0"/>
              <a:t>‹#›</a:t>
            </a:fld>
            <a:endParaRPr lang="ar-KW"/>
          </a:p>
        </p:txBody>
      </p:sp>
    </p:spTree>
    <p:extLst>
      <p:ext uri="{BB962C8B-B14F-4D97-AF65-F5344CB8AC3E}">
        <p14:creationId xmlns:p14="http://schemas.microsoft.com/office/powerpoint/2010/main" val="7901000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CB05B4-826D-4B58-BBA4-3339FB92E8EC}" type="datetime8">
              <a:rPr lang="ar-KW" smtClean="0"/>
              <a:t>13 كانون الأول، 22</a:t>
            </a:fld>
            <a:endParaRPr lang="ar-K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K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9F945-16C0-4D33-892D-F39643C801D3}" type="slidenum">
              <a:rPr lang="ar-KW" smtClean="0"/>
              <a:t>‹#›</a:t>
            </a:fld>
            <a:endParaRPr lang="ar-KW"/>
          </a:p>
        </p:txBody>
      </p:sp>
    </p:spTree>
    <p:extLst>
      <p:ext uri="{BB962C8B-B14F-4D97-AF65-F5344CB8AC3E}">
        <p14:creationId xmlns:p14="http://schemas.microsoft.com/office/powerpoint/2010/main" val="21419321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64D282-712B-42B2-8EF1-22C7B03D75F4}" type="datetime8">
              <a:rPr lang="ar-KW" smtClean="0"/>
              <a:t>13 كانون الأول، 22</a:t>
            </a:fld>
            <a:endParaRPr lang="ar-KW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KW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9F945-16C0-4D33-892D-F39643C801D3}" type="slidenum">
              <a:rPr lang="ar-KW" smtClean="0"/>
              <a:t>‹#›</a:t>
            </a:fld>
            <a:endParaRPr lang="ar-KW"/>
          </a:p>
        </p:txBody>
      </p:sp>
    </p:spTree>
    <p:extLst>
      <p:ext uri="{BB962C8B-B14F-4D97-AF65-F5344CB8AC3E}">
        <p14:creationId xmlns:p14="http://schemas.microsoft.com/office/powerpoint/2010/main" val="12549871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D7BEB0-113E-4992-82B1-7BB4F67E349D}" type="datetime8">
              <a:rPr lang="ar-KW" smtClean="0"/>
              <a:t>13 كانون الأول، 22</a:t>
            </a:fld>
            <a:endParaRPr lang="ar-KW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KW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9F945-16C0-4D33-892D-F39643C801D3}" type="slidenum">
              <a:rPr lang="ar-KW" smtClean="0"/>
              <a:t>‹#›</a:t>
            </a:fld>
            <a:endParaRPr lang="ar-KW"/>
          </a:p>
        </p:txBody>
      </p:sp>
    </p:spTree>
    <p:extLst>
      <p:ext uri="{BB962C8B-B14F-4D97-AF65-F5344CB8AC3E}">
        <p14:creationId xmlns:p14="http://schemas.microsoft.com/office/powerpoint/2010/main" val="3253567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A89AB-48E3-466F-BE06-E33B31CB1AB1}" type="datetime8">
              <a:rPr lang="ar-KW" smtClean="0"/>
              <a:t>13 كانون الأول، 22</a:t>
            </a:fld>
            <a:endParaRPr lang="ar-KW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KW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9F945-16C0-4D33-892D-F39643C801D3}" type="slidenum">
              <a:rPr lang="ar-KW" smtClean="0"/>
              <a:t>‹#›</a:t>
            </a:fld>
            <a:endParaRPr lang="ar-KW"/>
          </a:p>
        </p:txBody>
      </p:sp>
    </p:spTree>
    <p:extLst>
      <p:ext uri="{BB962C8B-B14F-4D97-AF65-F5344CB8AC3E}">
        <p14:creationId xmlns:p14="http://schemas.microsoft.com/office/powerpoint/2010/main" val="2652032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1E276-0F05-467A-932D-6458D50FC372}" type="datetime8">
              <a:rPr lang="ar-KW" smtClean="0"/>
              <a:t>13 كانون الأول، 22</a:t>
            </a:fld>
            <a:endParaRPr lang="ar-K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K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9F945-16C0-4D33-892D-F39643C801D3}" type="slidenum">
              <a:rPr lang="ar-KW" smtClean="0"/>
              <a:t>‹#›</a:t>
            </a:fld>
            <a:endParaRPr lang="ar-KW"/>
          </a:p>
        </p:txBody>
      </p:sp>
    </p:spTree>
    <p:extLst>
      <p:ext uri="{BB962C8B-B14F-4D97-AF65-F5344CB8AC3E}">
        <p14:creationId xmlns:p14="http://schemas.microsoft.com/office/powerpoint/2010/main" val="24320124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A7766A-8E2B-4F86-B9F7-F8F78A4E89C9}" type="datetime8">
              <a:rPr lang="ar-KW" smtClean="0"/>
              <a:t>13 كانون الأول، 22</a:t>
            </a:fld>
            <a:endParaRPr lang="ar-K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K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9F945-16C0-4D33-892D-F39643C801D3}" type="slidenum">
              <a:rPr lang="ar-KW" smtClean="0"/>
              <a:t>‹#›</a:t>
            </a:fld>
            <a:endParaRPr lang="ar-KW"/>
          </a:p>
        </p:txBody>
      </p:sp>
    </p:spTree>
    <p:extLst>
      <p:ext uri="{BB962C8B-B14F-4D97-AF65-F5344CB8AC3E}">
        <p14:creationId xmlns:p14="http://schemas.microsoft.com/office/powerpoint/2010/main" val="34897662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2BA6F7-C9FF-4427-BB34-2CDFDD8D961D}" type="datetime8">
              <a:rPr lang="ar-KW" smtClean="0"/>
              <a:t>13 كانون الأول، 22</a:t>
            </a:fld>
            <a:endParaRPr lang="ar-K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K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29F945-16C0-4D33-892D-F39643C801D3}" type="slidenum">
              <a:rPr lang="ar-KW" smtClean="0"/>
              <a:t>‹#›</a:t>
            </a:fld>
            <a:endParaRPr lang="ar-KW"/>
          </a:p>
        </p:txBody>
      </p:sp>
    </p:spTree>
    <p:extLst>
      <p:ext uri="{BB962C8B-B14F-4D97-AF65-F5344CB8AC3E}">
        <p14:creationId xmlns:p14="http://schemas.microsoft.com/office/powerpoint/2010/main" val="11690938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l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A01595FC-508E-3DDB-201E-10242678DF14}"/>
              </a:ext>
            </a:extLst>
          </p:cNvPr>
          <p:cNvSpPr txBox="1">
            <a:spLocks/>
          </p:cNvSpPr>
          <p:nvPr/>
        </p:nvSpPr>
        <p:spPr>
          <a:xfrm>
            <a:off x="2086968" y="1058814"/>
            <a:ext cx="5732060" cy="1063987"/>
          </a:xfrm>
          <a:prstGeom prst="rect">
            <a:avLst/>
          </a:prstGeom>
        </p:spPr>
        <p:txBody>
          <a:bodyPr vert="horz" lIns="104497" tIns="52248" rIns="104497" bIns="52248" rtlCol="1">
            <a:noAutofit/>
          </a:bodyPr>
          <a:lstStyle>
            <a:lvl1pPr marL="0" indent="0" algn="ctr" defTabSz="1645920" rtl="1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5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822960" indent="0" algn="ctr" defTabSz="1645920" rtl="1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5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645920" indent="0" algn="ctr" defTabSz="1645920" rtl="1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43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2468880" indent="0" algn="ctr" defTabSz="1645920" rtl="1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3291840" indent="0" algn="ctr" defTabSz="1645920" rtl="1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4114800" indent="0" algn="ctr" defTabSz="1645920" rtl="1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4937760" indent="0" algn="ctr" defTabSz="1645920" rtl="1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5760720" indent="0" algn="ctr" defTabSz="1645920" rtl="1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6583680" indent="0" algn="ctr" defTabSz="1645920" rtl="1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4424"/>
            <a:r>
              <a:rPr lang="ar-KW" sz="2800" b="1" dirty="0">
                <a:solidFill>
                  <a:schemeClr val="accent5">
                    <a:lumMod val="75000"/>
                  </a:schemeClr>
                </a:solidFill>
                <a:cs typeface="+mj-cs"/>
              </a:rPr>
              <a:t>نظرة عامة إلى الربط الكهربائي العربي</a:t>
            </a:r>
          </a:p>
          <a:p>
            <a:pPr marL="54424"/>
            <a:r>
              <a:rPr lang="ar-KW" sz="2800" b="1" dirty="0">
                <a:solidFill>
                  <a:schemeClr val="accent5">
                    <a:lumMod val="75000"/>
                  </a:schemeClr>
                </a:solidFill>
                <a:cs typeface="+mj-cs"/>
              </a:rPr>
              <a:t>(بين الماضي والحاضر والمستقبل)</a:t>
            </a:r>
            <a:endParaRPr lang="en-US" sz="2800" b="1" dirty="0">
              <a:solidFill>
                <a:schemeClr val="accent5">
                  <a:lumMod val="75000"/>
                </a:schemeClr>
              </a:solidFill>
              <a:cs typeface="+mj-cs"/>
            </a:endParaRPr>
          </a:p>
        </p:txBody>
      </p:sp>
      <p:pic>
        <p:nvPicPr>
          <p:cNvPr id="5" name="Picture 4" descr="A picture containing text, sign&#10;&#10;Description automatically generated">
            <a:extLst>
              <a:ext uri="{FF2B5EF4-FFF2-40B4-BE49-F238E27FC236}">
                <a16:creationId xmlns:a16="http://schemas.microsoft.com/office/drawing/2014/main" id="{18FBD6E0-35BA-45C5-3C47-1192B7E09A3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43450" y="214629"/>
            <a:ext cx="419100" cy="502918"/>
          </a:xfrm>
          <a:prstGeom prst="rect">
            <a:avLst/>
          </a:prstGeom>
        </p:spPr>
      </p:pic>
      <p:sp>
        <p:nvSpPr>
          <p:cNvPr id="50" name="Rectangle 49">
            <a:extLst>
              <a:ext uri="{FF2B5EF4-FFF2-40B4-BE49-F238E27FC236}">
                <a16:creationId xmlns:a16="http://schemas.microsoft.com/office/drawing/2014/main" id="{CAA942B9-7B90-B5EE-724A-7CE4387C2F0F}"/>
              </a:ext>
            </a:extLst>
          </p:cNvPr>
          <p:cNvSpPr/>
          <p:nvPr/>
        </p:nvSpPr>
        <p:spPr>
          <a:xfrm>
            <a:off x="1018198" y="2185049"/>
            <a:ext cx="7869601" cy="310476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>
              <a:lnSpc>
                <a:spcPct val="150000"/>
              </a:lnSpc>
            </a:pPr>
            <a:r>
              <a:rPr lang="ar-KW" sz="2500" b="1" dirty="0">
                <a:solidFill>
                  <a:schemeClr val="bg2">
                    <a:lumMod val="10000"/>
                  </a:schemeClr>
                </a:solidFill>
                <a:cs typeface="+mj-cs"/>
              </a:rPr>
              <a:t>ورشة عمل المنتدى العربي لمنظمي الكهرباء</a:t>
            </a:r>
          </a:p>
          <a:p>
            <a:pPr algn="ctr" rtl="1">
              <a:lnSpc>
                <a:spcPct val="150000"/>
              </a:lnSpc>
            </a:pPr>
            <a:r>
              <a:rPr lang="ar-KW" sz="2500" b="1" dirty="0">
                <a:solidFill>
                  <a:schemeClr val="bg2">
                    <a:lumMod val="10000"/>
                  </a:schemeClr>
                </a:solidFill>
                <a:cs typeface="+mj-cs"/>
              </a:rPr>
              <a:t>حول</a:t>
            </a:r>
          </a:p>
          <a:p>
            <a:pPr algn="ctr" rtl="1">
              <a:lnSpc>
                <a:spcPct val="150000"/>
              </a:lnSpc>
            </a:pPr>
            <a:r>
              <a:rPr lang="ar-KW" sz="2300" b="1" dirty="0">
                <a:solidFill>
                  <a:schemeClr val="bg2">
                    <a:lumMod val="10000"/>
                  </a:schemeClr>
                </a:solidFill>
                <a:cs typeface="+mj-cs"/>
              </a:rPr>
              <a:t>"الأطر التشريعية والتنظيمية لصناعة تقديم الخدمة الكهربائية وسبل تعزيز صناعة تقديم الخدمة الكهربائية"</a:t>
            </a:r>
            <a:endParaRPr lang="ar-KW" sz="2300" b="1"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54" name="Slide Number Placeholder 53">
            <a:extLst>
              <a:ext uri="{FF2B5EF4-FFF2-40B4-BE49-F238E27FC236}">
                <a16:creationId xmlns:a16="http://schemas.microsoft.com/office/drawing/2014/main" id="{C19AAAFD-66AA-1776-C439-200BE49785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491413" y="6289677"/>
            <a:ext cx="2228850" cy="365125"/>
          </a:xfrm>
        </p:spPr>
        <p:txBody>
          <a:bodyPr/>
          <a:lstStyle/>
          <a:p>
            <a:fld id="{A029F945-16C0-4D33-892D-F39643C801D3}" type="slidenum">
              <a:rPr lang="ar-KW" sz="1000" smtClean="0"/>
              <a:t>1</a:t>
            </a:fld>
            <a:endParaRPr lang="ar-KW" sz="1000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C64E6B1-53FD-051F-CBBB-C8C05B62D245}"/>
              </a:ext>
            </a:extLst>
          </p:cNvPr>
          <p:cNvSpPr/>
          <p:nvPr/>
        </p:nvSpPr>
        <p:spPr>
          <a:xfrm>
            <a:off x="3573874" y="6182027"/>
            <a:ext cx="2758247" cy="461503"/>
          </a:xfrm>
          <a:prstGeom prst="rect">
            <a:avLst/>
          </a:prstGeom>
        </p:spPr>
        <p:txBody>
          <a:bodyPr vert="horz" lIns="104497" tIns="52248" rIns="104497" bIns="52248" rtlCol="1">
            <a:noAutofit/>
          </a:bodyPr>
          <a:lstStyle/>
          <a:p>
            <a:pPr marL="54424" algn="ctr" defTabSz="1645920" rtl="1">
              <a:spcBef>
                <a:spcPct val="20000"/>
              </a:spcBef>
            </a:pPr>
            <a:r>
              <a:rPr lang="ar-KW" sz="2000" b="1" dirty="0">
                <a:solidFill>
                  <a:schemeClr val="accent5">
                    <a:lumMod val="75000"/>
                  </a:schemeClr>
                </a:solidFill>
                <a:cs typeface="+mj-cs"/>
              </a:rPr>
              <a:t>(14 – 15 ديسمبر 2022)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B5ADFADC-A212-ED74-3ED5-CE2A725CEC8C}"/>
              </a:ext>
            </a:extLst>
          </p:cNvPr>
          <p:cNvSpPr txBox="1"/>
          <p:nvPr/>
        </p:nvSpPr>
        <p:spPr>
          <a:xfrm>
            <a:off x="1541120" y="5352057"/>
            <a:ext cx="68237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r>
              <a:rPr lang="ar-KW" sz="2400" b="1" dirty="0">
                <a:solidFill>
                  <a:schemeClr val="accent6">
                    <a:lumMod val="75000"/>
                  </a:schemeClr>
                </a:solidFill>
              </a:rPr>
              <a:t>عرض مقدم من الصندوق العربي للإنماء الاقتصادي والاجتماعي</a:t>
            </a:r>
            <a:endParaRPr lang="en-US" sz="2400" b="1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4886056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E31E502-614F-7C0E-1A16-6AEF183F75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450604" y="6356352"/>
            <a:ext cx="2228850" cy="365125"/>
          </a:xfrm>
        </p:spPr>
        <p:txBody>
          <a:bodyPr/>
          <a:lstStyle/>
          <a:p>
            <a:fld id="{A029F945-16C0-4D33-892D-F39643C801D3}" type="slidenum">
              <a:rPr lang="ar-KW" sz="1000" smtClean="0"/>
              <a:t>10</a:t>
            </a:fld>
            <a:endParaRPr lang="ar-KW" sz="1000" dirty="0"/>
          </a:p>
        </p:txBody>
      </p:sp>
      <p:graphicFrame>
        <p:nvGraphicFramePr>
          <p:cNvPr id="2" name="Table 6">
            <a:extLst>
              <a:ext uri="{FF2B5EF4-FFF2-40B4-BE49-F238E27FC236}">
                <a16:creationId xmlns:a16="http://schemas.microsoft.com/office/drawing/2014/main" id="{3DE8A8CC-DC11-F175-4AEC-37CF2B12735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2440024"/>
              </p:ext>
            </p:extLst>
          </p:nvPr>
        </p:nvGraphicFramePr>
        <p:xfrm>
          <a:off x="453006" y="1175964"/>
          <a:ext cx="3043629" cy="434722"/>
        </p:xfrm>
        <a:graphic>
          <a:graphicData uri="http://schemas.openxmlformats.org/drawingml/2006/table">
            <a:tbl>
              <a:tblPr rtl="1" firstRow="1" bandRow="1">
                <a:tableStyleId>{16D9F66E-5EB9-4882-86FB-DCBF35E3C3E4}</a:tableStyleId>
              </a:tblPr>
              <a:tblGrid>
                <a:gridCol w="3043629">
                  <a:extLst>
                    <a:ext uri="{9D8B030D-6E8A-4147-A177-3AD203B41FA5}">
                      <a16:colId xmlns:a16="http://schemas.microsoft.com/office/drawing/2014/main" val="3763178777"/>
                    </a:ext>
                  </a:extLst>
                </a:gridCol>
              </a:tblGrid>
              <a:tr h="434722">
                <a:tc>
                  <a:txBody>
                    <a:bodyPr/>
                    <a:lstStyle/>
                    <a:p>
                      <a:pPr marL="0" indent="0" algn="just" rtl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en-US" sz="2000" b="1" dirty="0"/>
                        <a:t>1) Traditionally (3 Blocks).</a:t>
                      </a:r>
                    </a:p>
                  </a:txBody>
                  <a:tcPr marT="41564" marB="41564"/>
                </a:tc>
                <a:extLst>
                  <a:ext uri="{0D108BD9-81ED-4DB2-BD59-A6C34878D82A}">
                    <a16:rowId xmlns:a16="http://schemas.microsoft.com/office/drawing/2014/main" val="1198628074"/>
                  </a:ext>
                </a:extLst>
              </a:tr>
            </a:tbl>
          </a:graphicData>
        </a:graphic>
      </p:graphicFrame>
      <p:graphicFrame>
        <p:nvGraphicFramePr>
          <p:cNvPr id="3" name="Table 6">
            <a:extLst>
              <a:ext uri="{FF2B5EF4-FFF2-40B4-BE49-F238E27FC236}">
                <a16:creationId xmlns:a16="http://schemas.microsoft.com/office/drawing/2014/main" id="{569AAD36-33BB-9EC4-513E-3B9CB6209BC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28992141"/>
              </p:ext>
            </p:extLst>
          </p:nvPr>
        </p:nvGraphicFramePr>
        <p:xfrm>
          <a:off x="4296366" y="391074"/>
          <a:ext cx="5058903" cy="537522"/>
        </p:xfrm>
        <a:graphic>
          <a:graphicData uri="http://schemas.openxmlformats.org/drawingml/2006/table">
            <a:tbl>
              <a:tblPr rtl="1" firstRow="1" bandRow="1">
                <a:tableStyleId>{93296810-A885-4BE3-A3E7-6D5BEEA58F35}</a:tableStyleId>
              </a:tblPr>
              <a:tblGrid>
                <a:gridCol w="5058903">
                  <a:extLst>
                    <a:ext uri="{9D8B030D-6E8A-4147-A177-3AD203B41FA5}">
                      <a16:colId xmlns:a16="http://schemas.microsoft.com/office/drawing/2014/main" val="3763178777"/>
                    </a:ext>
                  </a:extLst>
                </a:gridCol>
              </a:tblGrid>
              <a:tr h="537522">
                <a:tc>
                  <a:txBody>
                    <a:bodyPr/>
                    <a:lstStyle/>
                    <a:p>
                      <a:pPr algn="ctr" rtl="0"/>
                      <a:r>
                        <a:rPr lang="en-US" sz="2200" dirty="0"/>
                        <a:t>ACTIVITIES OF THE EXTERNAL EXPERT</a:t>
                      </a:r>
                      <a:endParaRPr lang="ar-KW" sz="2200" dirty="0"/>
                    </a:p>
                  </a:txBody>
                  <a:tcPr marL="315676" marR="315676" marT="37785" marB="37785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03786655"/>
                  </a:ext>
                </a:extLst>
              </a:tr>
            </a:tbl>
          </a:graphicData>
        </a:graphic>
      </p:graphicFrame>
      <p:sp>
        <p:nvSpPr>
          <p:cNvPr id="22" name="Rectangle 21">
            <a:extLst>
              <a:ext uri="{FF2B5EF4-FFF2-40B4-BE49-F238E27FC236}">
                <a16:creationId xmlns:a16="http://schemas.microsoft.com/office/drawing/2014/main" id="{56D3522A-DF8D-840A-1A9F-15E6D8F6BBF9}"/>
              </a:ext>
            </a:extLst>
          </p:cNvPr>
          <p:cNvSpPr/>
          <p:nvPr/>
        </p:nvSpPr>
        <p:spPr>
          <a:xfrm>
            <a:off x="2358509" y="1892590"/>
            <a:ext cx="1199417" cy="463287"/>
          </a:xfrm>
          <a:prstGeom prst="rect">
            <a:avLst/>
          </a:prstGeom>
          <a:solidFill>
            <a:srgbClr val="EBF1E9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2000" b="1" dirty="0">
                <a:solidFill>
                  <a:schemeClr val="accent6">
                    <a:lumMod val="50000"/>
                  </a:schemeClr>
                </a:solidFill>
              </a:rPr>
              <a:t>Maghreb</a:t>
            </a:r>
            <a:endParaRPr lang="ar-KW" sz="20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923D3AA0-79B7-9BDC-10E5-CC552F23C459}"/>
              </a:ext>
            </a:extLst>
          </p:cNvPr>
          <p:cNvSpPr/>
          <p:nvPr/>
        </p:nvSpPr>
        <p:spPr>
          <a:xfrm>
            <a:off x="1781165" y="2471508"/>
            <a:ext cx="2337327" cy="1900897"/>
          </a:xfrm>
          <a:prstGeom prst="rect">
            <a:avLst/>
          </a:prstGeom>
          <a:noFill/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182880" indent="-18288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accent6">
                    <a:lumMod val="50000"/>
                  </a:schemeClr>
                </a:solidFill>
              </a:rPr>
              <a:t>Morocco</a:t>
            </a:r>
          </a:p>
          <a:p>
            <a:pPr marL="182880" indent="-18288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accent6">
                    <a:lumMod val="50000"/>
                  </a:schemeClr>
                </a:solidFill>
              </a:rPr>
              <a:t>Algeria</a:t>
            </a:r>
          </a:p>
          <a:p>
            <a:pPr marL="182880" indent="-18288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accent6">
                    <a:lumMod val="50000"/>
                  </a:schemeClr>
                </a:solidFill>
              </a:rPr>
              <a:t>Tunisia</a:t>
            </a:r>
          </a:p>
          <a:p>
            <a:pPr marL="182880" indent="-18288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accent6">
                    <a:lumMod val="50000"/>
                  </a:schemeClr>
                </a:solidFill>
              </a:rPr>
              <a:t>Libya</a:t>
            </a:r>
            <a:endParaRPr lang="ar-KW" sz="200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F079B21-FD0A-D61B-A223-9C9A5CC1B3B8}"/>
              </a:ext>
            </a:extLst>
          </p:cNvPr>
          <p:cNvSpPr/>
          <p:nvPr/>
        </p:nvSpPr>
        <p:spPr>
          <a:xfrm>
            <a:off x="4296366" y="2493431"/>
            <a:ext cx="1199417" cy="463287"/>
          </a:xfrm>
          <a:prstGeom prst="rect">
            <a:avLst/>
          </a:prstGeom>
          <a:solidFill>
            <a:srgbClr val="EBF1E9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2000" b="1" dirty="0">
                <a:solidFill>
                  <a:schemeClr val="accent6">
                    <a:lumMod val="50000"/>
                  </a:schemeClr>
                </a:solidFill>
              </a:rPr>
              <a:t>Mashreq</a:t>
            </a:r>
            <a:endParaRPr lang="ar-KW" sz="20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7B1B2290-DF0B-7B91-241F-06A7E92F5431}"/>
              </a:ext>
            </a:extLst>
          </p:cNvPr>
          <p:cNvSpPr/>
          <p:nvPr/>
        </p:nvSpPr>
        <p:spPr>
          <a:xfrm>
            <a:off x="3719022" y="3055571"/>
            <a:ext cx="2337327" cy="2892223"/>
          </a:xfrm>
          <a:prstGeom prst="rect">
            <a:avLst/>
          </a:prstGeom>
          <a:noFill/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640080" indent="-18288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accent6">
                    <a:lumMod val="50000"/>
                  </a:schemeClr>
                </a:solidFill>
              </a:rPr>
              <a:t>Egypt</a:t>
            </a:r>
          </a:p>
          <a:p>
            <a:pPr marL="640080" indent="-18288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accent6">
                    <a:lumMod val="50000"/>
                  </a:schemeClr>
                </a:solidFill>
              </a:rPr>
              <a:t>Jordan</a:t>
            </a:r>
          </a:p>
          <a:p>
            <a:pPr marL="640080" indent="-18288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accent6">
                    <a:lumMod val="50000"/>
                  </a:schemeClr>
                </a:solidFill>
              </a:rPr>
              <a:t>Syria</a:t>
            </a:r>
          </a:p>
          <a:p>
            <a:pPr marL="640080" indent="-18288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accent6">
                    <a:lumMod val="50000"/>
                  </a:schemeClr>
                </a:solidFill>
              </a:rPr>
              <a:t>Lebanon</a:t>
            </a:r>
          </a:p>
          <a:p>
            <a:pPr marL="640080" indent="-18288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accent6">
                    <a:lumMod val="50000"/>
                  </a:schemeClr>
                </a:solidFill>
              </a:rPr>
              <a:t>Iraq</a:t>
            </a:r>
          </a:p>
          <a:p>
            <a:pPr marL="640080" indent="-18288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accent6">
                    <a:lumMod val="50000"/>
                  </a:schemeClr>
                </a:solidFill>
              </a:rPr>
              <a:t>Palestine</a:t>
            </a:r>
            <a:endParaRPr lang="ar-KW" sz="200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113CAE9D-E232-B185-48BD-EC7BFE425E30}"/>
              </a:ext>
            </a:extLst>
          </p:cNvPr>
          <p:cNvSpPr/>
          <p:nvPr/>
        </p:nvSpPr>
        <p:spPr>
          <a:xfrm>
            <a:off x="6364852" y="3051418"/>
            <a:ext cx="1199417" cy="463287"/>
          </a:xfrm>
          <a:prstGeom prst="rect">
            <a:avLst/>
          </a:prstGeom>
          <a:solidFill>
            <a:srgbClr val="EBF1E9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2000" b="1" dirty="0">
                <a:solidFill>
                  <a:schemeClr val="accent6">
                    <a:lumMod val="50000"/>
                  </a:schemeClr>
                </a:solidFill>
              </a:rPr>
              <a:t>GCC</a:t>
            </a:r>
            <a:endParaRPr lang="ar-KW" sz="20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8C76DC9C-30CD-10BB-FA8A-1188B0F0C7C5}"/>
              </a:ext>
            </a:extLst>
          </p:cNvPr>
          <p:cNvSpPr/>
          <p:nvPr/>
        </p:nvSpPr>
        <p:spPr>
          <a:xfrm>
            <a:off x="5787508" y="3613558"/>
            <a:ext cx="2337327" cy="2892223"/>
          </a:xfrm>
          <a:prstGeom prst="rect">
            <a:avLst/>
          </a:prstGeom>
          <a:noFill/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640080" indent="-18288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accent6">
                    <a:lumMod val="50000"/>
                  </a:schemeClr>
                </a:solidFill>
              </a:rPr>
              <a:t>Kuwait</a:t>
            </a:r>
          </a:p>
          <a:p>
            <a:pPr marL="640080" indent="-18288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accent6">
                    <a:lumMod val="50000"/>
                  </a:schemeClr>
                </a:solidFill>
              </a:rPr>
              <a:t>K.S.A</a:t>
            </a:r>
          </a:p>
          <a:p>
            <a:pPr marL="640080" indent="-18288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accent6">
                    <a:lumMod val="50000"/>
                  </a:schemeClr>
                </a:solidFill>
              </a:rPr>
              <a:t>Qatar</a:t>
            </a:r>
          </a:p>
          <a:p>
            <a:pPr marL="640080" indent="-18288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accent6">
                    <a:lumMod val="50000"/>
                  </a:schemeClr>
                </a:solidFill>
              </a:rPr>
              <a:t>Bahrain</a:t>
            </a:r>
          </a:p>
          <a:p>
            <a:pPr marL="640080" indent="-18288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accent6">
                    <a:lumMod val="50000"/>
                  </a:schemeClr>
                </a:solidFill>
              </a:rPr>
              <a:t>U.A.E</a:t>
            </a:r>
          </a:p>
          <a:p>
            <a:pPr marL="640080" indent="-18288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accent6">
                    <a:lumMod val="50000"/>
                  </a:schemeClr>
                </a:solidFill>
              </a:rPr>
              <a:t>Oman</a:t>
            </a:r>
            <a:endParaRPr lang="ar-KW" sz="200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459B0F1-8B57-BB4B-C6F8-8C94D4C50894}"/>
              </a:ext>
            </a:extLst>
          </p:cNvPr>
          <p:cNvSpPr/>
          <p:nvPr/>
        </p:nvSpPr>
        <p:spPr>
          <a:xfrm>
            <a:off x="434901" y="5108367"/>
            <a:ext cx="2828166" cy="1298338"/>
          </a:xfrm>
          <a:prstGeom prst="rect">
            <a:avLst/>
          </a:prstGeom>
          <a:solidFill>
            <a:schemeClr val="accent2">
              <a:lumMod val="75000"/>
            </a:schemeClr>
          </a:solidFill>
          <a:ln w="9525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just"/>
            <a:r>
              <a:rPr lang="en-US" dirty="0">
                <a:solidFill>
                  <a:schemeClr val="bg1"/>
                </a:solidFill>
              </a:rPr>
              <a:t>With the present situation in Libya, the Mashreq and Maghreb Arab Countries are currently not connected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A12E6B3-A011-577C-5AE1-B3A94A27E38A}"/>
              </a:ext>
            </a:extLst>
          </p:cNvPr>
          <p:cNvSpPr/>
          <p:nvPr/>
        </p:nvSpPr>
        <p:spPr>
          <a:xfrm>
            <a:off x="5853229" y="1178675"/>
            <a:ext cx="3422081" cy="1073006"/>
          </a:xfrm>
          <a:prstGeom prst="rect">
            <a:avLst/>
          </a:prstGeom>
          <a:solidFill>
            <a:schemeClr val="accent2">
              <a:lumMod val="75000"/>
            </a:schemeClr>
          </a:solidFill>
          <a:ln w="9525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just"/>
            <a:r>
              <a:rPr lang="en-US" dirty="0">
                <a:solidFill>
                  <a:schemeClr val="bg1"/>
                </a:solidFill>
              </a:rPr>
              <a:t>When completed in 2024/2025, the Mashreq and GCC countries will from an interconnected block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BCA495D-9B63-4278-524F-0E9FA7646A92}"/>
              </a:ext>
            </a:extLst>
          </p:cNvPr>
          <p:cNvSpPr txBox="1"/>
          <p:nvPr/>
        </p:nvSpPr>
        <p:spPr>
          <a:xfrm>
            <a:off x="468326" y="405376"/>
            <a:ext cx="3665486" cy="52322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 rtl="1"/>
            <a:r>
              <a:rPr lang="ar-KW" sz="2800" dirty="0"/>
              <a:t>تطوير آليات السوق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22146273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9EDF138-E727-71EB-9CFC-7723BC8B83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9F945-16C0-4D33-892D-F39643C801D3}" type="slidenum">
              <a:rPr lang="ar-KW" smtClean="0"/>
              <a:t>11</a:t>
            </a:fld>
            <a:endParaRPr lang="ar-KW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5CA5A092-C65B-8DAC-3BB2-AE92F564DC9E}"/>
              </a:ext>
            </a:extLst>
          </p:cNvPr>
          <p:cNvSpPr txBox="1">
            <a:spLocks/>
          </p:cNvSpPr>
          <p:nvPr/>
        </p:nvSpPr>
        <p:spPr>
          <a:xfrm>
            <a:off x="7649204" y="1883421"/>
            <a:ext cx="922566" cy="746965"/>
          </a:xfrm>
          <a:prstGeom prst="rect">
            <a:avLst/>
          </a:prstGeom>
          <a:noFill/>
          <a:ln w="12700"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algn="ctr" rtl="1">
              <a:spcBef>
                <a:spcPts val="1200"/>
              </a:spcBef>
              <a:spcAft>
                <a:spcPts val="1200"/>
              </a:spcAft>
              <a:defRPr b="1">
                <a:solidFill>
                  <a:srgbClr val="00660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ar-KW" sz="2000" dirty="0"/>
              <a:t>الأردن</a:t>
            </a:r>
            <a:endParaRPr lang="en-US" sz="2000" dirty="0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C04A7C59-D602-D03E-9CF8-E860C46C4858}"/>
              </a:ext>
            </a:extLst>
          </p:cNvPr>
          <p:cNvSpPr txBox="1">
            <a:spLocks/>
          </p:cNvSpPr>
          <p:nvPr/>
        </p:nvSpPr>
        <p:spPr>
          <a:xfrm>
            <a:off x="7736611" y="4103754"/>
            <a:ext cx="922566" cy="746965"/>
          </a:xfrm>
          <a:prstGeom prst="rect">
            <a:avLst/>
          </a:prstGeom>
          <a:noFill/>
          <a:ln w="12700"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algn="ctr" rtl="1">
              <a:spcBef>
                <a:spcPts val="1200"/>
              </a:spcBef>
              <a:spcAft>
                <a:spcPts val="1200"/>
              </a:spcAft>
              <a:defRPr b="1">
                <a:solidFill>
                  <a:srgbClr val="00660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pPr rtl="0"/>
            <a:r>
              <a:rPr lang="ar-KW" sz="2000" dirty="0"/>
              <a:t>السعودية</a:t>
            </a:r>
            <a:endParaRPr lang="en-US" sz="2000" dirty="0"/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CD564C51-588C-C6E8-CCE3-721BB5A436BE}"/>
              </a:ext>
            </a:extLst>
          </p:cNvPr>
          <p:cNvSpPr txBox="1">
            <a:spLocks/>
          </p:cNvSpPr>
          <p:nvPr/>
        </p:nvSpPr>
        <p:spPr>
          <a:xfrm>
            <a:off x="5994575" y="2781542"/>
            <a:ext cx="922566" cy="746965"/>
          </a:xfrm>
          <a:prstGeom prst="rect">
            <a:avLst/>
          </a:prstGeom>
          <a:noFill/>
          <a:ln w="12700"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algn="ctr" rtl="1">
              <a:spcBef>
                <a:spcPts val="1200"/>
              </a:spcBef>
              <a:spcAft>
                <a:spcPts val="1200"/>
              </a:spcAft>
              <a:defRPr b="1">
                <a:solidFill>
                  <a:srgbClr val="00660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pPr rtl="0"/>
            <a:r>
              <a:rPr lang="ar-KW" sz="2000" dirty="0"/>
              <a:t>مصر</a:t>
            </a:r>
            <a:endParaRPr lang="en-US" sz="2000" dirty="0"/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A47F77CE-A263-55DB-EDBA-C2A5DACA7B22}"/>
              </a:ext>
            </a:extLst>
          </p:cNvPr>
          <p:cNvSpPr txBox="1">
            <a:spLocks/>
          </p:cNvSpPr>
          <p:nvPr/>
        </p:nvSpPr>
        <p:spPr>
          <a:xfrm>
            <a:off x="6002118" y="5455705"/>
            <a:ext cx="2895408" cy="1202995"/>
          </a:xfrm>
          <a:prstGeom prst="rect">
            <a:avLst/>
          </a:prstGeom>
          <a:noFill/>
          <a:ln w="12700"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algn="ctr" rtl="1">
              <a:spcBef>
                <a:spcPts val="1200"/>
              </a:spcBef>
              <a:spcAft>
                <a:spcPts val="1200"/>
              </a:spcAft>
              <a:defRPr b="1">
                <a:solidFill>
                  <a:srgbClr val="00660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pPr rtl="0"/>
            <a:r>
              <a:rPr lang="ar-KW" sz="2400" dirty="0"/>
              <a:t>الربط الخليجي</a:t>
            </a:r>
            <a:endParaRPr lang="en-US" sz="2400" dirty="0"/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F1906895-EC32-3ADC-6F62-C318BE0A85EE}"/>
              </a:ext>
            </a:extLst>
          </p:cNvPr>
          <p:cNvSpPr txBox="1">
            <a:spLocks/>
          </p:cNvSpPr>
          <p:nvPr/>
        </p:nvSpPr>
        <p:spPr>
          <a:xfrm>
            <a:off x="3667935" y="2293828"/>
            <a:ext cx="922566" cy="746965"/>
          </a:xfrm>
          <a:prstGeom prst="rect">
            <a:avLst/>
          </a:prstGeom>
          <a:noFill/>
          <a:ln w="12700"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algn="ctr" rtl="1">
              <a:spcBef>
                <a:spcPts val="1200"/>
              </a:spcBef>
              <a:spcAft>
                <a:spcPts val="1200"/>
              </a:spcAft>
              <a:defRPr b="1">
                <a:solidFill>
                  <a:srgbClr val="00660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pPr rtl="0"/>
            <a:r>
              <a:rPr lang="ar-KW" sz="2000" dirty="0"/>
              <a:t>تونس</a:t>
            </a:r>
            <a:endParaRPr lang="en-US" sz="2000" dirty="0"/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id="{FF9E0E9F-F3CA-6ADB-B7F6-D6FC2D5F2244}"/>
              </a:ext>
            </a:extLst>
          </p:cNvPr>
          <p:cNvSpPr txBox="1">
            <a:spLocks/>
          </p:cNvSpPr>
          <p:nvPr/>
        </p:nvSpPr>
        <p:spPr>
          <a:xfrm>
            <a:off x="2215372" y="2293828"/>
            <a:ext cx="922566" cy="746965"/>
          </a:xfrm>
          <a:prstGeom prst="rect">
            <a:avLst/>
          </a:prstGeom>
          <a:noFill/>
          <a:ln w="12700"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algn="ctr" rtl="1">
              <a:spcBef>
                <a:spcPts val="1200"/>
              </a:spcBef>
              <a:spcAft>
                <a:spcPts val="1200"/>
              </a:spcAft>
              <a:defRPr b="1">
                <a:solidFill>
                  <a:srgbClr val="00660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pPr rtl="0"/>
            <a:r>
              <a:rPr lang="ar-KW" sz="2000" dirty="0"/>
              <a:t>الجزائر</a:t>
            </a:r>
            <a:endParaRPr lang="en-US" sz="2000" dirty="0"/>
          </a:p>
        </p:txBody>
      </p:sp>
      <p:sp>
        <p:nvSpPr>
          <p:cNvPr id="14" name="Title 1">
            <a:extLst>
              <a:ext uri="{FF2B5EF4-FFF2-40B4-BE49-F238E27FC236}">
                <a16:creationId xmlns:a16="http://schemas.microsoft.com/office/drawing/2014/main" id="{46F89FD3-80F4-B4F1-7279-B666F45B58F7}"/>
              </a:ext>
            </a:extLst>
          </p:cNvPr>
          <p:cNvSpPr txBox="1">
            <a:spLocks/>
          </p:cNvSpPr>
          <p:nvPr/>
        </p:nvSpPr>
        <p:spPr>
          <a:xfrm>
            <a:off x="777093" y="2293828"/>
            <a:ext cx="922566" cy="746965"/>
          </a:xfrm>
          <a:prstGeom prst="rect">
            <a:avLst/>
          </a:prstGeom>
          <a:noFill/>
          <a:ln w="12700"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algn="ctr" rtl="1">
              <a:spcBef>
                <a:spcPts val="1200"/>
              </a:spcBef>
              <a:spcAft>
                <a:spcPts val="1200"/>
              </a:spcAft>
              <a:defRPr b="1">
                <a:solidFill>
                  <a:srgbClr val="00660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pPr rtl="0"/>
            <a:r>
              <a:rPr lang="ar-KW" sz="2000" dirty="0"/>
              <a:t>المغرب</a:t>
            </a:r>
            <a:endParaRPr lang="en-US" sz="2000" dirty="0"/>
          </a:p>
        </p:txBody>
      </p: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9D646B9F-ED1D-9929-AD5A-4F4662FB54FE}"/>
              </a:ext>
            </a:extLst>
          </p:cNvPr>
          <p:cNvCxnSpPr>
            <a:cxnSpLocks/>
          </p:cNvCxnSpPr>
          <p:nvPr/>
        </p:nvCxnSpPr>
        <p:spPr>
          <a:xfrm flipV="1">
            <a:off x="8335710" y="2636974"/>
            <a:ext cx="0" cy="1443298"/>
          </a:xfrm>
          <a:prstGeom prst="line">
            <a:avLst/>
          </a:prstGeom>
          <a:noFill/>
          <a:ln w="12700">
            <a:solidFill>
              <a:srgbClr val="006600"/>
            </a:solidFill>
            <a:prstDash val="dash"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cxnSp>
        <p:nvCxnSpPr>
          <p:cNvPr id="26" name="Connector: Elbow 25">
            <a:extLst>
              <a:ext uri="{FF2B5EF4-FFF2-40B4-BE49-F238E27FC236}">
                <a16:creationId xmlns:a16="http://schemas.microsoft.com/office/drawing/2014/main" id="{1A278DE5-F3A6-9A9F-0872-1B4D3CBCB54A}"/>
              </a:ext>
            </a:extLst>
          </p:cNvPr>
          <p:cNvCxnSpPr>
            <a:cxnSpLocks/>
          </p:cNvCxnSpPr>
          <p:nvPr/>
        </p:nvCxnSpPr>
        <p:spPr>
          <a:xfrm rot="16200000" flipV="1">
            <a:off x="7011635" y="3294768"/>
            <a:ext cx="692029" cy="883219"/>
          </a:xfrm>
          <a:prstGeom prst="bentConnector3">
            <a:avLst>
              <a:gd name="adj1" fmla="val 99625"/>
            </a:avLst>
          </a:prstGeom>
          <a:noFill/>
          <a:ln w="12700">
            <a:solidFill>
              <a:srgbClr val="006600"/>
            </a:solidFill>
            <a:prstDash val="dash"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cxnSp>
        <p:nvCxnSpPr>
          <p:cNvPr id="27" name="Connector: Elbow 26">
            <a:extLst>
              <a:ext uri="{FF2B5EF4-FFF2-40B4-BE49-F238E27FC236}">
                <a16:creationId xmlns:a16="http://schemas.microsoft.com/office/drawing/2014/main" id="{24EFD3A6-7A71-C99B-7379-99D9AABA5AF3}"/>
              </a:ext>
            </a:extLst>
          </p:cNvPr>
          <p:cNvCxnSpPr>
            <a:cxnSpLocks/>
          </p:cNvCxnSpPr>
          <p:nvPr/>
        </p:nvCxnSpPr>
        <p:spPr>
          <a:xfrm flipV="1">
            <a:off x="6930233" y="2636974"/>
            <a:ext cx="1641537" cy="400792"/>
          </a:xfrm>
          <a:prstGeom prst="bentConnector3">
            <a:avLst>
              <a:gd name="adj1" fmla="val 50000"/>
            </a:avLst>
          </a:prstGeom>
          <a:noFill/>
          <a:ln w="12700"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37BA78E8-39AA-EC23-68FD-09E4EBDB9724}"/>
              </a:ext>
            </a:extLst>
          </p:cNvPr>
          <p:cNvCxnSpPr>
            <a:cxnSpLocks/>
          </p:cNvCxnSpPr>
          <p:nvPr/>
        </p:nvCxnSpPr>
        <p:spPr>
          <a:xfrm flipV="1">
            <a:off x="4129218" y="1546865"/>
            <a:ext cx="0" cy="746964"/>
          </a:xfrm>
          <a:prstGeom prst="line">
            <a:avLst/>
          </a:prstGeom>
          <a:noFill/>
          <a:ln w="12700">
            <a:solidFill>
              <a:srgbClr val="006600"/>
            </a:solidFill>
            <a:prstDash val="dash"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4EDCBAC4-4056-649C-A9AE-51EA6D70EE98}"/>
              </a:ext>
            </a:extLst>
          </p:cNvPr>
          <p:cNvCxnSpPr>
            <a:cxnSpLocks/>
          </p:cNvCxnSpPr>
          <p:nvPr/>
        </p:nvCxnSpPr>
        <p:spPr>
          <a:xfrm flipV="1">
            <a:off x="1238376" y="1546865"/>
            <a:ext cx="0" cy="746964"/>
          </a:xfrm>
          <a:prstGeom prst="line">
            <a:avLst/>
          </a:prstGeom>
          <a:noFill/>
          <a:ln w="12700"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sp>
        <p:nvSpPr>
          <p:cNvPr id="18" name="Title 1">
            <a:extLst>
              <a:ext uri="{FF2B5EF4-FFF2-40B4-BE49-F238E27FC236}">
                <a16:creationId xmlns:a16="http://schemas.microsoft.com/office/drawing/2014/main" id="{0A832E7B-9BDD-1850-47FA-87F076810BBB}"/>
              </a:ext>
            </a:extLst>
          </p:cNvPr>
          <p:cNvSpPr txBox="1">
            <a:spLocks/>
          </p:cNvSpPr>
          <p:nvPr/>
        </p:nvSpPr>
        <p:spPr>
          <a:xfrm>
            <a:off x="6955533" y="2695276"/>
            <a:ext cx="778875" cy="439269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algn="ctr" rtl="1">
              <a:spcBef>
                <a:spcPts val="1200"/>
              </a:spcBef>
              <a:spcAft>
                <a:spcPts val="1200"/>
              </a:spcAft>
              <a:defRPr b="1">
                <a:solidFill>
                  <a:srgbClr val="00660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pPr rtl="0">
              <a:spcBef>
                <a:spcPts val="0"/>
              </a:spcBef>
              <a:spcAft>
                <a:spcPts val="0"/>
              </a:spcAft>
            </a:pPr>
            <a:r>
              <a:rPr lang="ar-KW" b="0" dirty="0"/>
              <a:t>قائم</a:t>
            </a:r>
            <a:endParaRPr lang="en-US" b="0" dirty="0"/>
          </a:p>
        </p:txBody>
      </p:sp>
      <p:sp>
        <p:nvSpPr>
          <p:cNvPr id="19" name="Title 1">
            <a:extLst>
              <a:ext uri="{FF2B5EF4-FFF2-40B4-BE49-F238E27FC236}">
                <a16:creationId xmlns:a16="http://schemas.microsoft.com/office/drawing/2014/main" id="{5C2F0D8C-783C-6C53-3FFF-8E8F186DA36A}"/>
              </a:ext>
            </a:extLst>
          </p:cNvPr>
          <p:cNvSpPr txBox="1">
            <a:spLocks/>
          </p:cNvSpPr>
          <p:nvPr/>
        </p:nvSpPr>
        <p:spPr>
          <a:xfrm>
            <a:off x="6722154" y="3717122"/>
            <a:ext cx="1140351" cy="349098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algn="ctr" rtl="1">
              <a:spcBef>
                <a:spcPts val="1200"/>
              </a:spcBef>
              <a:spcAft>
                <a:spcPts val="1200"/>
              </a:spcAft>
              <a:defRPr b="1">
                <a:solidFill>
                  <a:srgbClr val="00660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pPr rtl="0">
              <a:spcBef>
                <a:spcPts val="0"/>
              </a:spcBef>
              <a:spcAft>
                <a:spcPts val="0"/>
              </a:spcAft>
            </a:pPr>
            <a:r>
              <a:rPr lang="ar-KW" b="0" dirty="0"/>
              <a:t>تحت التنفيذ</a:t>
            </a:r>
            <a:endParaRPr lang="en-US" b="0" dirty="0"/>
          </a:p>
        </p:txBody>
      </p:sp>
      <p:sp>
        <p:nvSpPr>
          <p:cNvPr id="20" name="Title 1">
            <a:extLst>
              <a:ext uri="{FF2B5EF4-FFF2-40B4-BE49-F238E27FC236}">
                <a16:creationId xmlns:a16="http://schemas.microsoft.com/office/drawing/2014/main" id="{015CCF92-373A-C5DB-476A-E1E8B9CA5AF9}"/>
              </a:ext>
            </a:extLst>
          </p:cNvPr>
          <p:cNvSpPr txBox="1">
            <a:spLocks/>
          </p:cNvSpPr>
          <p:nvPr/>
        </p:nvSpPr>
        <p:spPr>
          <a:xfrm>
            <a:off x="8334608" y="2948960"/>
            <a:ext cx="856763" cy="748325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algn="ctr" rtl="1">
              <a:spcBef>
                <a:spcPts val="1200"/>
              </a:spcBef>
              <a:spcAft>
                <a:spcPts val="1200"/>
              </a:spcAft>
              <a:defRPr b="1">
                <a:solidFill>
                  <a:srgbClr val="00660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pPr rtl="0">
              <a:spcBef>
                <a:spcPts val="0"/>
              </a:spcBef>
              <a:spcAft>
                <a:spcPts val="0"/>
              </a:spcAft>
            </a:pPr>
            <a:r>
              <a:rPr lang="ar-KW" b="0" dirty="0"/>
              <a:t>بحث عن التمويل</a:t>
            </a:r>
            <a:endParaRPr lang="en-US" b="0" dirty="0"/>
          </a:p>
        </p:txBody>
      </p:sp>
      <p:sp>
        <p:nvSpPr>
          <p:cNvPr id="21" name="Title 1">
            <a:extLst>
              <a:ext uri="{FF2B5EF4-FFF2-40B4-BE49-F238E27FC236}">
                <a16:creationId xmlns:a16="http://schemas.microsoft.com/office/drawing/2014/main" id="{601AE7FE-83F0-0BF3-7BA9-3FE9F80E234D}"/>
              </a:ext>
            </a:extLst>
          </p:cNvPr>
          <p:cNvSpPr txBox="1">
            <a:spLocks/>
          </p:cNvSpPr>
          <p:nvPr/>
        </p:nvSpPr>
        <p:spPr>
          <a:xfrm>
            <a:off x="4065292" y="1708460"/>
            <a:ext cx="1254386" cy="422409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algn="ctr" rtl="1">
              <a:spcBef>
                <a:spcPts val="1200"/>
              </a:spcBef>
              <a:spcAft>
                <a:spcPts val="1200"/>
              </a:spcAft>
              <a:defRPr b="1">
                <a:solidFill>
                  <a:srgbClr val="00660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pPr rtl="0">
              <a:spcBef>
                <a:spcPts val="0"/>
              </a:spcBef>
              <a:spcAft>
                <a:spcPts val="0"/>
              </a:spcAft>
            </a:pPr>
            <a:r>
              <a:rPr lang="ar-KW" b="0" dirty="0"/>
              <a:t>تحت الدراسة</a:t>
            </a:r>
            <a:endParaRPr lang="en-US" b="0" dirty="0"/>
          </a:p>
        </p:txBody>
      </p:sp>
      <p:sp>
        <p:nvSpPr>
          <p:cNvPr id="22" name="Title 1">
            <a:extLst>
              <a:ext uri="{FF2B5EF4-FFF2-40B4-BE49-F238E27FC236}">
                <a16:creationId xmlns:a16="http://schemas.microsoft.com/office/drawing/2014/main" id="{1754C920-DAF9-C97B-8630-5E1B43CC3E4D}"/>
              </a:ext>
            </a:extLst>
          </p:cNvPr>
          <p:cNvSpPr txBox="1">
            <a:spLocks/>
          </p:cNvSpPr>
          <p:nvPr/>
        </p:nvSpPr>
        <p:spPr>
          <a:xfrm>
            <a:off x="684626" y="1708460"/>
            <a:ext cx="585180" cy="422409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algn="ctr" rtl="1">
              <a:spcBef>
                <a:spcPts val="1200"/>
              </a:spcBef>
              <a:spcAft>
                <a:spcPts val="1200"/>
              </a:spcAft>
              <a:defRPr b="1">
                <a:solidFill>
                  <a:srgbClr val="00660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pPr rtl="0">
              <a:spcBef>
                <a:spcPts val="0"/>
              </a:spcBef>
              <a:spcAft>
                <a:spcPts val="0"/>
              </a:spcAft>
            </a:pPr>
            <a:r>
              <a:rPr lang="ar-KW" b="0" dirty="0"/>
              <a:t>قائم</a:t>
            </a:r>
            <a:endParaRPr lang="en-US" b="0" dirty="0"/>
          </a:p>
        </p:txBody>
      </p:sp>
      <p:sp>
        <p:nvSpPr>
          <p:cNvPr id="23" name="Title 1">
            <a:extLst>
              <a:ext uri="{FF2B5EF4-FFF2-40B4-BE49-F238E27FC236}">
                <a16:creationId xmlns:a16="http://schemas.microsoft.com/office/drawing/2014/main" id="{DD8B9445-D6D1-9EF7-BA6D-32338C3E96E1}"/>
              </a:ext>
            </a:extLst>
          </p:cNvPr>
          <p:cNvSpPr txBox="1">
            <a:spLocks/>
          </p:cNvSpPr>
          <p:nvPr/>
        </p:nvSpPr>
        <p:spPr>
          <a:xfrm>
            <a:off x="3512077" y="1085780"/>
            <a:ext cx="1254386" cy="422409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algn="ctr" rtl="1">
              <a:spcBef>
                <a:spcPts val="1200"/>
              </a:spcBef>
              <a:spcAft>
                <a:spcPts val="1200"/>
              </a:spcAft>
              <a:defRPr b="1">
                <a:solidFill>
                  <a:srgbClr val="00660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pPr>
              <a:spcBef>
                <a:spcPts val="0"/>
              </a:spcBef>
              <a:spcAft>
                <a:spcPts val="0"/>
              </a:spcAft>
            </a:pPr>
            <a:r>
              <a:rPr lang="ar-KW" dirty="0"/>
              <a:t>ربط مع إيطاليا</a:t>
            </a:r>
            <a:endParaRPr lang="en-US" dirty="0"/>
          </a:p>
        </p:txBody>
      </p:sp>
      <p:sp>
        <p:nvSpPr>
          <p:cNvPr id="24" name="Title 1">
            <a:extLst>
              <a:ext uri="{FF2B5EF4-FFF2-40B4-BE49-F238E27FC236}">
                <a16:creationId xmlns:a16="http://schemas.microsoft.com/office/drawing/2014/main" id="{B99063D4-78C2-69FA-6C2C-E12830BCF567}"/>
              </a:ext>
            </a:extLst>
          </p:cNvPr>
          <p:cNvSpPr txBox="1">
            <a:spLocks/>
          </p:cNvSpPr>
          <p:nvPr/>
        </p:nvSpPr>
        <p:spPr>
          <a:xfrm>
            <a:off x="558424" y="1085780"/>
            <a:ext cx="1379825" cy="422409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algn="ctr" rtl="1">
              <a:spcBef>
                <a:spcPts val="1200"/>
              </a:spcBef>
              <a:spcAft>
                <a:spcPts val="1200"/>
              </a:spcAft>
              <a:defRPr b="1">
                <a:solidFill>
                  <a:srgbClr val="00660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pPr>
              <a:spcBef>
                <a:spcPts val="0"/>
              </a:spcBef>
              <a:spcAft>
                <a:spcPts val="0"/>
              </a:spcAft>
            </a:pPr>
            <a:r>
              <a:rPr lang="ar-KW" dirty="0"/>
              <a:t>ربط مع إسبانيا</a:t>
            </a:r>
            <a:endParaRPr lang="en-US" dirty="0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820FFAF0-ABD0-85D4-A7A6-F6C74C94B66B}"/>
              </a:ext>
            </a:extLst>
          </p:cNvPr>
          <p:cNvCxnSpPr>
            <a:cxnSpLocks/>
          </p:cNvCxnSpPr>
          <p:nvPr/>
        </p:nvCxnSpPr>
        <p:spPr>
          <a:xfrm flipV="1">
            <a:off x="8197894" y="4850719"/>
            <a:ext cx="0" cy="604986"/>
          </a:xfrm>
          <a:prstGeom prst="line">
            <a:avLst/>
          </a:prstGeom>
          <a:noFill/>
          <a:ln w="12700"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sp>
        <p:nvSpPr>
          <p:cNvPr id="6" name="Title 1">
            <a:extLst>
              <a:ext uri="{FF2B5EF4-FFF2-40B4-BE49-F238E27FC236}">
                <a16:creationId xmlns:a16="http://schemas.microsoft.com/office/drawing/2014/main" id="{50C5C38D-A630-7407-0985-EBB1D38E3D17}"/>
              </a:ext>
            </a:extLst>
          </p:cNvPr>
          <p:cNvSpPr txBox="1">
            <a:spLocks/>
          </p:cNvSpPr>
          <p:nvPr/>
        </p:nvSpPr>
        <p:spPr>
          <a:xfrm>
            <a:off x="7357649" y="5033296"/>
            <a:ext cx="585180" cy="422409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algn="ctr" rtl="1">
              <a:spcBef>
                <a:spcPts val="1200"/>
              </a:spcBef>
              <a:spcAft>
                <a:spcPts val="1200"/>
              </a:spcAft>
              <a:defRPr b="1">
                <a:solidFill>
                  <a:srgbClr val="00660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pPr rtl="0">
              <a:spcBef>
                <a:spcPts val="0"/>
              </a:spcBef>
              <a:spcAft>
                <a:spcPts val="0"/>
              </a:spcAft>
            </a:pPr>
            <a:r>
              <a:rPr lang="ar-KW" b="0" dirty="0"/>
              <a:t>قائم</a:t>
            </a:r>
            <a:endParaRPr lang="en-US" b="0" dirty="0"/>
          </a:p>
        </p:txBody>
      </p: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AAF1F3B5-714E-DE41-A8A7-8420135C9500}"/>
              </a:ext>
            </a:extLst>
          </p:cNvPr>
          <p:cNvCxnSpPr>
            <a:cxnSpLocks/>
          </p:cNvCxnSpPr>
          <p:nvPr/>
        </p:nvCxnSpPr>
        <p:spPr>
          <a:xfrm rot="5400000" flipV="1">
            <a:off x="3396386" y="2421484"/>
            <a:ext cx="0" cy="510186"/>
          </a:xfrm>
          <a:prstGeom prst="line">
            <a:avLst/>
          </a:prstGeom>
          <a:noFill/>
          <a:ln w="12700"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5A9A1F89-4A74-0A17-68EA-2511DA32830C}"/>
              </a:ext>
            </a:extLst>
          </p:cNvPr>
          <p:cNvCxnSpPr>
            <a:cxnSpLocks/>
          </p:cNvCxnSpPr>
          <p:nvPr/>
        </p:nvCxnSpPr>
        <p:spPr>
          <a:xfrm rot="5400000" flipV="1">
            <a:off x="1954752" y="2421484"/>
            <a:ext cx="0" cy="510186"/>
          </a:xfrm>
          <a:prstGeom prst="line">
            <a:avLst/>
          </a:prstGeom>
          <a:noFill/>
          <a:ln w="12700"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sp>
        <p:nvSpPr>
          <p:cNvPr id="31" name="Title 1">
            <a:extLst>
              <a:ext uri="{FF2B5EF4-FFF2-40B4-BE49-F238E27FC236}">
                <a16:creationId xmlns:a16="http://schemas.microsoft.com/office/drawing/2014/main" id="{3D167B0D-D6DD-BF5C-7F3E-F23D00A4E76F}"/>
              </a:ext>
            </a:extLst>
          </p:cNvPr>
          <p:cNvSpPr txBox="1">
            <a:spLocks/>
          </p:cNvSpPr>
          <p:nvPr/>
        </p:nvSpPr>
        <p:spPr>
          <a:xfrm>
            <a:off x="1617492" y="2237308"/>
            <a:ext cx="585180" cy="422409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algn="ctr" rtl="1">
              <a:spcBef>
                <a:spcPts val="1200"/>
              </a:spcBef>
              <a:spcAft>
                <a:spcPts val="1200"/>
              </a:spcAft>
              <a:defRPr b="1">
                <a:solidFill>
                  <a:srgbClr val="00660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pPr rtl="0">
              <a:spcBef>
                <a:spcPts val="0"/>
              </a:spcBef>
              <a:spcAft>
                <a:spcPts val="0"/>
              </a:spcAft>
            </a:pPr>
            <a:r>
              <a:rPr lang="ar-KW" b="0" dirty="0"/>
              <a:t>قائم</a:t>
            </a:r>
            <a:endParaRPr lang="en-US" b="0" dirty="0"/>
          </a:p>
        </p:txBody>
      </p:sp>
      <p:sp>
        <p:nvSpPr>
          <p:cNvPr id="32" name="Title 1">
            <a:extLst>
              <a:ext uri="{FF2B5EF4-FFF2-40B4-BE49-F238E27FC236}">
                <a16:creationId xmlns:a16="http://schemas.microsoft.com/office/drawing/2014/main" id="{CA820031-66B8-453E-26C8-8921B9836D1C}"/>
              </a:ext>
            </a:extLst>
          </p:cNvPr>
          <p:cNvSpPr txBox="1">
            <a:spLocks/>
          </p:cNvSpPr>
          <p:nvPr/>
        </p:nvSpPr>
        <p:spPr>
          <a:xfrm>
            <a:off x="3110529" y="2237308"/>
            <a:ext cx="585180" cy="422409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algn="ctr" rtl="1">
              <a:spcBef>
                <a:spcPts val="1200"/>
              </a:spcBef>
              <a:spcAft>
                <a:spcPts val="1200"/>
              </a:spcAft>
              <a:defRPr b="1">
                <a:solidFill>
                  <a:srgbClr val="00660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pPr rtl="0">
              <a:spcBef>
                <a:spcPts val="0"/>
              </a:spcBef>
              <a:spcAft>
                <a:spcPts val="0"/>
              </a:spcAft>
            </a:pPr>
            <a:r>
              <a:rPr lang="ar-KW" b="0" dirty="0"/>
              <a:t>قائم</a:t>
            </a:r>
            <a:endParaRPr lang="en-US" b="0" dirty="0"/>
          </a:p>
        </p:txBody>
      </p:sp>
      <p:graphicFrame>
        <p:nvGraphicFramePr>
          <p:cNvPr id="2" name="Table 6">
            <a:extLst>
              <a:ext uri="{FF2B5EF4-FFF2-40B4-BE49-F238E27FC236}">
                <a16:creationId xmlns:a16="http://schemas.microsoft.com/office/drawing/2014/main" id="{885A0F71-3C61-9913-DC93-2007F2EE99C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70870815"/>
              </p:ext>
            </p:extLst>
          </p:nvPr>
        </p:nvGraphicFramePr>
        <p:xfrm>
          <a:off x="2898926" y="369756"/>
          <a:ext cx="4108148" cy="537522"/>
        </p:xfrm>
        <a:graphic>
          <a:graphicData uri="http://schemas.openxmlformats.org/drawingml/2006/table">
            <a:tbl>
              <a:tblPr rtl="1" firstRow="1" bandRow="1">
                <a:tableStyleId>{93296810-A885-4BE3-A3E7-6D5BEEA58F35}</a:tableStyleId>
              </a:tblPr>
              <a:tblGrid>
                <a:gridCol w="4108148">
                  <a:extLst>
                    <a:ext uri="{9D8B030D-6E8A-4147-A177-3AD203B41FA5}">
                      <a16:colId xmlns:a16="http://schemas.microsoft.com/office/drawing/2014/main" val="3763178777"/>
                    </a:ext>
                  </a:extLst>
                </a:gridCol>
              </a:tblGrid>
              <a:tr h="537522">
                <a:tc>
                  <a:txBody>
                    <a:bodyPr/>
                    <a:lstStyle/>
                    <a:p>
                      <a:pPr marL="0" algn="ctr" defTabSz="914400" rtl="1" eaLnBrk="1" latinLnBrk="0" hangingPunct="1"/>
                      <a:r>
                        <a:rPr lang="ar-KW" sz="2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مشاريع الربط وارتباطها بالـ </a:t>
                      </a:r>
                      <a:r>
                        <a:rPr lang="en-US" sz="2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PAEM</a:t>
                      </a:r>
                      <a:endParaRPr lang="ar-KW" sz="22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47265" marR="147265" marT="37785" marB="37785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03786655"/>
                  </a:ext>
                </a:extLst>
              </a:tr>
            </a:tbl>
          </a:graphicData>
        </a:graphic>
      </p:graphicFrame>
      <p:sp>
        <p:nvSpPr>
          <p:cNvPr id="15" name="Title 1">
            <a:extLst>
              <a:ext uri="{FF2B5EF4-FFF2-40B4-BE49-F238E27FC236}">
                <a16:creationId xmlns:a16="http://schemas.microsoft.com/office/drawing/2014/main" id="{904218A6-0C3A-D2BE-B494-4F1982BE6A02}"/>
              </a:ext>
            </a:extLst>
          </p:cNvPr>
          <p:cNvSpPr txBox="1">
            <a:spLocks/>
          </p:cNvSpPr>
          <p:nvPr/>
        </p:nvSpPr>
        <p:spPr>
          <a:xfrm>
            <a:off x="7649204" y="997407"/>
            <a:ext cx="922566" cy="746965"/>
          </a:xfrm>
          <a:prstGeom prst="rect">
            <a:avLst/>
          </a:prstGeom>
          <a:noFill/>
          <a:ln w="12700"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algn="ctr" rtl="1">
              <a:spcBef>
                <a:spcPts val="1200"/>
              </a:spcBef>
              <a:spcAft>
                <a:spcPts val="1200"/>
              </a:spcAft>
              <a:defRPr b="1">
                <a:solidFill>
                  <a:srgbClr val="00660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ar-KW" sz="2000" dirty="0"/>
              <a:t>سوريا</a:t>
            </a:r>
            <a:endParaRPr lang="en-US" sz="2000" dirty="0"/>
          </a:p>
        </p:txBody>
      </p:sp>
      <p:sp>
        <p:nvSpPr>
          <p:cNvPr id="28" name="Title 1">
            <a:extLst>
              <a:ext uri="{FF2B5EF4-FFF2-40B4-BE49-F238E27FC236}">
                <a16:creationId xmlns:a16="http://schemas.microsoft.com/office/drawing/2014/main" id="{C0D7A265-826F-626D-BF00-1926F927B0D7}"/>
              </a:ext>
            </a:extLst>
          </p:cNvPr>
          <p:cNvSpPr txBox="1">
            <a:spLocks/>
          </p:cNvSpPr>
          <p:nvPr/>
        </p:nvSpPr>
        <p:spPr>
          <a:xfrm>
            <a:off x="7649204" y="131088"/>
            <a:ext cx="922566" cy="746965"/>
          </a:xfrm>
          <a:prstGeom prst="rect">
            <a:avLst/>
          </a:prstGeom>
          <a:noFill/>
          <a:ln w="12700"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algn="ctr" rtl="1">
              <a:spcBef>
                <a:spcPts val="1200"/>
              </a:spcBef>
              <a:spcAft>
                <a:spcPts val="1200"/>
              </a:spcAft>
              <a:defRPr b="1">
                <a:solidFill>
                  <a:srgbClr val="00660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ar-KW" sz="2000" dirty="0"/>
              <a:t>لبنان</a:t>
            </a:r>
            <a:endParaRPr lang="en-US" sz="2000" dirty="0"/>
          </a:p>
        </p:txBody>
      </p: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826DEDD8-4B35-5FDA-A523-11666E4CC5FD}"/>
              </a:ext>
            </a:extLst>
          </p:cNvPr>
          <p:cNvCxnSpPr>
            <a:stCxn id="28" idx="2"/>
            <a:endCxn id="15" idx="0"/>
          </p:cNvCxnSpPr>
          <p:nvPr/>
        </p:nvCxnSpPr>
        <p:spPr>
          <a:xfrm>
            <a:off x="8110487" y="878053"/>
            <a:ext cx="0" cy="11935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CCC451C1-9DAD-9906-E638-5EE379535E1B}"/>
              </a:ext>
            </a:extLst>
          </p:cNvPr>
          <p:cNvCxnSpPr/>
          <p:nvPr/>
        </p:nvCxnSpPr>
        <p:spPr>
          <a:xfrm>
            <a:off x="8110487" y="1744372"/>
            <a:ext cx="0" cy="11935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3943674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E31E502-614F-7C0E-1A16-6AEF183F75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450604" y="6356352"/>
            <a:ext cx="2228850" cy="365125"/>
          </a:xfrm>
        </p:spPr>
        <p:txBody>
          <a:bodyPr/>
          <a:lstStyle/>
          <a:p>
            <a:fld id="{A029F945-16C0-4D33-892D-F39643C801D3}" type="slidenum">
              <a:rPr lang="ar-KW" sz="1000" smtClean="0"/>
              <a:t>12</a:t>
            </a:fld>
            <a:endParaRPr lang="ar-KW" sz="1000" dirty="0"/>
          </a:p>
        </p:txBody>
      </p:sp>
      <p:graphicFrame>
        <p:nvGraphicFramePr>
          <p:cNvPr id="2" name="Table 6">
            <a:extLst>
              <a:ext uri="{FF2B5EF4-FFF2-40B4-BE49-F238E27FC236}">
                <a16:creationId xmlns:a16="http://schemas.microsoft.com/office/drawing/2014/main" id="{3DE8A8CC-DC11-F175-4AEC-37CF2B12735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42070809"/>
              </p:ext>
            </p:extLst>
          </p:nvPr>
        </p:nvGraphicFramePr>
        <p:xfrm>
          <a:off x="2353039" y="209892"/>
          <a:ext cx="5199923" cy="845128"/>
        </p:xfrm>
        <a:graphic>
          <a:graphicData uri="http://schemas.openxmlformats.org/drawingml/2006/table">
            <a:tbl>
              <a:tblPr rtl="1" firstRow="1" bandRow="1">
                <a:tableStyleId>{16D9F66E-5EB9-4882-86FB-DCBF35E3C3E4}</a:tableStyleId>
              </a:tblPr>
              <a:tblGrid>
                <a:gridCol w="5199923">
                  <a:extLst>
                    <a:ext uri="{9D8B030D-6E8A-4147-A177-3AD203B41FA5}">
                      <a16:colId xmlns:a16="http://schemas.microsoft.com/office/drawing/2014/main" val="3763178777"/>
                    </a:ext>
                  </a:extLst>
                </a:gridCol>
              </a:tblGrid>
              <a:tr h="434722">
                <a:tc>
                  <a:txBody>
                    <a:bodyPr/>
                    <a:lstStyle/>
                    <a:p>
                      <a:pPr marL="0" indent="0" algn="ctr" rtl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en-US" sz="2000" b="1" dirty="0"/>
                        <a:t>Gradually Building the Market Trading Model</a:t>
                      </a:r>
                    </a:p>
                    <a:p>
                      <a:pPr marL="0" indent="0" algn="ctr" rtl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en-US" sz="2000" b="1" dirty="0"/>
                        <a:t>(West Study/ Pathfinder) (when it takes place)</a:t>
                      </a:r>
                    </a:p>
                  </a:txBody>
                  <a:tcPr marL="51615" marR="51615" marT="41564" marB="41564"/>
                </a:tc>
                <a:extLst>
                  <a:ext uri="{0D108BD9-81ED-4DB2-BD59-A6C34878D82A}">
                    <a16:rowId xmlns:a16="http://schemas.microsoft.com/office/drawing/2014/main" val="1198628074"/>
                  </a:ext>
                </a:extLst>
              </a:tr>
            </a:tbl>
          </a:graphicData>
        </a:graphic>
      </p:graphicFrame>
      <p:sp>
        <p:nvSpPr>
          <p:cNvPr id="28" name="Rectangle 27">
            <a:extLst>
              <a:ext uri="{FF2B5EF4-FFF2-40B4-BE49-F238E27FC236}">
                <a16:creationId xmlns:a16="http://schemas.microsoft.com/office/drawing/2014/main" id="{51032A74-1C42-8F07-0D6B-E48A4F97943C}"/>
              </a:ext>
            </a:extLst>
          </p:cNvPr>
          <p:cNvSpPr/>
          <p:nvPr/>
        </p:nvSpPr>
        <p:spPr>
          <a:xfrm>
            <a:off x="1285232" y="5048306"/>
            <a:ext cx="7335536" cy="107300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dirty="0">
                <a:solidFill>
                  <a:srgbClr val="FF0000"/>
                </a:solidFill>
              </a:rPr>
              <a:t>It is important that the market/ technical agreements reached between the three Maghreb countries and Europe are compatible with PAEM rules/guidelines</a:t>
            </a:r>
          </a:p>
          <a:p>
            <a:pPr algn="ctr"/>
            <a:r>
              <a:rPr lang="en-US" dirty="0">
                <a:solidFill>
                  <a:srgbClr val="FF0000"/>
                </a:solidFill>
              </a:rPr>
              <a:t>(Role for the PAEM TSO Committee)</a:t>
            </a:r>
            <a:endParaRPr lang="ar-KW" dirty="0">
              <a:solidFill>
                <a:srgbClr val="FF0000"/>
              </a:solidFill>
            </a:endParaRP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38171571-E9F9-BCA0-85BE-3855FFF5664F}"/>
              </a:ext>
            </a:extLst>
          </p:cNvPr>
          <p:cNvGrpSpPr/>
          <p:nvPr/>
        </p:nvGrpSpPr>
        <p:grpSpPr>
          <a:xfrm>
            <a:off x="332983" y="1485642"/>
            <a:ext cx="9136069" cy="3347892"/>
            <a:chOff x="332983" y="1485642"/>
            <a:chExt cx="9136069" cy="3347892"/>
          </a:xfrm>
        </p:grpSpPr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56D3522A-DF8D-840A-1A9F-15E6D8F6BBF9}"/>
                </a:ext>
              </a:extLst>
            </p:cNvPr>
            <p:cNvSpPr/>
            <p:nvPr/>
          </p:nvSpPr>
          <p:spPr>
            <a:xfrm>
              <a:off x="332983" y="1485642"/>
              <a:ext cx="2571060" cy="74613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en-US" sz="2000" b="1" dirty="0">
                  <a:solidFill>
                    <a:schemeClr val="accent6">
                      <a:lumMod val="50000"/>
                    </a:schemeClr>
                  </a:solidFill>
                </a:rPr>
                <a:t>Trade with Europe</a:t>
              </a:r>
            </a:p>
            <a:p>
              <a:pPr algn="ctr"/>
              <a:r>
                <a:rPr lang="en-US" sz="2000" b="1" dirty="0">
                  <a:solidFill>
                    <a:schemeClr val="accent6">
                      <a:lumMod val="50000"/>
                    </a:schemeClr>
                  </a:solidFill>
                </a:rPr>
                <a:t>(Spain and Italy)</a:t>
              </a:r>
              <a:endParaRPr lang="ar-KW" sz="2000" b="1" dirty="0">
                <a:solidFill>
                  <a:schemeClr val="accent6">
                    <a:lumMod val="50000"/>
                  </a:schemeClr>
                </a:solidFill>
              </a:endParaRPr>
            </a:p>
          </p:txBody>
        </p:sp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923D3AA0-79B7-9BDC-10E5-CC552F23C459}"/>
                </a:ext>
              </a:extLst>
            </p:cNvPr>
            <p:cNvSpPr/>
            <p:nvPr/>
          </p:nvSpPr>
          <p:spPr>
            <a:xfrm>
              <a:off x="2041625" y="2665040"/>
              <a:ext cx="1756068" cy="1570989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marL="182880" indent="-182880" algn="just" rtl="1">
                <a:lnSpc>
                  <a:spcPct val="150000"/>
                </a:lnSpc>
                <a:buFont typeface="Arial" panose="020B0604020202020204" pitchFamily="34" charset="0"/>
                <a:buChar char="•"/>
              </a:pPr>
              <a:r>
                <a:rPr lang="ar-KW" sz="2200" b="1" dirty="0">
                  <a:solidFill>
                    <a:schemeClr val="accent6">
                      <a:lumMod val="50000"/>
                    </a:schemeClr>
                  </a:solidFill>
                </a:rPr>
                <a:t>تونس</a:t>
              </a:r>
            </a:p>
            <a:p>
              <a:pPr marL="182880" indent="-182880" algn="just" rtl="1">
                <a:lnSpc>
                  <a:spcPct val="150000"/>
                </a:lnSpc>
                <a:buFont typeface="Arial" panose="020B0604020202020204" pitchFamily="34" charset="0"/>
                <a:buChar char="•"/>
              </a:pPr>
              <a:r>
                <a:rPr lang="ar-KW" sz="2200" b="1" dirty="0">
                  <a:solidFill>
                    <a:schemeClr val="accent6">
                      <a:lumMod val="50000"/>
                    </a:schemeClr>
                  </a:solidFill>
                </a:rPr>
                <a:t>الجزائر</a:t>
              </a:r>
            </a:p>
            <a:p>
              <a:pPr marL="182880" indent="-182880" algn="just" rtl="1">
                <a:lnSpc>
                  <a:spcPct val="150000"/>
                </a:lnSpc>
                <a:buFont typeface="Arial" panose="020B0604020202020204" pitchFamily="34" charset="0"/>
                <a:buChar char="•"/>
              </a:pPr>
              <a:r>
                <a:rPr lang="ar-KW" sz="2200" b="1" dirty="0">
                  <a:solidFill>
                    <a:schemeClr val="accent6">
                      <a:lumMod val="50000"/>
                    </a:schemeClr>
                  </a:solidFill>
                </a:rPr>
                <a:t>المغرب</a:t>
              </a:r>
            </a:p>
          </p:txBody>
        </p:sp>
        <p:cxnSp>
          <p:nvCxnSpPr>
            <p:cNvPr id="6" name="Connector: Elbow 5">
              <a:extLst>
                <a:ext uri="{FF2B5EF4-FFF2-40B4-BE49-F238E27FC236}">
                  <a16:creationId xmlns:a16="http://schemas.microsoft.com/office/drawing/2014/main" id="{624692A9-716D-A874-C004-AC44ACC89D72}"/>
                </a:ext>
              </a:extLst>
            </p:cNvPr>
            <p:cNvCxnSpPr>
              <a:cxnSpLocks/>
            </p:cNvCxnSpPr>
            <p:nvPr/>
          </p:nvCxnSpPr>
          <p:spPr>
            <a:xfrm rot="16200000" flipV="1">
              <a:off x="1180673" y="2606847"/>
              <a:ext cx="1223947" cy="473797"/>
            </a:xfrm>
            <a:prstGeom prst="bentConnector3">
              <a:avLst>
                <a:gd name="adj1" fmla="val -844"/>
              </a:avLst>
            </a:prstGeom>
            <a:ln w="12700">
              <a:solidFill>
                <a:schemeClr val="accent6">
                  <a:lumMod val="75000"/>
                </a:schemeClr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3E94231B-9621-DBF7-ECF4-FB28D3CA8C77}"/>
                </a:ext>
              </a:extLst>
            </p:cNvPr>
            <p:cNvSpPr/>
            <p:nvPr/>
          </p:nvSpPr>
          <p:spPr>
            <a:xfrm>
              <a:off x="7537377" y="1928228"/>
              <a:ext cx="1931675" cy="2783105"/>
            </a:xfrm>
            <a:prstGeom prst="rect">
              <a:avLst/>
            </a:prstGeom>
            <a:noFill/>
            <a:ln w="19050">
              <a:solidFill>
                <a:schemeClr val="accent6">
                  <a:lumMod val="75000"/>
                </a:schemeClr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>
                <a:lnSpc>
                  <a:spcPct val="150000"/>
                </a:lnSpc>
              </a:pPr>
              <a:r>
                <a:rPr lang="en-US" sz="2800" b="1" dirty="0">
                  <a:solidFill>
                    <a:schemeClr val="accent6">
                      <a:lumMod val="50000"/>
                    </a:schemeClr>
                  </a:solidFill>
                </a:rPr>
                <a:t>PAEM</a:t>
              </a:r>
              <a:endParaRPr lang="ar-KW" sz="2800" b="1" dirty="0">
                <a:solidFill>
                  <a:schemeClr val="accent6">
                    <a:lumMod val="50000"/>
                  </a:schemeClr>
                </a:solidFill>
              </a:endParaRPr>
            </a:p>
          </p:txBody>
        </p:sp>
        <p:cxnSp>
          <p:nvCxnSpPr>
            <p:cNvPr id="20" name="Straight Arrow Connector 19">
              <a:extLst>
                <a:ext uri="{FF2B5EF4-FFF2-40B4-BE49-F238E27FC236}">
                  <a16:creationId xmlns:a16="http://schemas.microsoft.com/office/drawing/2014/main" id="{7F373A47-332D-FF9D-AE8F-58A11F567A21}"/>
                </a:ext>
              </a:extLst>
            </p:cNvPr>
            <p:cNvCxnSpPr>
              <a:cxnSpLocks/>
            </p:cNvCxnSpPr>
            <p:nvPr/>
          </p:nvCxnSpPr>
          <p:spPr>
            <a:xfrm>
              <a:off x="3835793" y="3625795"/>
              <a:ext cx="3614811" cy="0"/>
            </a:xfrm>
            <a:prstGeom prst="straightConnector1">
              <a:avLst/>
            </a:prstGeom>
            <a:ln w="12700">
              <a:solidFill>
                <a:schemeClr val="accent6">
                  <a:lumMod val="75000"/>
                </a:schemeClr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Arrow Connector 20">
              <a:extLst>
                <a:ext uri="{FF2B5EF4-FFF2-40B4-BE49-F238E27FC236}">
                  <a16:creationId xmlns:a16="http://schemas.microsoft.com/office/drawing/2014/main" id="{CC571AD5-4A50-195A-3AC9-C0582C3ADF4B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865539" y="2278927"/>
              <a:ext cx="3600268" cy="964689"/>
            </a:xfrm>
            <a:prstGeom prst="straightConnector1">
              <a:avLst/>
            </a:prstGeom>
            <a:ln w="12700">
              <a:solidFill>
                <a:schemeClr val="accent6">
                  <a:lumMod val="75000"/>
                </a:schemeClr>
              </a:solidFill>
              <a:headEnd type="triangl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4B7C52F7-B4A9-36D9-58C4-46A86C4F10DF}"/>
                </a:ext>
              </a:extLst>
            </p:cNvPr>
            <p:cNvSpPr/>
            <p:nvPr/>
          </p:nvSpPr>
          <p:spPr>
            <a:xfrm>
              <a:off x="1646061" y="4282912"/>
              <a:ext cx="2571060" cy="550622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>
                <a:lnSpc>
                  <a:spcPct val="150000"/>
                </a:lnSpc>
              </a:pPr>
              <a:r>
                <a:rPr lang="en-US" sz="2000" b="1" dirty="0">
                  <a:solidFill>
                    <a:schemeClr val="accent6">
                      <a:lumMod val="50000"/>
                    </a:schemeClr>
                  </a:solidFill>
                </a:rPr>
                <a:t>Pathfinder West</a:t>
              </a:r>
              <a:endParaRPr lang="ar-KW" sz="2000" b="1" dirty="0">
                <a:solidFill>
                  <a:schemeClr val="accent6">
                    <a:lumMod val="50000"/>
                  </a:schemeClr>
                </a:solidFill>
              </a:endParaRPr>
            </a:p>
          </p:txBody>
        </p:sp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E7CD02BB-BECE-D8C2-8E11-CBD73928159D}"/>
                </a:ext>
              </a:extLst>
            </p:cNvPr>
            <p:cNvSpPr/>
            <p:nvPr/>
          </p:nvSpPr>
          <p:spPr>
            <a:xfrm rot="20700000">
              <a:off x="3888127" y="2406431"/>
              <a:ext cx="3110983" cy="41369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>
                <a:lnSpc>
                  <a:spcPct val="150000"/>
                </a:lnSpc>
              </a:pPr>
              <a:r>
                <a:rPr lang="en-US" sz="1600" dirty="0">
                  <a:solidFill>
                    <a:schemeClr val="accent6">
                      <a:lumMod val="50000"/>
                    </a:schemeClr>
                  </a:solidFill>
                </a:rPr>
                <a:t>compatibility with Arab Grid Code</a:t>
              </a:r>
              <a:endParaRPr lang="ar-KW" sz="1600" dirty="0">
                <a:solidFill>
                  <a:schemeClr val="accent6">
                    <a:lumMod val="50000"/>
                  </a:schemeClr>
                </a:solidFill>
              </a:endParaRPr>
            </a:p>
          </p:txBody>
        </p:sp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A64EC141-2EFB-70AE-D80D-B48CFA5A9B45}"/>
                </a:ext>
              </a:extLst>
            </p:cNvPr>
            <p:cNvSpPr/>
            <p:nvPr/>
          </p:nvSpPr>
          <p:spPr>
            <a:xfrm>
              <a:off x="3789741" y="3822250"/>
              <a:ext cx="3764289" cy="455059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en-US" sz="1600" dirty="0">
                  <a:solidFill>
                    <a:schemeClr val="accent6">
                      <a:lumMod val="50000"/>
                    </a:schemeClr>
                  </a:solidFill>
                </a:rPr>
                <a:t>Can PAEM learn from the Pathfinder West Study in setting up market rules for electricity trade?</a:t>
              </a:r>
              <a:endParaRPr lang="ar-KW" sz="1600" dirty="0">
                <a:solidFill>
                  <a:schemeClr val="accent6">
                    <a:lumMod val="50000"/>
                  </a:schemeClr>
                </a:solidFill>
              </a:endParaRPr>
            </a:p>
          </p:txBody>
        </p:sp>
        <p:sp>
          <p:nvSpPr>
            <p:cNvPr id="3" name="Rectangle 2">
              <a:extLst>
                <a:ext uri="{FF2B5EF4-FFF2-40B4-BE49-F238E27FC236}">
                  <a16:creationId xmlns:a16="http://schemas.microsoft.com/office/drawing/2014/main" id="{10B8A7AD-1A18-5470-B6F4-A751BDDB6E64}"/>
                </a:ext>
              </a:extLst>
            </p:cNvPr>
            <p:cNvSpPr/>
            <p:nvPr/>
          </p:nvSpPr>
          <p:spPr>
            <a:xfrm rot="20700000">
              <a:off x="4478831" y="2176500"/>
              <a:ext cx="1199417" cy="382882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en-US" dirty="0">
                  <a:solidFill>
                    <a:schemeClr val="accent6">
                      <a:lumMod val="50000"/>
                    </a:schemeClr>
                  </a:solidFill>
                </a:rPr>
                <a:t>Ensure</a:t>
              </a:r>
              <a:endParaRPr lang="ar-KW" dirty="0">
                <a:solidFill>
                  <a:schemeClr val="accent6">
                    <a:lumMod val="50000"/>
                  </a:schemeClr>
                </a:solidFill>
              </a:endParaRPr>
            </a:p>
          </p:txBody>
        </p:sp>
        <p:cxnSp>
          <p:nvCxnSpPr>
            <p:cNvPr id="5" name="Connector: Elbow 4">
              <a:extLst>
                <a:ext uri="{FF2B5EF4-FFF2-40B4-BE49-F238E27FC236}">
                  <a16:creationId xmlns:a16="http://schemas.microsoft.com/office/drawing/2014/main" id="{8CEB2441-A245-FA04-D330-FEC7B2DEDD3A}"/>
                </a:ext>
              </a:extLst>
            </p:cNvPr>
            <p:cNvCxnSpPr>
              <a:cxnSpLocks/>
            </p:cNvCxnSpPr>
            <p:nvPr/>
          </p:nvCxnSpPr>
          <p:spPr>
            <a:xfrm rot="5400000" flipH="1" flipV="1">
              <a:off x="3594908" y="2278578"/>
              <a:ext cx="412361" cy="349662"/>
            </a:xfrm>
            <a:prstGeom prst="bentConnector3">
              <a:avLst>
                <a:gd name="adj1" fmla="val 50000"/>
              </a:avLst>
            </a:prstGeom>
            <a:ln w="12700">
              <a:solidFill>
                <a:schemeClr val="accent6">
                  <a:lumMod val="75000"/>
                </a:schemeClr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7110FD19-AC52-6A4C-D386-A9BEC4152C3A}"/>
                </a:ext>
              </a:extLst>
            </p:cNvPr>
            <p:cNvSpPr/>
            <p:nvPr/>
          </p:nvSpPr>
          <p:spPr>
            <a:xfrm>
              <a:off x="3317254" y="1485642"/>
              <a:ext cx="1319359" cy="74613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en-US" sz="2000" b="1" dirty="0">
                  <a:solidFill>
                    <a:schemeClr val="accent6">
                      <a:lumMod val="50000"/>
                    </a:schemeClr>
                  </a:solidFill>
                </a:rPr>
                <a:t>Med TSO</a:t>
              </a:r>
              <a:endParaRPr lang="ar-KW" sz="2000" b="1" dirty="0">
                <a:solidFill>
                  <a:schemeClr val="accent6">
                    <a:lumMod val="50000"/>
                  </a:schemeClr>
                </a:solidFill>
              </a:endParaRPr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16805125-36E9-F7E8-17F7-88C5BA7B30E6}"/>
                </a:ext>
              </a:extLst>
            </p:cNvPr>
            <p:cNvSpPr/>
            <p:nvPr/>
          </p:nvSpPr>
          <p:spPr>
            <a:xfrm>
              <a:off x="7762580" y="4082416"/>
              <a:ext cx="615491" cy="413690"/>
            </a:xfrm>
            <a:prstGeom prst="rect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en-US" b="1" dirty="0">
                  <a:solidFill>
                    <a:srgbClr val="FF0000"/>
                  </a:solidFill>
                </a:rPr>
                <a:t>TSO</a:t>
              </a:r>
              <a:endParaRPr lang="ar-KW" b="1" dirty="0">
                <a:solidFill>
                  <a:srgbClr val="FF0000"/>
                </a:solidFill>
              </a:endParaRPr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F496CFD8-7F6C-4EC2-ACE3-8E85A5E78A71}"/>
                </a:ext>
              </a:extLst>
            </p:cNvPr>
            <p:cNvSpPr/>
            <p:nvPr/>
          </p:nvSpPr>
          <p:spPr>
            <a:xfrm>
              <a:off x="8580081" y="4082416"/>
              <a:ext cx="615491" cy="413690"/>
            </a:xfrm>
            <a:prstGeom prst="rect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en-US" b="1" dirty="0">
                  <a:solidFill>
                    <a:srgbClr val="FF0000"/>
                  </a:solidFill>
                </a:rPr>
                <a:t>ARC</a:t>
              </a:r>
              <a:endParaRPr lang="ar-KW" b="1" dirty="0">
                <a:solidFill>
                  <a:srgbClr val="FF000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16343070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E31E502-614F-7C0E-1A16-6AEF183F75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450604" y="6356352"/>
            <a:ext cx="2228850" cy="365125"/>
          </a:xfrm>
        </p:spPr>
        <p:txBody>
          <a:bodyPr/>
          <a:lstStyle/>
          <a:p>
            <a:fld id="{A029F945-16C0-4D33-892D-F39643C801D3}" type="slidenum">
              <a:rPr lang="ar-KW" sz="1000" smtClean="0"/>
              <a:t>13</a:t>
            </a:fld>
            <a:endParaRPr lang="ar-KW" sz="1000" dirty="0"/>
          </a:p>
        </p:txBody>
      </p:sp>
      <p:graphicFrame>
        <p:nvGraphicFramePr>
          <p:cNvPr id="2" name="Table 6">
            <a:extLst>
              <a:ext uri="{FF2B5EF4-FFF2-40B4-BE49-F238E27FC236}">
                <a16:creationId xmlns:a16="http://schemas.microsoft.com/office/drawing/2014/main" id="{3DE8A8CC-DC11-F175-4AEC-37CF2B12735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81440888"/>
              </p:ext>
            </p:extLst>
          </p:nvPr>
        </p:nvGraphicFramePr>
        <p:xfrm>
          <a:off x="259041" y="406908"/>
          <a:ext cx="9198834" cy="434722"/>
        </p:xfrm>
        <a:graphic>
          <a:graphicData uri="http://schemas.openxmlformats.org/drawingml/2006/table">
            <a:tbl>
              <a:tblPr rtl="1" firstRow="1" bandRow="1">
                <a:tableStyleId>{16D9F66E-5EB9-4882-86FB-DCBF35E3C3E4}</a:tableStyleId>
              </a:tblPr>
              <a:tblGrid>
                <a:gridCol w="9198834">
                  <a:extLst>
                    <a:ext uri="{9D8B030D-6E8A-4147-A177-3AD203B41FA5}">
                      <a16:colId xmlns:a16="http://schemas.microsoft.com/office/drawing/2014/main" val="3763178777"/>
                    </a:ext>
                  </a:extLst>
                </a:gridCol>
              </a:tblGrid>
              <a:tr h="434722">
                <a:tc>
                  <a:txBody>
                    <a:bodyPr/>
                    <a:lstStyle/>
                    <a:p>
                      <a:pPr marL="0" indent="0" algn="just" rtl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en-US" sz="2000" b="1" dirty="0"/>
                        <a:t>Gradually Building the Market Trading Model – (East Study/ Pathfinder)</a:t>
                      </a:r>
                    </a:p>
                  </a:txBody>
                  <a:tcPr marT="41564" marB="41564"/>
                </a:tc>
                <a:extLst>
                  <a:ext uri="{0D108BD9-81ED-4DB2-BD59-A6C34878D82A}">
                    <a16:rowId xmlns:a16="http://schemas.microsoft.com/office/drawing/2014/main" val="1198628074"/>
                  </a:ext>
                </a:extLst>
              </a:tr>
            </a:tbl>
          </a:graphicData>
        </a:graphic>
      </p:graphicFrame>
      <p:sp>
        <p:nvSpPr>
          <p:cNvPr id="9" name="Rectangle 8">
            <a:extLst>
              <a:ext uri="{FF2B5EF4-FFF2-40B4-BE49-F238E27FC236}">
                <a16:creationId xmlns:a16="http://schemas.microsoft.com/office/drawing/2014/main" id="{BE9F5438-74D5-BDBA-DD1D-12616A6DCA9E}"/>
              </a:ext>
            </a:extLst>
          </p:cNvPr>
          <p:cNvSpPr/>
          <p:nvPr/>
        </p:nvSpPr>
        <p:spPr>
          <a:xfrm>
            <a:off x="2675605" y="5420413"/>
            <a:ext cx="4554790" cy="4550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dirty="0">
                <a:solidFill>
                  <a:srgbClr val="FF0000"/>
                </a:solidFill>
              </a:rPr>
              <a:t>Again, need to ensure compatibility with PAEM</a:t>
            </a:r>
            <a:endParaRPr lang="ar-KW" dirty="0">
              <a:solidFill>
                <a:srgbClr val="FF0000"/>
              </a:solidFill>
            </a:endParaRP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87FAA747-8F49-DE60-F4C3-DF12FB882676}"/>
              </a:ext>
            </a:extLst>
          </p:cNvPr>
          <p:cNvGrpSpPr/>
          <p:nvPr/>
        </p:nvGrpSpPr>
        <p:grpSpPr>
          <a:xfrm>
            <a:off x="630617" y="1588830"/>
            <a:ext cx="8644766" cy="3182886"/>
            <a:chOff x="630617" y="1293555"/>
            <a:chExt cx="8644766" cy="3182886"/>
          </a:xfrm>
        </p:grpSpPr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56D3522A-DF8D-840A-1A9F-15E6D8F6BBF9}"/>
                </a:ext>
              </a:extLst>
            </p:cNvPr>
            <p:cNvSpPr/>
            <p:nvPr/>
          </p:nvSpPr>
          <p:spPr>
            <a:xfrm>
              <a:off x="630617" y="1437587"/>
              <a:ext cx="1451295" cy="509616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en-US" sz="2000" b="1" dirty="0">
                  <a:solidFill>
                    <a:schemeClr val="accent6">
                      <a:lumMod val="50000"/>
                    </a:schemeClr>
                  </a:solidFill>
                </a:rPr>
                <a:t>Med - TSO</a:t>
              </a:r>
              <a:endParaRPr lang="ar-KW" sz="2000" b="1" dirty="0">
                <a:solidFill>
                  <a:schemeClr val="accent6">
                    <a:lumMod val="50000"/>
                  </a:schemeClr>
                </a:solidFill>
              </a:endParaRPr>
            </a:p>
          </p:txBody>
        </p:sp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923D3AA0-79B7-9BDC-10E5-CC552F23C459}"/>
                </a:ext>
              </a:extLst>
            </p:cNvPr>
            <p:cNvSpPr/>
            <p:nvPr/>
          </p:nvSpPr>
          <p:spPr>
            <a:xfrm>
              <a:off x="2126889" y="2406434"/>
              <a:ext cx="1756068" cy="1073006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marL="182880" indent="-182880" algn="just" rtl="1">
                <a:buFont typeface="Arial" panose="020B0604020202020204" pitchFamily="34" charset="0"/>
                <a:buChar char="•"/>
              </a:pPr>
              <a:r>
                <a:rPr lang="ar-KW" sz="2000" b="1" dirty="0">
                  <a:solidFill>
                    <a:schemeClr val="accent6">
                      <a:lumMod val="50000"/>
                    </a:schemeClr>
                  </a:solidFill>
                </a:rPr>
                <a:t>مصر</a:t>
              </a:r>
            </a:p>
            <a:p>
              <a:pPr marL="182880" indent="-182880" algn="just" rtl="1">
                <a:buFont typeface="Arial" panose="020B0604020202020204" pitchFamily="34" charset="0"/>
                <a:buChar char="•"/>
              </a:pPr>
              <a:r>
                <a:rPr lang="ar-KW" sz="2000" b="1" dirty="0">
                  <a:solidFill>
                    <a:schemeClr val="accent6">
                      <a:lumMod val="50000"/>
                    </a:schemeClr>
                  </a:solidFill>
                </a:rPr>
                <a:t>الأردن</a:t>
              </a:r>
            </a:p>
            <a:p>
              <a:pPr marL="182880" indent="-182880" algn="just" rtl="1">
                <a:buFont typeface="Arial" panose="020B0604020202020204" pitchFamily="34" charset="0"/>
                <a:buChar char="•"/>
              </a:pPr>
              <a:r>
                <a:rPr lang="ar-KW" sz="2000" b="1" dirty="0">
                  <a:solidFill>
                    <a:schemeClr val="accent6">
                      <a:lumMod val="50000"/>
                    </a:schemeClr>
                  </a:solidFill>
                </a:rPr>
                <a:t>السعودية</a:t>
              </a:r>
            </a:p>
          </p:txBody>
        </p:sp>
        <p:cxnSp>
          <p:nvCxnSpPr>
            <p:cNvPr id="6" name="Connector: Elbow 5">
              <a:extLst>
                <a:ext uri="{FF2B5EF4-FFF2-40B4-BE49-F238E27FC236}">
                  <a16:creationId xmlns:a16="http://schemas.microsoft.com/office/drawing/2014/main" id="{624692A9-716D-A874-C004-AC44ACC89D72}"/>
                </a:ext>
              </a:extLst>
            </p:cNvPr>
            <p:cNvCxnSpPr>
              <a:cxnSpLocks/>
              <a:endCxn id="22" idx="2"/>
            </p:cNvCxnSpPr>
            <p:nvPr/>
          </p:nvCxnSpPr>
          <p:spPr>
            <a:xfrm rot="16200000" flipV="1">
              <a:off x="1315726" y="1987742"/>
              <a:ext cx="851702" cy="770624"/>
            </a:xfrm>
            <a:prstGeom prst="bentConnector3">
              <a:avLst>
                <a:gd name="adj1" fmla="val -2668"/>
              </a:avLst>
            </a:prstGeom>
            <a:ln w="12700">
              <a:solidFill>
                <a:schemeClr val="accent6">
                  <a:lumMod val="75000"/>
                </a:schemeClr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3E94231B-9621-DBF7-ECF4-FB28D3CA8C77}"/>
                </a:ext>
              </a:extLst>
            </p:cNvPr>
            <p:cNvSpPr/>
            <p:nvPr/>
          </p:nvSpPr>
          <p:spPr>
            <a:xfrm>
              <a:off x="7343708" y="1693336"/>
              <a:ext cx="1931675" cy="2783105"/>
            </a:xfrm>
            <a:prstGeom prst="rect">
              <a:avLst/>
            </a:prstGeom>
            <a:noFill/>
            <a:ln w="19050">
              <a:solidFill>
                <a:schemeClr val="accent6">
                  <a:lumMod val="75000"/>
                </a:schemeClr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>
                <a:lnSpc>
                  <a:spcPct val="150000"/>
                </a:lnSpc>
              </a:pPr>
              <a:r>
                <a:rPr lang="en-US" sz="2800" b="1" dirty="0">
                  <a:solidFill>
                    <a:schemeClr val="accent6">
                      <a:lumMod val="50000"/>
                    </a:schemeClr>
                  </a:solidFill>
                </a:rPr>
                <a:t>PAEM</a:t>
              </a:r>
              <a:endParaRPr lang="ar-KW" sz="2800" b="1" dirty="0">
                <a:solidFill>
                  <a:schemeClr val="accent6">
                    <a:lumMod val="50000"/>
                  </a:schemeClr>
                </a:solidFill>
              </a:endParaRPr>
            </a:p>
          </p:txBody>
        </p:sp>
        <p:cxnSp>
          <p:nvCxnSpPr>
            <p:cNvPr id="20" name="Straight Arrow Connector 19">
              <a:extLst>
                <a:ext uri="{FF2B5EF4-FFF2-40B4-BE49-F238E27FC236}">
                  <a16:creationId xmlns:a16="http://schemas.microsoft.com/office/drawing/2014/main" id="{7F373A47-332D-FF9D-AE8F-58A11F567A21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407369" y="1869584"/>
              <a:ext cx="0" cy="536850"/>
            </a:xfrm>
            <a:prstGeom prst="straightConnector1">
              <a:avLst/>
            </a:prstGeom>
            <a:ln w="12700">
              <a:solidFill>
                <a:schemeClr val="accent6">
                  <a:lumMod val="75000"/>
                </a:schemeClr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Arrow Connector 20">
              <a:extLst>
                <a:ext uri="{FF2B5EF4-FFF2-40B4-BE49-F238E27FC236}">
                  <a16:creationId xmlns:a16="http://schemas.microsoft.com/office/drawing/2014/main" id="{CC571AD5-4A50-195A-3AC9-C0582C3ADF4B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865047" y="2192053"/>
              <a:ext cx="3412773" cy="566207"/>
            </a:xfrm>
            <a:prstGeom prst="straightConnector1">
              <a:avLst/>
            </a:prstGeom>
            <a:ln w="12700">
              <a:solidFill>
                <a:schemeClr val="accent6">
                  <a:lumMod val="75000"/>
                </a:schemeClr>
              </a:solidFill>
              <a:headEnd type="triangl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E7CD02BB-BECE-D8C2-8E11-CBD73928159D}"/>
                </a:ext>
              </a:extLst>
            </p:cNvPr>
            <p:cNvSpPr/>
            <p:nvPr/>
          </p:nvSpPr>
          <p:spPr>
            <a:xfrm rot="20984391">
              <a:off x="3984300" y="1885678"/>
              <a:ext cx="3116724" cy="41369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>
                <a:lnSpc>
                  <a:spcPct val="150000"/>
                </a:lnSpc>
              </a:pPr>
              <a:r>
                <a:rPr lang="en-US" sz="1600" dirty="0">
                  <a:solidFill>
                    <a:schemeClr val="accent6">
                      <a:lumMod val="50000"/>
                    </a:schemeClr>
                  </a:solidFill>
                </a:rPr>
                <a:t>Ensure</a:t>
              </a:r>
            </a:p>
            <a:p>
              <a:pPr algn="ctr">
                <a:lnSpc>
                  <a:spcPct val="150000"/>
                </a:lnSpc>
              </a:pPr>
              <a:r>
                <a:rPr lang="en-US" sz="1600" dirty="0">
                  <a:solidFill>
                    <a:schemeClr val="accent6">
                      <a:lumMod val="50000"/>
                    </a:schemeClr>
                  </a:solidFill>
                </a:rPr>
                <a:t>compatibility with Arab Grid Code</a:t>
              </a:r>
              <a:endParaRPr lang="ar-KW" sz="1600" dirty="0">
                <a:solidFill>
                  <a:schemeClr val="accent6">
                    <a:lumMod val="50000"/>
                  </a:schemeClr>
                </a:solidFill>
              </a:endParaRPr>
            </a:p>
          </p:txBody>
        </p:sp>
        <p:sp>
          <p:nvSpPr>
            <p:cNvPr id="3" name="Rectangle 2">
              <a:extLst>
                <a:ext uri="{FF2B5EF4-FFF2-40B4-BE49-F238E27FC236}">
                  <a16:creationId xmlns:a16="http://schemas.microsoft.com/office/drawing/2014/main" id="{3B7858AA-8D00-0D0B-7998-8244116A6660}"/>
                </a:ext>
              </a:extLst>
            </p:cNvPr>
            <p:cNvSpPr/>
            <p:nvPr/>
          </p:nvSpPr>
          <p:spPr>
            <a:xfrm>
              <a:off x="2529389" y="1293555"/>
              <a:ext cx="2329069" cy="509616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en-US" sz="2000" b="1" dirty="0">
                  <a:solidFill>
                    <a:schemeClr val="accent6">
                      <a:lumMod val="50000"/>
                    </a:schemeClr>
                  </a:solidFill>
                </a:rPr>
                <a:t>Trade with Greece</a:t>
              </a:r>
              <a:endParaRPr lang="ar-KW" sz="2000" b="1" dirty="0">
                <a:solidFill>
                  <a:schemeClr val="accent6">
                    <a:lumMod val="50000"/>
                  </a:schemeClr>
                </a:solidFill>
              </a:endParaRPr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715EA0D0-998F-08D5-7F11-3D85CE98EF3C}"/>
                </a:ext>
              </a:extLst>
            </p:cNvPr>
            <p:cNvSpPr/>
            <p:nvPr/>
          </p:nvSpPr>
          <p:spPr>
            <a:xfrm>
              <a:off x="3816033" y="3351236"/>
              <a:ext cx="3422081" cy="41369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en-US" sz="1600" dirty="0">
                  <a:solidFill>
                    <a:schemeClr val="accent6">
                      <a:lumMod val="50000"/>
                    </a:schemeClr>
                  </a:solidFill>
                </a:rPr>
                <a:t>Can PAEM learn from Pathfinder East Study in setting up market rules for electricity trade </a:t>
              </a:r>
              <a:endParaRPr lang="ar-KW" sz="1600" dirty="0">
                <a:solidFill>
                  <a:schemeClr val="accent6">
                    <a:lumMod val="50000"/>
                  </a:schemeClr>
                </a:solidFill>
              </a:endParaRPr>
            </a:p>
          </p:txBody>
        </p:sp>
        <p:cxnSp>
          <p:nvCxnSpPr>
            <p:cNvPr id="12" name="Straight Arrow Connector 11">
              <a:extLst>
                <a:ext uri="{FF2B5EF4-FFF2-40B4-BE49-F238E27FC236}">
                  <a16:creationId xmlns:a16="http://schemas.microsoft.com/office/drawing/2014/main" id="{644E1DD1-DA30-4D51-0FFD-95F58E660D7B}"/>
                </a:ext>
              </a:extLst>
            </p:cNvPr>
            <p:cNvCxnSpPr>
              <a:cxnSpLocks/>
            </p:cNvCxnSpPr>
            <p:nvPr/>
          </p:nvCxnSpPr>
          <p:spPr>
            <a:xfrm>
              <a:off x="3882957" y="3048530"/>
              <a:ext cx="3355157" cy="0"/>
            </a:xfrm>
            <a:prstGeom prst="straightConnector1">
              <a:avLst/>
            </a:prstGeom>
            <a:ln w="12700">
              <a:solidFill>
                <a:schemeClr val="accent6">
                  <a:lumMod val="75000"/>
                </a:schemeClr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CF2CF748-3272-F675-BC15-42B178B29F39}"/>
                </a:ext>
              </a:extLst>
            </p:cNvPr>
            <p:cNvSpPr/>
            <p:nvPr/>
          </p:nvSpPr>
          <p:spPr>
            <a:xfrm>
              <a:off x="7657805" y="3825241"/>
              <a:ext cx="615491" cy="413690"/>
            </a:xfrm>
            <a:prstGeom prst="rect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en-US" b="1" dirty="0">
                  <a:solidFill>
                    <a:srgbClr val="FF0000"/>
                  </a:solidFill>
                </a:rPr>
                <a:t>TSO</a:t>
              </a:r>
              <a:endParaRPr lang="ar-KW" b="1" dirty="0">
                <a:solidFill>
                  <a:srgbClr val="FF0000"/>
                </a:solidFill>
              </a:endParaRPr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4CA8C527-BBCC-34F8-2442-A276832A700E}"/>
                </a:ext>
              </a:extLst>
            </p:cNvPr>
            <p:cNvSpPr/>
            <p:nvPr/>
          </p:nvSpPr>
          <p:spPr>
            <a:xfrm>
              <a:off x="8475306" y="3825241"/>
              <a:ext cx="615491" cy="413690"/>
            </a:xfrm>
            <a:prstGeom prst="rect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en-US" b="1" dirty="0">
                  <a:solidFill>
                    <a:srgbClr val="FF0000"/>
                  </a:solidFill>
                </a:rPr>
                <a:t>ARC</a:t>
              </a:r>
              <a:endParaRPr lang="ar-KW" b="1" dirty="0">
                <a:solidFill>
                  <a:srgbClr val="FF000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5276292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96B549C-9C5F-7837-5258-11638E2410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9F945-16C0-4D33-892D-F39643C801D3}" type="slidenum">
              <a:rPr lang="ar-KW" smtClean="0"/>
              <a:t>14</a:t>
            </a:fld>
            <a:endParaRPr lang="ar-KW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27609C60-D58B-45E8-F874-B14E66FAB919}"/>
              </a:ext>
            </a:extLst>
          </p:cNvPr>
          <p:cNvGrpSpPr/>
          <p:nvPr/>
        </p:nvGrpSpPr>
        <p:grpSpPr>
          <a:xfrm>
            <a:off x="681037" y="1106551"/>
            <a:ext cx="8303937" cy="5249801"/>
            <a:chOff x="559326" y="653694"/>
            <a:chExt cx="8787348" cy="5703012"/>
          </a:xfrm>
        </p:grpSpPr>
        <p:sp>
          <p:nvSpPr>
            <p:cNvPr id="6" name="Title 1">
              <a:extLst>
                <a:ext uri="{FF2B5EF4-FFF2-40B4-BE49-F238E27FC236}">
                  <a16:creationId xmlns:a16="http://schemas.microsoft.com/office/drawing/2014/main" id="{11BEB288-6EF0-FEDA-E304-B2D9F7BF1609}"/>
                </a:ext>
              </a:extLst>
            </p:cNvPr>
            <p:cNvSpPr txBox="1">
              <a:spLocks/>
            </p:cNvSpPr>
            <p:nvPr/>
          </p:nvSpPr>
          <p:spPr>
            <a:xfrm>
              <a:off x="668328" y="653694"/>
              <a:ext cx="8678346" cy="519501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12700">
              <a:solidFill>
                <a:srgbClr val="0066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algn="ctr">
                <a:spcBef>
                  <a:spcPts val="1200"/>
                </a:spcBef>
                <a:spcAft>
                  <a:spcPts val="1200"/>
                </a:spcAft>
                <a:defRPr sz="2000" b="1">
                  <a:solidFill>
                    <a:srgbClr val="006600"/>
                  </a:solidFill>
                  <a:latin typeface="Times New Roman" panose="02020603050405020304" pitchFamily="18" charset="0"/>
                  <a:ea typeface="+mj-ea"/>
                  <a:cs typeface="Times New Roman" panose="02020603050405020304" pitchFamily="18" charset="0"/>
                </a:defRPr>
              </a:lvl1pPr>
              <a:lvl2pPr>
                <a:defRPr>
                  <a:solidFill>
                    <a:schemeClr val="lt1"/>
                  </a:solidFill>
                </a:defRPr>
              </a:lvl2pPr>
              <a:lvl3pPr>
                <a:defRPr>
                  <a:solidFill>
                    <a:schemeClr val="lt1"/>
                  </a:solidFill>
                </a:defRPr>
              </a:lvl3pPr>
              <a:lvl4pPr>
                <a:defRPr>
                  <a:solidFill>
                    <a:schemeClr val="lt1"/>
                  </a:solidFill>
                </a:defRPr>
              </a:lvl4pPr>
              <a:lvl5pPr>
                <a:defRPr>
                  <a:solidFill>
                    <a:schemeClr val="lt1"/>
                  </a:solidFill>
                </a:defRPr>
              </a:lvl5pPr>
              <a:lvl6pPr>
                <a:defRPr>
                  <a:solidFill>
                    <a:schemeClr val="lt1"/>
                  </a:solidFill>
                </a:defRPr>
              </a:lvl6pPr>
              <a:lvl7pPr>
                <a:defRPr>
                  <a:solidFill>
                    <a:schemeClr val="lt1"/>
                  </a:solidFill>
                </a:defRPr>
              </a:lvl7pPr>
              <a:lvl8pPr>
                <a:defRPr>
                  <a:solidFill>
                    <a:schemeClr val="lt1"/>
                  </a:solidFill>
                </a:defRPr>
              </a:lvl8pPr>
              <a:lvl9pPr>
                <a:defRPr>
                  <a:solidFill>
                    <a:schemeClr val="lt1"/>
                  </a:solidFill>
                </a:defRPr>
              </a:lvl9pPr>
            </a:lstStyle>
            <a:p>
              <a:r>
                <a:rPr lang="en-US" sz="2400" dirty="0"/>
                <a:t>PAEM</a:t>
              </a:r>
              <a:endParaRPr lang="en-US" dirty="0"/>
            </a:p>
          </p:txBody>
        </p:sp>
        <p:sp>
          <p:nvSpPr>
            <p:cNvPr id="7" name="Title 1">
              <a:extLst>
                <a:ext uri="{FF2B5EF4-FFF2-40B4-BE49-F238E27FC236}">
                  <a16:creationId xmlns:a16="http://schemas.microsoft.com/office/drawing/2014/main" id="{93B137E8-BCE0-4AD8-7A00-7EF0072052AA}"/>
                </a:ext>
              </a:extLst>
            </p:cNvPr>
            <p:cNvSpPr txBox="1">
              <a:spLocks/>
            </p:cNvSpPr>
            <p:nvPr/>
          </p:nvSpPr>
          <p:spPr>
            <a:xfrm>
              <a:off x="7818181" y="1967238"/>
              <a:ext cx="922566" cy="746965"/>
            </a:xfrm>
            <a:prstGeom prst="rect">
              <a:avLst/>
            </a:prstGeom>
            <a:noFill/>
            <a:ln w="12700">
              <a:solidFill>
                <a:srgbClr val="0066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algn="ctr" rtl="1">
                <a:spcBef>
                  <a:spcPts val="1200"/>
                </a:spcBef>
                <a:spcAft>
                  <a:spcPts val="1200"/>
                </a:spcAft>
                <a:defRPr b="1">
                  <a:solidFill>
                    <a:srgbClr val="006600"/>
                  </a:solidFill>
                  <a:latin typeface="Times New Roman" panose="02020603050405020304" pitchFamily="18" charset="0"/>
                  <a:ea typeface="+mj-ea"/>
                  <a:cs typeface="Times New Roman" panose="02020603050405020304" pitchFamily="18" charset="0"/>
                </a:defRPr>
              </a:lvl1pPr>
              <a:lvl2pPr>
                <a:defRPr>
                  <a:solidFill>
                    <a:schemeClr val="lt1"/>
                  </a:solidFill>
                </a:defRPr>
              </a:lvl2pPr>
              <a:lvl3pPr>
                <a:defRPr>
                  <a:solidFill>
                    <a:schemeClr val="lt1"/>
                  </a:solidFill>
                </a:defRPr>
              </a:lvl3pPr>
              <a:lvl4pPr>
                <a:defRPr>
                  <a:solidFill>
                    <a:schemeClr val="lt1"/>
                  </a:solidFill>
                </a:defRPr>
              </a:lvl4pPr>
              <a:lvl5pPr>
                <a:defRPr>
                  <a:solidFill>
                    <a:schemeClr val="lt1"/>
                  </a:solidFill>
                </a:defRPr>
              </a:lvl5pPr>
              <a:lvl6pPr>
                <a:defRPr>
                  <a:solidFill>
                    <a:schemeClr val="lt1"/>
                  </a:solidFill>
                </a:defRPr>
              </a:lvl6pPr>
              <a:lvl7pPr>
                <a:defRPr>
                  <a:solidFill>
                    <a:schemeClr val="lt1"/>
                  </a:solidFill>
                </a:defRPr>
              </a:lvl7pPr>
              <a:lvl8pPr>
                <a:defRPr>
                  <a:solidFill>
                    <a:schemeClr val="lt1"/>
                  </a:solidFill>
                </a:defRPr>
              </a:lvl8pPr>
              <a:lvl9pPr>
                <a:defRPr>
                  <a:solidFill>
                    <a:schemeClr val="lt1"/>
                  </a:solidFill>
                </a:defRPr>
              </a:lvl9pPr>
            </a:lstStyle>
            <a:p>
              <a:r>
                <a:rPr lang="ar-KW" sz="2000" dirty="0"/>
                <a:t>الأردن</a:t>
              </a:r>
              <a:endParaRPr lang="en-US" sz="2000" dirty="0"/>
            </a:p>
          </p:txBody>
        </p:sp>
        <p:sp>
          <p:nvSpPr>
            <p:cNvPr id="8" name="Title 1">
              <a:extLst>
                <a:ext uri="{FF2B5EF4-FFF2-40B4-BE49-F238E27FC236}">
                  <a16:creationId xmlns:a16="http://schemas.microsoft.com/office/drawing/2014/main" id="{C66F9A5A-9475-93F0-F361-4DBD0A575B45}"/>
                </a:ext>
              </a:extLst>
            </p:cNvPr>
            <p:cNvSpPr txBox="1">
              <a:spLocks/>
            </p:cNvSpPr>
            <p:nvPr/>
          </p:nvSpPr>
          <p:spPr>
            <a:xfrm>
              <a:off x="7818181" y="4288379"/>
              <a:ext cx="922566" cy="746965"/>
            </a:xfrm>
            <a:prstGeom prst="rect">
              <a:avLst/>
            </a:prstGeom>
            <a:noFill/>
            <a:ln w="12700">
              <a:solidFill>
                <a:srgbClr val="0066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algn="ctr" rtl="1">
                <a:spcBef>
                  <a:spcPts val="1200"/>
                </a:spcBef>
                <a:spcAft>
                  <a:spcPts val="1200"/>
                </a:spcAft>
                <a:defRPr b="1">
                  <a:solidFill>
                    <a:srgbClr val="006600"/>
                  </a:solidFill>
                  <a:latin typeface="Times New Roman" panose="02020603050405020304" pitchFamily="18" charset="0"/>
                  <a:ea typeface="+mj-ea"/>
                  <a:cs typeface="Times New Roman" panose="02020603050405020304" pitchFamily="18" charset="0"/>
                </a:defRPr>
              </a:lvl1pPr>
              <a:lvl2pPr>
                <a:defRPr>
                  <a:solidFill>
                    <a:schemeClr val="lt1"/>
                  </a:solidFill>
                </a:defRPr>
              </a:lvl2pPr>
              <a:lvl3pPr>
                <a:defRPr>
                  <a:solidFill>
                    <a:schemeClr val="lt1"/>
                  </a:solidFill>
                </a:defRPr>
              </a:lvl3pPr>
              <a:lvl4pPr>
                <a:defRPr>
                  <a:solidFill>
                    <a:schemeClr val="lt1"/>
                  </a:solidFill>
                </a:defRPr>
              </a:lvl4pPr>
              <a:lvl5pPr>
                <a:defRPr>
                  <a:solidFill>
                    <a:schemeClr val="lt1"/>
                  </a:solidFill>
                </a:defRPr>
              </a:lvl5pPr>
              <a:lvl6pPr>
                <a:defRPr>
                  <a:solidFill>
                    <a:schemeClr val="lt1"/>
                  </a:solidFill>
                </a:defRPr>
              </a:lvl6pPr>
              <a:lvl7pPr>
                <a:defRPr>
                  <a:solidFill>
                    <a:schemeClr val="lt1"/>
                  </a:solidFill>
                </a:defRPr>
              </a:lvl7pPr>
              <a:lvl8pPr>
                <a:defRPr>
                  <a:solidFill>
                    <a:schemeClr val="lt1"/>
                  </a:solidFill>
                </a:defRPr>
              </a:lvl8pPr>
              <a:lvl9pPr>
                <a:defRPr>
                  <a:solidFill>
                    <a:schemeClr val="lt1"/>
                  </a:solidFill>
                </a:defRPr>
              </a:lvl9pPr>
            </a:lstStyle>
            <a:p>
              <a:pPr rtl="0"/>
              <a:r>
                <a:rPr lang="ar-KW" sz="2000" dirty="0"/>
                <a:t>السعودية</a:t>
              </a:r>
              <a:endParaRPr lang="en-US" sz="2000" dirty="0"/>
            </a:p>
          </p:txBody>
        </p:sp>
        <p:sp>
          <p:nvSpPr>
            <p:cNvPr id="9" name="Title 1">
              <a:extLst>
                <a:ext uri="{FF2B5EF4-FFF2-40B4-BE49-F238E27FC236}">
                  <a16:creationId xmlns:a16="http://schemas.microsoft.com/office/drawing/2014/main" id="{031684D6-6C83-4CA7-F47F-45204AC0E363}"/>
                </a:ext>
              </a:extLst>
            </p:cNvPr>
            <p:cNvSpPr txBox="1">
              <a:spLocks/>
            </p:cNvSpPr>
            <p:nvPr/>
          </p:nvSpPr>
          <p:spPr>
            <a:xfrm>
              <a:off x="6205281" y="2858771"/>
              <a:ext cx="922566" cy="746965"/>
            </a:xfrm>
            <a:prstGeom prst="rect">
              <a:avLst/>
            </a:prstGeom>
            <a:noFill/>
            <a:ln w="12700">
              <a:solidFill>
                <a:srgbClr val="0066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algn="ctr" rtl="1">
                <a:spcBef>
                  <a:spcPts val="1200"/>
                </a:spcBef>
                <a:spcAft>
                  <a:spcPts val="1200"/>
                </a:spcAft>
                <a:defRPr b="1">
                  <a:solidFill>
                    <a:srgbClr val="006600"/>
                  </a:solidFill>
                  <a:latin typeface="Times New Roman" panose="02020603050405020304" pitchFamily="18" charset="0"/>
                  <a:ea typeface="+mj-ea"/>
                  <a:cs typeface="Times New Roman" panose="02020603050405020304" pitchFamily="18" charset="0"/>
                </a:defRPr>
              </a:lvl1pPr>
              <a:lvl2pPr>
                <a:defRPr>
                  <a:solidFill>
                    <a:schemeClr val="lt1"/>
                  </a:solidFill>
                </a:defRPr>
              </a:lvl2pPr>
              <a:lvl3pPr>
                <a:defRPr>
                  <a:solidFill>
                    <a:schemeClr val="lt1"/>
                  </a:solidFill>
                </a:defRPr>
              </a:lvl3pPr>
              <a:lvl4pPr>
                <a:defRPr>
                  <a:solidFill>
                    <a:schemeClr val="lt1"/>
                  </a:solidFill>
                </a:defRPr>
              </a:lvl4pPr>
              <a:lvl5pPr>
                <a:defRPr>
                  <a:solidFill>
                    <a:schemeClr val="lt1"/>
                  </a:solidFill>
                </a:defRPr>
              </a:lvl5pPr>
              <a:lvl6pPr>
                <a:defRPr>
                  <a:solidFill>
                    <a:schemeClr val="lt1"/>
                  </a:solidFill>
                </a:defRPr>
              </a:lvl6pPr>
              <a:lvl7pPr>
                <a:defRPr>
                  <a:solidFill>
                    <a:schemeClr val="lt1"/>
                  </a:solidFill>
                </a:defRPr>
              </a:lvl7pPr>
              <a:lvl8pPr>
                <a:defRPr>
                  <a:solidFill>
                    <a:schemeClr val="lt1"/>
                  </a:solidFill>
                </a:defRPr>
              </a:lvl8pPr>
              <a:lvl9pPr>
                <a:defRPr>
                  <a:solidFill>
                    <a:schemeClr val="lt1"/>
                  </a:solidFill>
                </a:defRPr>
              </a:lvl9pPr>
            </a:lstStyle>
            <a:p>
              <a:pPr rtl="0"/>
              <a:r>
                <a:rPr lang="ar-KW" sz="2000" dirty="0"/>
                <a:t>مصر</a:t>
              </a:r>
              <a:endParaRPr lang="en-US" sz="2000" dirty="0"/>
            </a:p>
          </p:txBody>
        </p:sp>
        <p:sp>
          <p:nvSpPr>
            <p:cNvPr id="10" name="Title 1">
              <a:extLst>
                <a:ext uri="{FF2B5EF4-FFF2-40B4-BE49-F238E27FC236}">
                  <a16:creationId xmlns:a16="http://schemas.microsoft.com/office/drawing/2014/main" id="{4584E713-DCDF-FC0C-D2E0-1FF523E73F7F}"/>
                </a:ext>
              </a:extLst>
            </p:cNvPr>
            <p:cNvSpPr txBox="1">
              <a:spLocks/>
            </p:cNvSpPr>
            <p:nvPr/>
          </p:nvSpPr>
          <p:spPr>
            <a:xfrm>
              <a:off x="5741483" y="1710647"/>
              <a:ext cx="3519474" cy="3592770"/>
            </a:xfrm>
            <a:prstGeom prst="rect">
              <a:avLst/>
            </a:prstGeom>
            <a:noFill/>
            <a:ln w="12700">
              <a:solidFill>
                <a:srgbClr val="006600"/>
              </a:solidFill>
              <a:prstDash val="dash"/>
              <a:headEnd type="none" w="med" len="med"/>
              <a:tailEnd type="none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algn="ctr" rtl="1">
                <a:spcBef>
                  <a:spcPts val="1200"/>
                </a:spcBef>
                <a:spcAft>
                  <a:spcPts val="1200"/>
                </a:spcAft>
                <a:defRPr b="1">
                  <a:solidFill>
                    <a:srgbClr val="006600"/>
                  </a:solidFill>
                  <a:latin typeface="Times New Roman" panose="02020603050405020304" pitchFamily="18" charset="0"/>
                  <a:ea typeface="+mj-ea"/>
                  <a:cs typeface="Times New Roman" panose="02020603050405020304" pitchFamily="18" charset="0"/>
                </a:defRPr>
              </a:lvl1pPr>
              <a:lvl2pPr>
                <a:defRPr>
                  <a:solidFill>
                    <a:schemeClr val="lt1"/>
                  </a:solidFill>
                </a:defRPr>
              </a:lvl2pPr>
              <a:lvl3pPr>
                <a:defRPr>
                  <a:solidFill>
                    <a:schemeClr val="lt1"/>
                  </a:solidFill>
                </a:defRPr>
              </a:lvl3pPr>
              <a:lvl4pPr>
                <a:defRPr>
                  <a:solidFill>
                    <a:schemeClr val="lt1"/>
                  </a:solidFill>
                </a:defRPr>
              </a:lvl4pPr>
              <a:lvl5pPr>
                <a:defRPr>
                  <a:solidFill>
                    <a:schemeClr val="lt1"/>
                  </a:solidFill>
                </a:defRPr>
              </a:lvl5pPr>
              <a:lvl6pPr>
                <a:defRPr>
                  <a:solidFill>
                    <a:schemeClr val="lt1"/>
                  </a:solidFill>
                </a:defRPr>
              </a:lvl6pPr>
              <a:lvl7pPr>
                <a:defRPr>
                  <a:solidFill>
                    <a:schemeClr val="lt1"/>
                  </a:solidFill>
                </a:defRPr>
              </a:lvl7pPr>
              <a:lvl8pPr>
                <a:defRPr>
                  <a:solidFill>
                    <a:schemeClr val="lt1"/>
                  </a:solidFill>
                </a:defRPr>
              </a:lvl8pPr>
              <a:lvl9pPr>
                <a:defRPr>
                  <a:solidFill>
                    <a:schemeClr val="lt1"/>
                  </a:solidFill>
                </a:defRPr>
              </a:lvl9pPr>
            </a:lstStyle>
            <a:p>
              <a:pPr rtl="0"/>
              <a:endParaRPr lang="en-US" sz="2000" dirty="0"/>
            </a:p>
          </p:txBody>
        </p:sp>
        <p:sp>
          <p:nvSpPr>
            <p:cNvPr id="11" name="Title 1">
              <a:extLst>
                <a:ext uri="{FF2B5EF4-FFF2-40B4-BE49-F238E27FC236}">
                  <a16:creationId xmlns:a16="http://schemas.microsoft.com/office/drawing/2014/main" id="{97C5416B-88A5-C736-096A-637A8D81EF12}"/>
                </a:ext>
              </a:extLst>
            </p:cNvPr>
            <p:cNvSpPr txBox="1">
              <a:spLocks/>
            </p:cNvSpPr>
            <p:nvPr/>
          </p:nvSpPr>
          <p:spPr>
            <a:xfrm>
              <a:off x="3589081" y="2858771"/>
              <a:ext cx="922566" cy="746965"/>
            </a:xfrm>
            <a:prstGeom prst="rect">
              <a:avLst/>
            </a:prstGeom>
            <a:noFill/>
            <a:ln w="12700">
              <a:solidFill>
                <a:srgbClr val="0066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algn="ctr" rtl="1">
                <a:spcBef>
                  <a:spcPts val="1200"/>
                </a:spcBef>
                <a:spcAft>
                  <a:spcPts val="1200"/>
                </a:spcAft>
                <a:defRPr b="1">
                  <a:solidFill>
                    <a:srgbClr val="006600"/>
                  </a:solidFill>
                  <a:latin typeface="Times New Roman" panose="02020603050405020304" pitchFamily="18" charset="0"/>
                  <a:ea typeface="+mj-ea"/>
                  <a:cs typeface="Times New Roman" panose="02020603050405020304" pitchFamily="18" charset="0"/>
                </a:defRPr>
              </a:lvl1pPr>
              <a:lvl2pPr>
                <a:defRPr>
                  <a:solidFill>
                    <a:schemeClr val="lt1"/>
                  </a:solidFill>
                </a:defRPr>
              </a:lvl2pPr>
              <a:lvl3pPr>
                <a:defRPr>
                  <a:solidFill>
                    <a:schemeClr val="lt1"/>
                  </a:solidFill>
                </a:defRPr>
              </a:lvl3pPr>
              <a:lvl4pPr>
                <a:defRPr>
                  <a:solidFill>
                    <a:schemeClr val="lt1"/>
                  </a:solidFill>
                </a:defRPr>
              </a:lvl4pPr>
              <a:lvl5pPr>
                <a:defRPr>
                  <a:solidFill>
                    <a:schemeClr val="lt1"/>
                  </a:solidFill>
                </a:defRPr>
              </a:lvl5pPr>
              <a:lvl6pPr>
                <a:defRPr>
                  <a:solidFill>
                    <a:schemeClr val="lt1"/>
                  </a:solidFill>
                </a:defRPr>
              </a:lvl6pPr>
              <a:lvl7pPr>
                <a:defRPr>
                  <a:solidFill>
                    <a:schemeClr val="lt1"/>
                  </a:solidFill>
                </a:defRPr>
              </a:lvl7pPr>
              <a:lvl8pPr>
                <a:defRPr>
                  <a:solidFill>
                    <a:schemeClr val="lt1"/>
                  </a:solidFill>
                </a:defRPr>
              </a:lvl8pPr>
              <a:lvl9pPr>
                <a:defRPr>
                  <a:solidFill>
                    <a:schemeClr val="lt1"/>
                  </a:solidFill>
                </a:defRPr>
              </a:lvl9pPr>
            </a:lstStyle>
            <a:p>
              <a:pPr rtl="0"/>
              <a:r>
                <a:rPr lang="ar-KW" sz="2000" dirty="0"/>
                <a:t>تونس</a:t>
              </a:r>
              <a:endParaRPr lang="en-US" sz="2000" dirty="0"/>
            </a:p>
          </p:txBody>
        </p:sp>
        <p:sp>
          <p:nvSpPr>
            <p:cNvPr id="12" name="Title 1">
              <a:extLst>
                <a:ext uri="{FF2B5EF4-FFF2-40B4-BE49-F238E27FC236}">
                  <a16:creationId xmlns:a16="http://schemas.microsoft.com/office/drawing/2014/main" id="{CBE8A096-E191-7B78-F65E-8AC50CCE4C09}"/>
                </a:ext>
              </a:extLst>
            </p:cNvPr>
            <p:cNvSpPr txBox="1">
              <a:spLocks/>
            </p:cNvSpPr>
            <p:nvPr/>
          </p:nvSpPr>
          <p:spPr>
            <a:xfrm>
              <a:off x="2203194" y="2858771"/>
              <a:ext cx="922566" cy="746965"/>
            </a:xfrm>
            <a:prstGeom prst="rect">
              <a:avLst/>
            </a:prstGeom>
            <a:noFill/>
            <a:ln w="12700">
              <a:solidFill>
                <a:srgbClr val="0066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algn="ctr" rtl="1">
                <a:spcBef>
                  <a:spcPts val="1200"/>
                </a:spcBef>
                <a:spcAft>
                  <a:spcPts val="1200"/>
                </a:spcAft>
                <a:defRPr b="1">
                  <a:solidFill>
                    <a:srgbClr val="006600"/>
                  </a:solidFill>
                  <a:latin typeface="Times New Roman" panose="02020603050405020304" pitchFamily="18" charset="0"/>
                  <a:ea typeface="+mj-ea"/>
                  <a:cs typeface="Times New Roman" panose="02020603050405020304" pitchFamily="18" charset="0"/>
                </a:defRPr>
              </a:lvl1pPr>
              <a:lvl2pPr>
                <a:defRPr>
                  <a:solidFill>
                    <a:schemeClr val="lt1"/>
                  </a:solidFill>
                </a:defRPr>
              </a:lvl2pPr>
              <a:lvl3pPr>
                <a:defRPr>
                  <a:solidFill>
                    <a:schemeClr val="lt1"/>
                  </a:solidFill>
                </a:defRPr>
              </a:lvl3pPr>
              <a:lvl4pPr>
                <a:defRPr>
                  <a:solidFill>
                    <a:schemeClr val="lt1"/>
                  </a:solidFill>
                </a:defRPr>
              </a:lvl4pPr>
              <a:lvl5pPr>
                <a:defRPr>
                  <a:solidFill>
                    <a:schemeClr val="lt1"/>
                  </a:solidFill>
                </a:defRPr>
              </a:lvl5pPr>
              <a:lvl6pPr>
                <a:defRPr>
                  <a:solidFill>
                    <a:schemeClr val="lt1"/>
                  </a:solidFill>
                </a:defRPr>
              </a:lvl6pPr>
              <a:lvl7pPr>
                <a:defRPr>
                  <a:solidFill>
                    <a:schemeClr val="lt1"/>
                  </a:solidFill>
                </a:defRPr>
              </a:lvl7pPr>
              <a:lvl8pPr>
                <a:defRPr>
                  <a:solidFill>
                    <a:schemeClr val="lt1"/>
                  </a:solidFill>
                </a:defRPr>
              </a:lvl8pPr>
              <a:lvl9pPr>
                <a:defRPr>
                  <a:solidFill>
                    <a:schemeClr val="lt1"/>
                  </a:solidFill>
                </a:defRPr>
              </a:lvl9pPr>
            </a:lstStyle>
            <a:p>
              <a:pPr rtl="0"/>
              <a:r>
                <a:rPr lang="ar-KW" sz="2000" dirty="0"/>
                <a:t>الجزائر</a:t>
              </a:r>
              <a:endParaRPr lang="en-US" sz="2000" dirty="0"/>
            </a:p>
          </p:txBody>
        </p:sp>
        <p:sp>
          <p:nvSpPr>
            <p:cNvPr id="13" name="Title 1">
              <a:extLst>
                <a:ext uri="{FF2B5EF4-FFF2-40B4-BE49-F238E27FC236}">
                  <a16:creationId xmlns:a16="http://schemas.microsoft.com/office/drawing/2014/main" id="{89C7E974-B752-77C8-C6F6-1F4B2740DE1D}"/>
                </a:ext>
              </a:extLst>
            </p:cNvPr>
            <p:cNvSpPr txBox="1">
              <a:spLocks/>
            </p:cNvSpPr>
            <p:nvPr/>
          </p:nvSpPr>
          <p:spPr>
            <a:xfrm>
              <a:off x="831594" y="2858771"/>
              <a:ext cx="922566" cy="746965"/>
            </a:xfrm>
            <a:prstGeom prst="rect">
              <a:avLst/>
            </a:prstGeom>
            <a:noFill/>
            <a:ln w="12700">
              <a:solidFill>
                <a:srgbClr val="0066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algn="ctr" rtl="1">
                <a:spcBef>
                  <a:spcPts val="1200"/>
                </a:spcBef>
                <a:spcAft>
                  <a:spcPts val="1200"/>
                </a:spcAft>
                <a:defRPr b="1">
                  <a:solidFill>
                    <a:srgbClr val="006600"/>
                  </a:solidFill>
                  <a:latin typeface="Times New Roman" panose="02020603050405020304" pitchFamily="18" charset="0"/>
                  <a:ea typeface="+mj-ea"/>
                  <a:cs typeface="Times New Roman" panose="02020603050405020304" pitchFamily="18" charset="0"/>
                </a:defRPr>
              </a:lvl1pPr>
              <a:lvl2pPr>
                <a:defRPr>
                  <a:solidFill>
                    <a:schemeClr val="lt1"/>
                  </a:solidFill>
                </a:defRPr>
              </a:lvl2pPr>
              <a:lvl3pPr>
                <a:defRPr>
                  <a:solidFill>
                    <a:schemeClr val="lt1"/>
                  </a:solidFill>
                </a:defRPr>
              </a:lvl3pPr>
              <a:lvl4pPr>
                <a:defRPr>
                  <a:solidFill>
                    <a:schemeClr val="lt1"/>
                  </a:solidFill>
                </a:defRPr>
              </a:lvl4pPr>
              <a:lvl5pPr>
                <a:defRPr>
                  <a:solidFill>
                    <a:schemeClr val="lt1"/>
                  </a:solidFill>
                </a:defRPr>
              </a:lvl5pPr>
              <a:lvl6pPr>
                <a:defRPr>
                  <a:solidFill>
                    <a:schemeClr val="lt1"/>
                  </a:solidFill>
                </a:defRPr>
              </a:lvl6pPr>
              <a:lvl7pPr>
                <a:defRPr>
                  <a:solidFill>
                    <a:schemeClr val="lt1"/>
                  </a:solidFill>
                </a:defRPr>
              </a:lvl7pPr>
              <a:lvl8pPr>
                <a:defRPr>
                  <a:solidFill>
                    <a:schemeClr val="lt1"/>
                  </a:solidFill>
                </a:defRPr>
              </a:lvl8pPr>
              <a:lvl9pPr>
                <a:defRPr>
                  <a:solidFill>
                    <a:schemeClr val="lt1"/>
                  </a:solidFill>
                </a:defRPr>
              </a:lvl9pPr>
            </a:lstStyle>
            <a:p>
              <a:pPr rtl="0"/>
              <a:r>
                <a:rPr lang="ar-KW" sz="2000" dirty="0"/>
                <a:t>المغرب</a:t>
              </a:r>
              <a:endParaRPr lang="en-US" sz="2000" dirty="0"/>
            </a:p>
          </p:txBody>
        </p:sp>
        <p:sp>
          <p:nvSpPr>
            <p:cNvPr id="14" name="Title 1">
              <a:extLst>
                <a:ext uri="{FF2B5EF4-FFF2-40B4-BE49-F238E27FC236}">
                  <a16:creationId xmlns:a16="http://schemas.microsoft.com/office/drawing/2014/main" id="{8F33E036-4A0E-D61C-EFCB-F3F4DA570D9F}"/>
                </a:ext>
              </a:extLst>
            </p:cNvPr>
            <p:cNvSpPr txBox="1">
              <a:spLocks/>
            </p:cNvSpPr>
            <p:nvPr/>
          </p:nvSpPr>
          <p:spPr>
            <a:xfrm>
              <a:off x="6390109" y="1302669"/>
              <a:ext cx="2222223" cy="422409"/>
            </a:xfrm>
            <a:prstGeom prst="rect">
              <a:avLst/>
            </a:prstGeom>
            <a:noFill/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algn="ctr" rtl="1">
                <a:spcBef>
                  <a:spcPts val="1200"/>
                </a:spcBef>
                <a:spcAft>
                  <a:spcPts val="1200"/>
                </a:spcAft>
                <a:defRPr b="1">
                  <a:solidFill>
                    <a:srgbClr val="006600"/>
                  </a:solidFill>
                  <a:latin typeface="Times New Roman" panose="02020603050405020304" pitchFamily="18" charset="0"/>
                  <a:ea typeface="+mj-ea"/>
                  <a:cs typeface="Times New Roman" panose="02020603050405020304" pitchFamily="18" charset="0"/>
                </a:defRPr>
              </a:lvl1pPr>
              <a:lvl2pPr>
                <a:defRPr>
                  <a:solidFill>
                    <a:schemeClr val="lt1"/>
                  </a:solidFill>
                </a:defRPr>
              </a:lvl2pPr>
              <a:lvl3pPr>
                <a:defRPr>
                  <a:solidFill>
                    <a:schemeClr val="lt1"/>
                  </a:solidFill>
                </a:defRPr>
              </a:lvl3pPr>
              <a:lvl4pPr>
                <a:defRPr>
                  <a:solidFill>
                    <a:schemeClr val="lt1"/>
                  </a:solidFill>
                </a:defRPr>
              </a:lvl4pPr>
              <a:lvl5pPr>
                <a:defRPr>
                  <a:solidFill>
                    <a:schemeClr val="lt1"/>
                  </a:solidFill>
                </a:defRPr>
              </a:lvl5pPr>
              <a:lvl6pPr>
                <a:defRPr>
                  <a:solidFill>
                    <a:schemeClr val="lt1"/>
                  </a:solidFill>
                </a:defRPr>
              </a:lvl6pPr>
              <a:lvl7pPr>
                <a:defRPr>
                  <a:solidFill>
                    <a:schemeClr val="lt1"/>
                  </a:solidFill>
                </a:defRPr>
              </a:lvl7pPr>
              <a:lvl8pPr>
                <a:defRPr>
                  <a:solidFill>
                    <a:schemeClr val="lt1"/>
                  </a:solidFill>
                </a:defRPr>
              </a:lvl8pPr>
              <a:lvl9pPr>
                <a:defRPr>
                  <a:solidFill>
                    <a:schemeClr val="lt1"/>
                  </a:solidFill>
                </a:defRPr>
              </a:lvl9pPr>
            </a:lstStyle>
            <a:p>
              <a:pPr rtl="0">
                <a:spcBef>
                  <a:spcPts val="0"/>
                </a:spcBef>
                <a:spcAft>
                  <a:spcPts val="0"/>
                </a:spcAft>
              </a:pPr>
              <a:r>
                <a:rPr lang="en-US" dirty="0"/>
                <a:t>Pathfinder East</a:t>
              </a:r>
            </a:p>
          </p:txBody>
        </p:sp>
        <p:sp>
          <p:nvSpPr>
            <p:cNvPr id="15" name="Title 1">
              <a:extLst>
                <a:ext uri="{FF2B5EF4-FFF2-40B4-BE49-F238E27FC236}">
                  <a16:creationId xmlns:a16="http://schemas.microsoft.com/office/drawing/2014/main" id="{A77D7F0F-27EC-B3D4-2274-1A256EC34046}"/>
                </a:ext>
              </a:extLst>
            </p:cNvPr>
            <p:cNvSpPr txBox="1">
              <a:spLocks/>
            </p:cNvSpPr>
            <p:nvPr/>
          </p:nvSpPr>
          <p:spPr>
            <a:xfrm>
              <a:off x="559326" y="1710647"/>
              <a:ext cx="4143808" cy="3592770"/>
            </a:xfrm>
            <a:prstGeom prst="rect">
              <a:avLst/>
            </a:prstGeom>
            <a:noFill/>
            <a:ln w="12700">
              <a:solidFill>
                <a:srgbClr val="006600"/>
              </a:solidFill>
              <a:prstDash val="dash"/>
              <a:headEnd type="none" w="med" len="med"/>
              <a:tailEnd type="none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algn="ctr" rtl="1">
                <a:spcBef>
                  <a:spcPts val="1200"/>
                </a:spcBef>
                <a:spcAft>
                  <a:spcPts val="1200"/>
                </a:spcAft>
                <a:defRPr b="1">
                  <a:solidFill>
                    <a:srgbClr val="006600"/>
                  </a:solidFill>
                  <a:latin typeface="Times New Roman" panose="02020603050405020304" pitchFamily="18" charset="0"/>
                  <a:ea typeface="+mj-ea"/>
                  <a:cs typeface="Times New Roman" panose="02020603050405020304" pitchFamily="18" charset="0"/>
                </a:defRPr>
              </a:lvl1pPr>
              <a:lvl2pPr>
                <a:defRPr>
                  <a:solidFill>
                    <a:schemeClr val="lt1"/>
                  </a:solidFill>
                </a:defRPr>
              </a:lvl2pPr>
              <a:lvl3pPr>
                <a:defRPr>
                  <a:solidFill>
                    <a:schemeClr val="lt1"/>
                  </a:solidFill>
                </a:defRPr>
              </a:lvl3pPr>
              <a:lvl4pPr>
                <a:defRPr>
                  <a:solidFill>
                    <a:schemeClr val="lt1"/>
                  </a:solidFill>
                </a:defRPr>
              </a:lvl4pPr>
              <a:lvl5pPr>
                <a:defRPr>
                  <a:solidFill>
                    <a:schemeClr val="lt1"/>
                  </a:solidFill>
                </a:defRPr>
              </a:lvl5pPr>
              <a:lvl6pPr>
                <a:defRPr>
                  <a:solidFill>
                    <a:schemeClr val="lt1"/>
                  </a:solidFill>
                </a:defRPr>
              </a:lvl6pPr>
              <a:lvl7pPr>
                <a:defRPr>
                  <a:solidFill>
                    <a:schemeClr val="lt1"/>
                  </a:solidFill>
                </a:defRPr>
              </a:lvl7pPr>
              <a:lvl8pPr>
                <a:defRPr>
                  <a:solidFill>
                    <a:schemeClr val="lt1"/>
                  </a:solidFill>
                </a:defRPr>
              </a:lvl8pPr>
              <a:lvl9pPr>
                <a:defRPr>
                  <a:solidFill>
                    <a:schemeClr val="lt1"/>
                  </a:solidFill>
                </a:defRPr>
              </a:lvl9pPr>
            </a:lstStyle>
            <a:p>
              <a:pPr rtl="0"/>
              <a:endParaRPr lang="en-US" sz="2000" dirty="0"/>
            </a:p>
          </p:txBody>
        </p:sp>
        <p:sp>
          <p:nvSpPr>
            <p:cNvPr id="16" name="Title 1">
              <a:extLst>
                <a:ext uri="{FF2B5EF4-FFF2-40B4-BE49-F238E27FC236}">
                  <a16:creationId xmlns:a16="http://schemas.microsoft.com/office/drawing/2014/main" id="{6579D14D-7C6F-A73A-6C0B-5EFC8D3025EF}"/>
                </a:ext>
              </a:extLst>
            </p:cNvPr>
            <p:cNvSpPr txBox="1">
              <a:spLocks/>
            </p:cNvSpPr>
            <p:nvPr/>
          </p:nvSpPr>
          <p:spPr>
            <a:xfrm>
              <a:off x="1402670" y="1302669"/>
              <a:ext cx="2222223" cy="422409"/>
            </a:xfrm>
            <a:prstGeom prst="rect">
              <a:avLst/>
            </a:prstGeom>
            <a:noFill/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algn="ctr" rtl="1">
                <a:spcBef>
                  <a:spcPts val="1200"/>
                </a:spcBef>
                <a:spcAft>
                  <a:spcPts val="1200"/>
                </a:spcAft>
                <a:defRPr b="1">
                  <a:solidFill>
                    <a:srgbClr val="006600"/>
                  </a:solidFill>
                  <a:latin typeface="Times New Roman" panose="02020603050405020304" pitchFamily="18" charset="0"/>
                  <a:ea typeface="+mj-ea"/>
                  <a:cs typeface="Times New Roman" panose="02020603050405020304" pitchFamily="18" charset="0"/>
                </a:defRPr>
              </a:lvl1pPr>
              <a:lvl2pPr>
                <a:defRPr>
                  <a:solidFill>
                    <a:schemeClr val="lt1"/>
                  </a:solidFill>
                </a:defRPr>
              </a:lvl2pPr>
              <a:lvl3pPr>
                <a:defRPr>
                  <a:solidFill>
                    <a:schemeClr val="lt1"/>
                  </a:solidFill>
                </a:defRPr>
              </a:lvl3pPr>
              <a:lvl4pPr>
                <a:defRPr>
                  <a:solidFill>
                    <a:schemeClr val="lt1"/>
                  </a:solidFill>
                </a:defRPr>
              </a:lvl4pPr>
              <a:lvl5pPr>
                <a:defRPr>
                  <a:solidFill>
                    <a:schemeClr val="lt1"/>
                  </a:solidFill>
                </a:defRPr>
              </a:lvl5pPr>
              <a:lvl6pPr>
                <a:defRPr>
                  <a:solidFill>
                    <a:schemeClr val="lt1"/>
                  </a:solidFill>
                </a:defRPr>
              </a:lvl6pPr>
              <a:lvl7pPr>
                <a:defRPr>
                  <a:solidFill>
                    <a:schemeClr val="lt1"/>
                  </a:solidFill>
                </a:defRPr>
              </a:lvl7pPr>
              <a:lvl8pPr>
                <a:defRPr>
                  <a:solidFill>
                    <a:schemeClr val="lt1"/>
                  </a:solidFill>
                </a:defRPr>
              </a:lvl8pPr>
              <a:lvl9pPr>
                <a:defRPr>
                  <a:solidFill>
                    <a:schemeClr val="lt1"/>
                  </a:solidFill>
                </a:defRPr>
              </a:lvl9pPr>
            </a:lstStyle>
            <a:p>
              <a:pPr rtl="0">
                <a:spcBef>
                  <a:spcPts val="0"/>
                </a:spcBef>
                <a:spcAft>
                  <a:spcPts val="0"/>
                </a:spcAft>
              </a:pPr>
              <a:r>
                <a:rPr lang="en-US" dirty="0"/>
                <a:t>Pathfinder West</a:t>
              </a:r>
            </a:p>
          </p:txBody>
        </p:sp>
        <p:sp>
          <p:nvSpPr>
            <p:cNvPr id="17" name="Title 1">
              <a:extLst>
                <a:ext uri="{FF2B5EF4-FFF2-40B4-BE49-F238E27FC236}">
                  <a16:creationId xmlns:a16="http://schemas.microsoft.com/office/drawing/2014/main" id="{B291E461-CBB4-5AB4-B763-180382140936}"/>
                </a:ext>
              </a:extLst>
            </p:cNvPr>
            <p:cNvSpPr txBox="1">
              <a:spLocks/>
            </p:cNvSpPr>
            <p:nvPr/>
          </p:nvSpPr>
          <p:spPr>
            <a:xfrm>
              <a:off x="4713849" y="3086433"/>
              <a:ext cx="1036683" cy="422409"/>
            </a:xfrm>
            <a:prstGeom prst="rect">
              <a:avLst/>
            </a:prstGeom>
            <a:noFill/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algn="ctr" rtl="1">
                <a:spcBef>
                  <a:spcPts val="1200"/>
                </a:spcBef>
                <a:spcAft>
                  <a:spcPts val="1200"/>
                </a:spcAft>
                <a:defRPr b="1">
                  <a:solidFill>
                    <a:srgbClr val="006600"/>
                  </a:solidFill>
                  <a:latin typeface="Times New Roman" panose="02020603050405020304" pitchFamily="18" charset="0"/>
                  <a:ea typeface="+mj-ea"/>
                  <a:cs typeface="Times New Roman" panose="02020603050405020304" pitchFamily="18" charset="0"/>
                </a:defRPr>
              </a:lvl1pPr>
              <a:lvl2pPr>
                <a:defRPr>
                  <a:solidFill>
                    <a:schemeClr val="lt1"/>
                  </a:solidFill>
                </a:defRPr>
              </a:lvl2pPr>
              <a:lvl3pPr>
                <a:defRPr>
                  <a:solidFill>
                    <a:schemeClr val="lt1"/>
                  </a:solidFill>
                </a:defRPr>
              </a:lvl3pPr>
              <a:lvl4pPr>
                <a:defRPr>
                  <a:solidFill>
                    <a:schemeClr val="lt1"/>
                  </a:solidFill>
                </a:defRPr>
              </a:lvl4pPr>
              <a:lvl5pPr>
                <a:defRPr>
                  <a:solidFill>
                    <a:schemeClr val="lt1"/>
                  </a:solidFill>
                </a:defRPr>
              </a:lvl5pPr>
              <a:lvl6pPr>
                <a:defRPr>
                  <a:solidFill>
                    <a:schemeClr val="lt1"/>
                  </a:solidFill>
                </a:defRPr>
              </a:lvl6pPr>
              <a:lvl7pPr>
                <a:defRPr>
                  <a:solidFill>
                    <a:schemeClr val="lt1"/>
                  </a:solidFill>
                </a:defRPr>
              </a:lvl7pPr>
              <a:lvl8pPr>
                <a:defRPr>
                  <a:solidFill>
                    <a:schemeClr val="lt1"/>
                  </a:solidFill>
                </a:defRPr>
              </a:lvl8pPr>
              <a:lvl9pPr>
                <a:defRPr>
                  <a:solidFill>
                    <a:schemeClr val="lt1"/>
                  </a:solidFill>
                </a:defRPr>
              </a:lvl9pPr>
            </a:lstStyle>
            <a:p>
              <a:pPr rtl="0">
                <a:spcBef>
                  <a:spcPts val="0"/>
                </a:spcBef>
                <a:spcAft>
                  <a:spcPts val="0"/>
                </a:spcAft>
              </a:pPr>
              <a:r>
                <a:rPr lang="en-US" dirty="0"/>
                <a:t>Or</a:t>
              </a:r>
            </a:p>
          </p:txBody>
        </p:sp>
        <p:sp>
          <p:nvSpPr>
            <p:cNvPr id="18" name="Title 1">
              <a:extLst>
                <a:ext uri="{FF2B5EF4-FFF2-40B4-BE49-F238E27FC236}">
                  <a16:creationId xmlns:a16="http://schemas.microsoft.com/office/drawing/2014/main" id="{8C351063-061C-BD2E-001A-73D0E8A780AF}"/>
                </a:ext>
              </a:extLst>
            </p:cNvPr>
            <p:cNvSpPr txBox="1">
              <a:spLocks/>
            </p:cNvSpPr>
            <p:nvPr/>
          </p:nvSpPr>
          <p:spPr>
            <a:xfrm>
              <a:off x="668328" y="5837205"/>
              <a:ext cx="8678346" cy="519501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  <a:ln w="12700">
              <a:solidFill>
                <a:srgbClr val="0066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algn="ctr">
                <a:spcBef>
                  <a:spcPts val="1200"/>
                </a:spcBef>
                <a:spcAft>
                  <a:spcPts val="1200"/>
                </a:spcAft>
                <a:defRPr sz="2000" b="1">
                  <a:solidFill>
                    <a:srgbClr val="006600"/>
                  </a:solidFill>
                  <a:latin typeface="Times New Roman" panose="02020603050405020304" pitchFamily="18" charset="0"/>
                  <a:ea typeface="+mj-ea"/>
                  <a:cs typeface="Times New Roman" panose="02020603050405020304" pitchFamily="18" charset="0"/>
                </a:defRPr>
              </a:lvl1pPr>
              <a:lvl2pPr>
                <a:defRPr>
                  <a:solidFill>
                    <a:schemeClr val="lt1"/>
                  </a:solidFill>
                </a:defRPr>
              </a:lvl2pPr>
              <a:lvl3pPr>
                <a:defRPr>
                  <a:solidFill>
                    <a:schemeClr val="lt1"/>
                  </a:solidFill>
                </a:defRPr>
              </a:lvl3pPr>
              <a:lvl4pPr>
                <a:defRPr>
                  <a:solidFill>
                    <a:schemeClr val="lt1"/>
                  </a:solidFill>
                </a:defRPr>
              </a:lvl4pPr>
              <a:lvl5pPr>
                <a:defRPr>
                  <a:solidFill>
                    <a:schemeClr val="lt1"/>
                  </a:solidFill>
                </a:defRPr>
              </a:lvl5pPr>
              <a:lvl6pPr>
                <a:defRPr>
                  <a:solidFill>
                    <a:schemeClr val="lt1"/>
                  </a:solidFill>
                </a:defRPr>
              </a:lvl6pPr>
              <a:lvl7pPr>
                <a:defRPr>
                  <a:solidFill>
                    <a:schemeClr val="lt1"/>
                  </a:solidFill>
                </a:defRPr>
              </a:lvl7pPr>
              <a:lvl8pPr>
                <a:defRPr>
                  <a:solidFill>
                    <a:schemeClr val="lt1"/>
                  </a:solidFill>
                </a:defRPr>
              </a:lvl8pPr>
              <a:lvl9pPr>
                <a:defRPr>
                  <a:solidFill>
                    <a:schemeClr val="lt1"/>
                  </a:solidFill>
                </a:defRPr>
              </a:lvl9pPr>
            </a:lstStyle>
            <a:p>
              <a:r>
                <a:rPr lang="en-US" sz="2400" dirty="0"/>
                <a:t>PAEM</a:t>
              </a:r>
              <a:endParaRPr lang="en-US" dirty="0"/>
            </a:p>
          </p:txBody>
        </p:sp>
        <p:sp>
          <p:nvSpPr>
            <p:cNvPr id="2" name="Arrow: Up-Down 1">
              <a:extLst>
                <a:ext uri="{FF2B5EF4-FFF2-40B4-BE49-F238E27FC236}">
                  <a16:creationId xmlns:a16="http://schemas.microsoft.com/office/drawing/2014/main" id="{C7EEFDE1-3F03-3375-8A97-9917C198392D}"/>
                </a:ext>
              </a:extLst>
            </p:cNvPr>
            <p:cNvSpPr/>
            <p:nvPr/>
          </p:nvSpPr>
          <p:spPr>
            <a:xfrm>
              <a:off x="3724918" y="1208317"/>
              <a:ext cx="224287" cy="448158"/>
            </a:xfrm>
            <a:prstGeom prst="upDownArrow">
              <a:avLst/>
            </a:prstGeom>
            <a:noFill/>
            <a:ln w="12700">
              <a:solidFill>
                <a:srgbClr val="0066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spcBef>
                  <a:spcPts val="1200"/>
                </a:spcBef>
                <a:spcAft>
                  <a:spcPts val="1200"/>
                </a:spcAft>
              </a:pPr>
              <a:endParaRPr lang="en-US" sz="2400" b="1">
                <a:solidFill>
                  <a:srgbClr val="00660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endParaRPr>
            </a:p>
          </p:txBody>
        </p:sp>
        <p:sp>
          <p:nvSpPr>
            <p:cNvPr id="3" name="Arrow: Up-Down 2">
              <a:extLst>
                <a:ext uri="{FF2B5EF4-FFF2-40B4-BE49-F238E27FC236}">
                  <a16:creationId xmlns:a16="http://schemas.microsoft.com/office/drawing/2014/main" id="{BDB79C46-A380-5F30-2EE9-BD17AAAFCC5E}"/>
                </a:ext>
              </a:extLst>
            </p:cNvPr>
            <p:cNvSpPr/>
            <p:nvPr/>
          </p:nvSpPr>
          <p:spPr>
            <a:xfrm>
              <a:off x="8628603" y="1208317"/>
              <a:ext cx="224287" cy="448158"/>
            </a:xfrm>
            <a:prstGeom prst="upDownArrow">
              <a:avLst/>
            </a:prstGeom>
            <a:noFill/>
            <a:ln w="12700">
              <a:solidFill>
                <a:srgbClr val="0066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spcBef>
                  <a:spcPts val="1200"/>
                </a:spcBef>
                <a:spcAft>
                  <a:spcPts val="1200"/>
                </a:spcAft>
              </a:pPr>
              <a:endParaRPr lang="en-US" sz="2400" b="1">
                <a:solidFill>
                  <a:srgbClr val="00660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endParaRPr>
            </a:p>
          </p:txBody>
        </p:sp>
        <p:sp>
          <p:nvSpPr>
            <p:cNvPr id="19" name="Arrow: Up-Down 18">
              <a:extLst>
                <a:ext uri="{FF2B5EF4-FFF2-40B4-BE49-F238E27FC236}">
                  <a16:creationId xmlns:a16="http://schemas.microsoft.com/office/drawing/2014/main" id="{A5B6EB83-94FC-C081-DD8E-659AD024F5BE}"/>
                </a:ext>
              </a:extLst>
            </p:cNvPr>
            <p:cNvSpPr/>
            <p:nvPr/>
          </p:nvSpPr>
          <p:spPr>
            <a:xfrm>
              <a:off x="3724918" y="5354223"/>
              <a:ext cx="224287" cy="448158"/>
            </a:xfrm>
            <a:prstGeom prst="upDownArrow">
              <a:avLst/>
            </a:prstGeom>
            <a:noFill/>
            <a:ln w="12700">
              <a:solidFill>
                <a:srgbClr val="0066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spcBef>
                  <a:spcPts val="1200"/>
                </a:spcBef>
                <a:spcAft>
                  <a:spcPts val="1200"/>
                </a:spcAft>
              </a:pPr>
              <a:endParaRPr lang="en-US" sz="2400" b="1">
                <a:solidFill>
                  <a:srgbClr val="00660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endParaRPr>
            </a:p>
          </p:txBody>
        </p:sp>
        <p:sp>
          <p:nvSpPr>
            <p:cNvPr id="20" name="Arrow: Up-Down 19">
              <a:extLst>
                <a:ext uri="{FF2B5EF4-FFF2-40B4-BE49-F238E27FC236}">
                  <a16:creationId xmlns:a16="http://schemas.microsoft.com/office/drawing/2014/main" id="{1CDE86B2-87EC-6B90-4F67-E75374E62A2A}"/>
                </a:ext>
              </a:extLst>
            </p:cNvPr>
            <p:cNvSpPr/>
            <p:nvPr/>
          </p:nvSpPr>
          <p:spPr>
            <a:xfrm>
              <a:off x="8628603" y="5354223"/>
              <a:ext cx="224287" cy="448158"/>
            </a:xfrm>
            <a:prstGeom prst="upDownArrow">
              <a:avLst/>
            </a:prstGeom>
            <a:noFill/>
            <a:ln w="12700">
              <a:solidFill>
                <a:srgbClr val="0066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spcBef>
                  <a:spcPts val="1200"/>
                </a:spcBef>
                <a:spcAft>
                  <a:spcPts val="1200"/>
                </a:spcAft>
              </a:pPr>
              <a:endParaRPr lang="en-US" sz="2400" b="1">
                <a:solidFill>
                  <a:srgbClr val="00660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endParaRPr>
            </a:p>
          </p:txBody>
        </p:sp>
      </p:grpSp>
      <p:sp>
        <p:nvSpPr>
          <p:cNvPr id="21" name="TextBox 20">
            <a:extLst>
              <a:ext uri="{FF2B5EF4-FFF2-40B4-BE49-F238E27FC236}">
                <a16:creationId xmlns:a16="http://schemas.microsoft.com/office/drawing/2014/main" id="{BC972E3B-A488-4C59-813D-7FAFB4BF2444}"/>
              </a:ext>
            </a:extLst>
          </p:cNvPr>
          <p:cNvSpPr txBox="1"/>
          <p:nvPr/>
        </p:nvSpPr>
        <p:spPr>
          <a:xfrm>
            <a:off x="4764505" y="256674"/>
            <a:ext cx="422046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KW" sz="2800" b="1" dirty="0">
                <a:solidFill>
                  <a:schemeClr val="accent6">
                    <a:lumMod val="75000"/>
                  </a:schemeClr>
                </a:solidFill>
              </a:rPr>
              <a:t>الخياران المتاحان</a:t>
            </a:r>
            <a:endParaRPr lang="en-US" sz="2800" b="1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424679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E31E502-614F-7C0E-1A16-6AEF183F75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450604" y="6356352"/>
            <a:ext cx="2228850" cy="365125"/>
          </a:xfrm>
        </p:spPr>
        <p:txBody>
          <a:bodyPr/>
          <a:lstStyle/>
          <a:p>
            <a:fld id="{A029F945-16C0-4D33-892D-F39643C801D3}" type="slidenum">
              <a:rPr lang="ar-KW" sz="1000" smtClean="0"/>
              <a:t>15</a:t>
            </a:fld>
            <a:endParaRPr lang="ar-KW" sz="1000" dirty="0"/>
          </a:p>
        </p:txBody>
      </p:sp>
      <p:graphicFrame>
        <p:nvGraphicFramePr>
          <p:cNvPr id="2" name="Table 6">
            <a:extLst>
              <a:ext uri="{FF2B5EF4-FFF2-40B4-BE49-F238E27FC236}">
                <a16:creationId xmlns:a16="http://schemas.microsoft.com/office/drawing/2014/main" id="{3DE8A8CC-DC11-F175-4AEC-37CF2B12735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53728701"/>
              </p:ext>
            </p:extLst>
          </p:nvPr>
        </p:nvGraphicFramePr>
        <p:xfrm>
          <a:off x="510854" y="469951"/>
          <a:ext cx="1451295" cy="434722"/>
        </p:xfrm>
        <a:graphic>
          <a:graphicData uri="http://schemas.openxmlformats.org/drawingml/2006/table">
            <a:tbl>
              <a:tblPr rtl="1" firstRow="1" bandRow="1">
                <a:tableStyleId>{16D9F66E-5EB9-4882-86FB-DCBF35E3C3E4}</a:tableStyleId>
              </a:tblPr>
              <a:tblGrid>
                <a:gridCol w="1451295">
                  <a:extLst>
                    <a:ext uri="{9D8B030D-6E8A-4147-A177-3AD203B41FA5}">
                      <a16:colId xmlns:a16="http://schemas.microsoft.com/office/drawing/2014/main" val="3763178777"/>
                    </a:ext>
                  </a:extLst>
                </a:gridCol>
              </a:tblGrid>
              <a:tr h="434722">
                <a:tc>
                  <a:txBody>
                    <a:bodyPr/>
                    <a:lstStyle/>
                    <a:p>
                      <a:pPr marL="0" indent="0" algn="ctr" rtl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en-US" sz="2200" b="1" dirty="0"/>
                        <a:t>Timeline</a:t>
                      </a:r>
                    </a:p>
                  </a:txBody>
                  <a:tcPr marT="41564" marB="41564"/>
                </a:tc>
                <a:extLst>
                  <a:ext uri="{0D108BD9-81ED-4DB2-BD59-A6C34878D82A}">
                    <a16:rowId xmlns:a16="http://schemas.microsoft.com/office/drawing/2014/main" val="1198628074"/>
                  </a:ext>
                </a:extLst>
              </a:tr>
            </a:tbl>
          </a:graphicData>
        </a:graphic>
      </p:graphicFrame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7F373A47-332D-FF9D-AE8F-58A11F567A21}"/>
              </a:ext>
            </a:extLst>
          </p:cNvPr>
          <p:cNvCxnSpPr>
            <a:cxnSpLocks/>
          </p:cNvCxnSpPr>
          <p:nvPr/>
        </p:nvCxnSpPr>
        <p:spPr>
          <a:xfrm flipV="1">
            <a:off x="1927848" y="1367406"/>
            <a:ext cx="0" cy="4446165"/>
          </a:xfrm>
          <a:prstGeom prst="straightConnector1">
            <a:avLst/>
          </a:prstGeom>
          <a:ln w="12700">
            <a:solidFill>
              <a:schemeClr val="accent6">
                <a:lumMod val="75000"/>
              </a:schemeClr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Rectangle 18">
            <a:extLst>
              <a:ext uri="{FF2B5EF4-FFF2-40B4-BE49-F238E27FC236}">
                <a16:creationId xmlns:a16="http://schemas.microsoft.com/office/drawing/2014/main" id="{BA069CBA-F614-3184-5820-37FEF9B7207E}"/>
              </a:ext>
            </a:extLst>
          </p:cNvPr>
          <p:cNvSpPr/>
          <p:nvPr/>
        </p:nvSpPr>
        <p:spPr>
          <a:xfrm>
            <a:off x="331697" y="1628246"/>
            <a:ext cx="1604132" cy="41369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2000" b="1" dirty="0">
                <a:solidFill>
                  <a:schemeClr val="accent6">
                    <a:lumMod val="50000"/>
                  </a:schemeClr>
                </a:solidFill>
              </a:rPr>
              <a:t>Local Expert</a:t>
            </a:r>
            <a:endParaRPr lang="ar-KW" sz="20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9B4194E-CE35-7B51-7350-DCDCEE342ED0}"/>
              </a:ext>
            </a:extLst>
          </p:cNvPr>
          <p:cNvSpPr/>
          <p:nvPr/>
        </p:nvSpPr>
        <p:spPr>
          <a:xfrm>
            <a:off x="30790" y="3634383"/>
            <a:ext cx="1941000" cy="41369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2000" b="1" dirty="0">
                <a:solidFill>
                  <a:schemeClr val="accent6">
                    <a:lumMod val="50000"/>
                  </a:schemeClr>
                </a:solidFill>
              </a:rPr>
              <a:t>External Expert</a:t>
            </a:r>
            <a:endParaRPr lang="ar-KW" sz="20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476D37D6-AE4D-1D50-EB90-DD903F9D08E6}"/>
              </a:ext>
            </a:extLst>
          </p:cNvPr>
          <p:cNvSpPr/>
          <p:nvPr/>
        </p:nvSpPr>
        <p:spPr>
          <a:xfrm>
            <a:off x="1255156" y="1010656"/>
            <a:ext cx="1325729" cy="37608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1600" b="1" dirty="0">
                <a:solidFill>
                  <a:schemeClr val="accent6">
                    <a:lumMod val="50000"/>
                  </a:schemeClr>
                </a:solidFill>
              </a:rPr>
              <a:t>January 2022</a:t>
            </a:r>
            <a:endParaRPr lang="ar-KW" sz="16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8B3411E8-B56F-9A69-ECCF-13817B788C06}"/>
              </a:ext>
            </a:extLst>
          </p:cNvPr>
          <p:cNvCxnSpPr>
            <a:cxnSpLocks/>
          </p:cNvCxnSpPr>
          <p:nvPr/>
        </p:nvCxnSpPr>
        <p:spPr>
          <a:xfrm rot="10800000" flipV="1">
            <a:off x="5240172" y="3844836"/>
            <a:ext cx="0" cy="397639"/>
          </a:xfrm>
          <a:prstGeom prst="straightConnector1">
            <a:avLst/>
          </a:prstGeom>
          <a:ln w="12700">
            <a:solidFill>
              <a:schemeClr val="accent6">
                <a:lumMod val="75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45B90A13-7B43-861D-DE1E-AEE86DA24410}"/>
              </a:ext>
            </a:extLst>
          </p:cNvPr>
          <p:cNvCxnSpPr>
            <a:cxnSpLocks/>
          </p:cNvCxnSpPr>
          <p:nvPr/>
        </p:nvCxnSpPr>
        <p:spPr>
          <a:xfrm flipV="1">
            <a:off x="3012853" y="3112316"/>
            <a:ext cx="0" cy="2701255"/>
          </a:xfrm>
          <a:prstGeom prst="straightConnector1">
            <a:avLst/>
          </a:prstGeom>
          <a:ln w="12700">
            <a:solidFill>
              <a:schemeClr val="accent6">
                <a:lumMod val="75000"/>
              </a:schemeClr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angle 13">
            <a:extLst>
              <a:ext uri="{FF2B5EF4-FFF2-40B4-BE49-F238E27FC236}">
                <a16:creationId xmlns:a16="http://schemas.microsoft.com/office/drawing/2014/main" id="{0CA97C9E-9E71-181F-EBD4-E1CCA5943FD1}"/>
              </a:ext>
            </a:extLst>
          </p:cNvPr>
          <p:cNvSpPr/>
          <p:nvPr/>
        </p:nvSpPr>
        <p:spPr>
          <a:xfrm>
            <a:off x="2443093" y="2712823"/>
            <a:ext cx="1458302" cy="4550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1600" b="1" dirty="0">
                <a:solidFill>
                  <a:schemeClr val="accent6">
                    <a:lumMod val="50000"/>
                  </a:schemeClr>
                </a:solidFill>
              </a:rPr>
              <a:t>March 2022</a:t>
            </a:r>
            <a:endParaRPr lang="ar-KW" sz="16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39A7B540-7A42-7457-5395-57AF817388CC}"/>
              </a:ext>
            </a:extLst>
          </p:cNvPr>
          <p:cNvCxnSpPr>
            <a:cxnSpLocks/>
          </p:cNvCxnSpPr>
          <p:nvPr/>
        </p:nvCxnSpPr>
        <p:spPr>
          <a:xfrm flipV="1">
            <a:off x="4352267" y="1082639"/>
            <a:ext cx="0" cy="4730932"/>
          </a:xfrm>
          <a:prstGeom prst="straightConnector1">
            <a:avLst/>
          </a:prstGeom>
          <a:ln w="12700">
            <a:solidFill>
              <a:schemeClr val="accent6">
                <a:lumMod val="75000"/>
              </a:schemeClr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333802C9-6131-D311-B792-C15FFB6A54E2}"/>
              </a:ext>
            </a:extLst>
          </p:cNvPr>
          <p:cNvCxnSpPr>
            <a:cxnSpLocks/>
          </p:cNvCxnSpPr>
          <p:nvPr/>
        </p:nvCxnSpPr>
        <p:spPr>
          <a:xfrm flipV="1">
            <a:off x="7006013" y="2558642"/>
            <a:ext cx="0" cy="3254929"/>
          </a:xfrm>
          <a:prstGeom prst="straightConnector1">
            <a:avLst/>
          </a:prstGeom>
          <a:ln w="12700">
            <a:solidFill>
              <a:schemeClr val="accent6">
                <a:lumMod val="75000"/>
              </a:schemeClr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224EBD0B-A8AB-4BA0-40A9-97928E1A51EC}"/>
              </a:ext>
            </a:extLst>
          </p:cNvPr>
          <p:cNvCxnSpPr>
            <a:cxnSpLocks/>
          </p:cNvCxnSpPr>
          <p:nvPr/>
        </p:nvCxnSpPr>
        <p:spPr>
          <a:xfrm flipV="1">
            <a:off x="8093757" y="1082639"/>
            <a:ext cx="0" cy="4730932"/>
          </a:xfrm>
          <a:prstGeom prst="straightConnector1">
            <a:avLst/>
          </a:prstGeom>
          <a:ln w="12700">
            <a:solidFill>
              <a:schemeClr val="accent6">
                <a:lumMod val="75000"/>
              </a:schemeClr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8" name="Group 27">
            <a:extLst>
              <a:ext uri="{FF2B5EF4-FFF2-40B4-BE49-F238E27FC236}">
                <a16:creationId xmlns:a16="http://schemas.microsoft.com/office/drawing/2014/main" id="{31C38079-C9A8-9E78-3052-AC2C703CCB8A}"/>
              </a:ext>
            </a:extLst>
          </p:cNvPr>
          <p:cNvGrpSpPr/>
          <p:nvPr/>
        </p:nvGrpSpPr>
        <p:grpSpPr>
          <a:xfrm>
            <a:off x="1927847" y="1679685"/>
            <a:ext cx="6165896" cy="310812"/>
            <a:chOff x="3254997" y="1679685"/>
            <a:chExt cx="6165896" cy="310812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923D3AA0-79B7-9BDC-10E5-CC552F23C459}"/>
                </a:ext>
              </a:extLst>
            </p:cNvPr>
            <p:cNvSpPr/>
            <p:nvPr/>
          </p:nvSpPr>
          <p:spPr>
            <a:xfrm>
              <a:off x="3254997" y="1679685"/>
              <a:ext cx="2424409" cy="310812"/>
            </a:xfrm>
            <a:prstGeom prst="rect">
              <a:avLst/>
            </a:prstGeom>
            <a:pattFill prst="pct25">
              <a:fgClr>
                <a:srgbClr val="C3DEB0"/>
              </a:fgClr>
              <a:bgClr>
                <a:schemeClr val="bg1"/>
              </a:bgClr>
            </a:pattFill>
            <a:ln w="3175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en-US" sz="2000" dirty="0">
                <a:solidFill>
                  <a:schemeClr val="accent6">
                    <a:lumMod val="50000"/>
                  </a:schemeClr>
                </a:solidFill>
              </a:endParaRPr>
            </a:p>
          </p:txBody>
        </p:sp>
        <p:sp>
          <p:nvSpPr>
            <p:cNvPr id="27" name="Rectangle 26">
              <a:extLst>
                <a:ext uri="{FF2B5EF4-FFF2-40B4-BE49-F238E27FC236}">
                  <a16:creationId xmlns:a16="http://schemas.microsoft.com/office/drawing/2014/main" id="{2214A443-1167-D048-7A62-755362468DBF}"/>
                </a:ext>
              </a:extLst>
            </p:cNvPr>
            <p:cNvSpPr/>
            <p:nvPr/>
          </p:nvSpPr>
          <p:spPr>
            <a:xfrm>
              <a:off x="5675379" y="1679685"/>
              <a:ext cx="3745514" cy="310812"/>
            </a:xfrm>
            <a:prstGeom prst="rect">
              <a:avLst/>
            </a:prstGeom>
            <a:noFill/>
            <a:ln w="3175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en-US" sz="2000" dirty="0">
                <a:solidFill>
                  <a:schemeClr val="accent6">
                    <a:lumMod val="50000"/>
                  </a:schemeClr>
                </a:solidFill>
              </a:endParaRPr>
            </a:p>
          </p:txBody>
        </p:sp>
      </p:grpSp>
      <p:grpSp>
        <p:nvGrpSpPr>
          <p:cNvPr id="29" name="Group 28">
            <a:extLst>
              <a:ext uri="{FF2B5EF4-FFF2-40B4-BE49-F238E27FC236}">
                <a16:creationId xmlns:a16="http://schemas.microsoft.com/office/drawing/2014/main" id="{F767D092-14AD-04A4-8B1D-515812D70E68}"/>
              </a:ext>
            </a:extLst>
          </p:cNvPr>
          <p:cNvGrpSpPr/>
          <p:nvPr/>
        </p:nvGrpSpPr>
        <p:grpSpPr>
          <a:xfrm>
            <a:off x="3012854" y="3659422"/>
            <a:ext cx="3993156" cy="310812"/>
            <a:chOff x="3015070" y="1679685"/>
            <a:chExt cx="6405823" cy="310812"/>
          </a:xfrm>
        </p:grpSpPr>
        <p:sp>
          <p:nvSpPr>
            <p:cNvPr id="31" name="Rectangle 30">
              <a:extLst>
                <a:ext uri="{FF2B5EF4-FFF2-40B4-BE49-F238E27FC236}">
                  <a16:creationId xmlns:a16="http://schemas.microsoft.com/office/drawing/2014/main" id="{8B43FF98-E1E8-4E8F-9F76-CC4F04C8D738}"/>
                </a:ext>
              </a:extLst>
            </p:cNvPr>
            <p:cNvSpPr/>
            <p:nvPr/>
          </p:nvSpPr>
          <p:spPr>
            <a:xfrm>
              <a:off x="3015070" y="1679685"/>
              <a:ext cx="2142211" cy="310812"/>
            </a:xfrm>
            <a:prstGeom prst="rect">
              <a:avLst/>
            </a:prstGeom>
            <a:pattFill prst="pct25">
              <a:fgClr>
                <a:srgbClr val="C3DEB0"/>
              </a:fgClr>
              <a:bgClr>
                <a:schemeClr val="bg1"/>
              </a:bgClr>
            </a:pattFill>
            <a:ln w="3175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en-US" sz="2000" dirty="0">
                <a:solidFill>
                  <a:schemeClr val="accent6">
                    <a:lumMod val="50000"/>
                  </a:schemeClr>
                </a:solidFill>
              </a:endParaRPr>
            </a:p>
          </p:txBody>
        </p:sp>
        <p:sp>
          <p:nvSpPr>
            <p:cNvPr id="32" name="Rectangle 31">
              <a:extLst>
                <a:ext uri="{FF2B5EF4-FFF2-40B4-BE49-F238E27FC236}">
                  <a16:creationId xmlns:a16="http://schemas.microsoft.com/office/drawing/2014/main" id="{B6433F37-2436-26BA-3AD3-C1635727F354}"/>
                </a:ext>
              </a:extLst>
            </p:cNvPr>
            <p:cNvSpPr/>
            <p:nvPr/>
          </p:nvSpPr>
          <p:spPr>
            <a:xfrm>
              <a:off x="5157279" y="1679685"/>
              <a:ext cx="4263614" cy="310812"/>
            </a:xfrm>
            <a:prstGeom prst="rect">
              <a:avLst/>
            </a:prstGeom>
            <a:noFill/>
            <a:ln w="3175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en-US" sz="2000" dirty="0">
                <a:solidFill>
                  <a:schemeClr val="accent6">
                    <a:lumMod val="50000"/>
                  </a:schemeClr>
                </a:solidFill>
              </a:endParaRPr>
            </a:p>
          </p:txBody>
        </p:sp>
      </p:grpSp>
      <p:sp>
        <p:nvSpPr>
          <p:cNvPr id="33" name="Rectangle 32">
            <a:extLst>
              <a:ext uri="{FF2B5EF4-FFF2-40B4-BE49-F238E27FC236}">
                <a16:creationId xmlns:a16="http://schemas.microsoft.com/office/drawing/2014/main" id="{10D8FB29-F1C7-E768-3C52-A4EB95E1170C}"/>
              </a:ext>
            </a:extLst>
          </p:cNvPr>
          <p:cNvSpPr/>
          <p:nvPr/>
        </p:nvSpPr>
        <p:spPr>
          <a:xfrm>
            <a:off x="3457316" y="544140"/>
            <a:ext cx="1947893" cy="50056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1600" b="1" dirty="0">
                <a:solidFill>
                  <a:schemeClr val="accent6">
                    <a:lumMod val="50000"/>
                  </a:schemeClr>
                </a:solidFill>
              </a:rPr>
              <a:t>December 2022</a:t>
            </a:r>
            <a:endParaRPr lang="ar-KW" sz="16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937786ED-2D6F-765D-E55E-345543A0ECC3}"/>
              </a:ext>
            </a:extLst>
          </p:cNvPr>
          <p:cNvSpPr/>
          <p:nvPr/>
        </p:nvSpPr>
        <p:spPr>
          <a:xfrm>
            <a:off x="7491139" y="534293"/>
            <a:ext cx="1205208" cy="50056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1600" b="1" dirty="0">
                <a:solidFill>
                  <a:schemeClr val="accent6">
                    <a:lumMod val="50000"/>
                  </a:schemeClr>
                </a:solidFill>
              </a:rPr>
              <a:t>Dec. 2023</a:t>
            </a:r>
            <a:endParaRPr lang="ar-KW" sz="16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03B12B1B-C019-BFFA-A0B3-0F213C1945B2}"/>
              </a:ext>
            </a:extLst>
          </p:cNvPr>
          <p:cNvSpPr/>
          <p:nvPr/>
        </p:nvSpPr>
        <p:spPr>
          <a:xfrm>
            <a:off x="3098794" y="3349220"/>
            <a:ext cx="1095644" cy="3108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1600" dirty="0">
                <a:solidFill>
                  <a:schemeClr val="accent6">
                    <a:lumMod val="50000"/>
                  </a:schemeClr>
                </a:solidFill>
              </a:rPr>
              <a:t>9- months</a:t>
            </a:r>
            <a:endParaRPr lang="ar-KW" sz="160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9E0582BD-E46A-875D-A83C-CDA17CA8BC3C}"/>
              </a:ext>
            </a:extLst>
          </p:cNvPr>
          <p:cNvSpPr/>
          <p:nvPr/>
        </p:nvSpPr>
        <p:spPr>
          <a:xfrm>
            <a:off x="4846120" y="3349220"/>
            <a:ext cx="1458302" cy="3108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16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≈</a:t>
            </a:r>
            <a:r>
              <a:rPr lang="en-US" sz="1600" dirty="0">
                <a:solidFill>
                  <a:schemeClr val="accent6">
                    <a:lumMod val="50000"/>
                  </a:schemeClr>
                </a:solidFill>
              </a:rPr>
              <a:t> 11 months</a:t>
            </a:r>
            <a:endParaRPr lang="ar-KW" sz="160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5649EE74-A3F3-B449-7D5A-4E2CD250D264}"/>
              </a:ext>
            </a:extLst>
          </p:cNvPr>
          <p:cNvSpPr/>
          <p:nvPr/>
        </p:nvSpPr>
        <p:spPr>
          <a:xfrm>
            <a:off x="2624422" y="1279934"/>
            <a:ext cx="1489239" cy="43682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1600" dirty="0">
                <a:solidFill>
                  <a:schemeClr val="accent6">
                    <a:lumMod val="50000"/>
                  </a:schemeClr>
                </a:solidFill>
              </a:rPr>
              <a:t>12- months</a:t>
            </a:r>
            <a:endParaRPr lang="ar-KW" sz="160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154E779-308C-A2CE-0B9C-8BAEB2BAD464}"/>
              </a:ext>
            </a:extLst>
          </p:cNvPr>
          <p:cNvSpPr/>
          <p:nvPr/>
        </p:nvSpPr>
        <p:spPr>
          <a:xfrm>
            <a:off x="5520489" y="1379260"/>
            <a:ext cx="1205208" cy="3108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1600" dirty="0">
                <a:solidFill>
                  <a:schemeClr val="accent6">
                    <a:lumMod val="50000"/>
                  </a:schemeClr>
                </a:solidFill>
              </a:rPr>
              <a:t>12- months</a:t>
            </a:r>
            <a:endParaRPr lang="ar-KW" sz="160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28DAFA8C-A7DF-5E00-744A-1004BAF2A7F1}"/>
              </a:ext>
            </a:extLst>
          </p:cNvPr>
          <p:cNvSpPr/>
          <p:nvPr/>
        </p:nvSpPr>
        <p:spPr>
          <a:xfrm>
            <a:off x="4586832" y="4327194"/>
            <a:ext cx="1325729" cy="975460"/>
          </a:xfrm>
          <a:prstGeom prst="rect">
            <a:avLst/>
          </a:prstGeom>
          <a:solidFill>
            <a:schemeClr val="accent5">
              <a:lumMod val="75000"/>
            </a:schemeClr>
          </a:solidFill>
          <a:ln w="3175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2000" dirty="0">
                <a:solidFill>
                  <a:schemeClr val="bg1"/>
                </a:solidFill>
              </a:rPr>
              <a:t>Prepare</a:t>
            </a:r>
          </a:p>
          <a:p>
            <a:pPr algn="ctr"/>
            <a:r>
              <a:rPr lang="en-US" sz="2000" dirty="0">
                <a:solidFill>
                  <a:schemeClr val="bg1"/>
                </a:solidFill>
              </a:rPr>
              <a:t>Pathfinder</a:t>
            </a:r>
          </a:p>
          <a:p>
            <a:pPr algn="ctr"/>
            <a:r>
              <a:rPr lang="en-US" sz="2000" dirty="0">
                <a:solidFill>
                  <a:schemeClr val="bg1"/>
                </a:solidFill>
              </a:rPr>
              <a:t>Brief</a:t>
            </a:r>
            <a:endParaRPr lang="ar-KW" sz="2000" dirty="0">
              <a:solidFill>
                <a:schemeClr val="bg1"/>
              </a:solidFill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8E9C27AB-164F-A3CF-4850-3E75519B15D1}"/>
              </a:ext>
            </a:extLst>
          </p:cNvPr>
          <p:cNvSpPr/>
          <p:nvPr/>
        </p:nvSpPr>
        <p:spPr>
          <a:xfrm>
            <a:off x="4582838" y="5303333"/>
            <a:ext cx="1325729" cy="50056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16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 – 9</a:t>
            </a:r>
          </a:p>
          <a:p>
            <a:pPr algn="ctr"/>
            <a:r>
              <a:rPr lang="en-US" sz="16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Months</a:t>
            </a:r>
            <a:endParaRPr lang="ar-KW" sz="160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EDF92DE3-B7FA-FFA1-2068-7F7E72BB8B09}"/>
              </a:ext>
            </a:extLst>
          </p:cNvPr>
          <p:cNvSpPr/>
          <p:nvPr/>
        </p:nvSpPr>
        <p:spPr>
          <a:xfrm>
            <a:off x="8169215" y="4203368"/>
            <a:ext cx="1592875" cy="1481439"/>
          </a:xfrm>
          <a:prstGeom prst="rect">
            <a:avLst/>
          </a:prstGeom>
          <a:solidFill>
            <a:srgbClr val="00B050"/>
          </a:solidFill>
          <a:ln w="3175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1600" b="1" dirty="0">
                <a:solidFill>
                  <a:schemeClr val="bg1"/>
                </a:solidFill>
                <a:cs typeface="Times New Roman" panose="02020603050405020304" pitchFamily="18" charset="0"/>
              </a:rPr>
              <a:t>Implementation of Pathfinder </a:t>
            </a:r>
            <a:r>
              <a:rPr lang="en-US" sz="1600" b="1" dirty="0" err="1">
                <a:solidFill>
                  <a:schemeClr val="bg1"/>
                </a:solidFill>
                <a:cs typeface="Times New Roman" panose="02020603050405020304" pitchFamily="18" charset="0"/>
              </a:rPr>
              <a:t>Brieff</a:t>
            </a:r>
            <a:endParaRPr lang="ar-KW" sz="1600" b="1" dirty="0">
              <a:solidFill>
                <a:schemeClr val="bg1"/>
              </a:solidFill>
            </a:endParaRPr>
          </a:p>
          <a:p>
            <a:pPr algn="ctr"/>
            <a:endParaRPr lang="ar-KW" sz="1600" b="1" dirty="0">
              <a:solidFill>
                <a:schemeClr val="bg1"/>
              </a:solidFill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8BF64284-A8F3-AE8D-FA2C-DC1605520065}"/>
              </a:ext>
            </a:extLst>
          </p:cNvPr>
          <p:cNvSpPr/>
          <p:nvPr/>
        </p:nvSpPr>
        <p:spPr>
          <a:xfrm>
            <a:off x="8303793" y="5568177"/>
            <a:ext cx="1458302" cy="73287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KW" sz="160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16" name="Arrow: Right 15">
            <a:extLst>
              <a:ext uri="{FF2B5EF4-FFF2-40B4-BE49-F238E27FC236}">
                <a16:creationId xmlns:a16="http://schemas.microsoft.com/office/drawing/2014/main" id="{064651E9-6E37-1FFC-4A62-65934E509B7B}"/>
              </a:ext>
            </a:extLst>
          </p:cNvPr>
          <p:cNvSpPr/>
          <p:nvPr/>
        </p:nvSpPr>
        <p:spPr>
          <a:xfrm>
            <a:off x="6002217" y="4730140"/>
            <a:ext cx="1922405" cy="274727"/>
          </a:xfrm>
          <a:prstGeom prst="rightArrow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453409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 6">
            <a:extLst>
              <a:ext uri="{FF2B5EF4-FFF2-40B4-BE49-F238E27FC236}">
                <a16:creationId xmlns:a16="http://schemas.microsoft.com/office/drawing/2014/main" id="{198305B6-1C64-69FA-6F96-53DD340D7AF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47181869"/>
              </p:ext>
            </p:extLst>
          </p:nvPr>
        </p:nvGraphicFramePr>
        <p:xfrm>
          <a:off x="2653499" y="504738"/>
          <a:ext cx="4599003" cy="537522"/>
        </p:xfrm>
        <a:graphic>
          <a:graphicData uri="http://schemas.openxmlformats.org/drawingml/2006/table">
            <a:tbl>
              <a:tblPr rtl="1" firstRow="1" bandRow="1">
                <a:tableStyleId>{93296810-A885-4BE3-A3E7-6D5BEEA58F35}</a:tableStyleId>
              </a:tblPr>
              <a:tblGrid>
                <a:gridCol w="4599003">
                  <a:extLst>
                    <a:ext uri="{9D8B030D-6E8A-4147-A177-3AD203B41FA5}">
                      <a16:colId xmlns:a16="http://schemas.microsoft.com/office/drawing/2014/main" val="3763178777"/>
                    </a:ext>
                  </a:extLst>
                </a:gridCol>
              </a:tblGrid>
              <a:tr h="537522">
                <a:tc>
                  <a:txBody>
                    <a:bodyPr/>
                    <a:lstStyle/>
                    <a:p>
                      <a:pPr algn="ctr" rtl="0"/>
                      <a:r>
                        <a:rPr lang="en-US" sz="2200" dirty="0"/>
                        <a:t>DIVISION OF PRESPONSIBILITIES</a:t>
                      </a:r>
                      <a:endParaRPr lang="ar-KW" sz="2200" dirty="0"/>
                    </a:p>
                  </a:txBody>
                  <a:tcPr marL="286978" marR="286978" marT="37785" marB="37785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03786655"/>
                  </a:ext>
                </a:extLst>
              </a:tr>
            </a:tbl>
          </a:graphicData>
        </a:graphic>
      </p:graphicFrame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E31E502-614F-7C0E-1A16-6AEF183F75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450604" y="6356352"/>
            <a:ext cx="2228850" cy="365125"/>
          </a:xfrm>
        </p:spPr>
        <p:txBody>
          <a:bodyPr/>
          <a:lstStyle/>
          <a:p>
            <a:fld id="{A029F945-16C0-4D33-892D-F39643C801D3}" type="slidenum">
              <a:rPr lang="ar-KW" sz="1000" smtClean="0"/>
              <a:t>16</a:t>
            </a:fld>
            <a:endParaRPr lang="ar-KW" sz="1000" dirty="0"/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ACE8E03B-CB5A-7B65-719A-2D87D3074B9D}"/>
              </a:ext>
            </a:extLst>
          </p:cNvPr>
          <p:cNvGrpSpPr/>
          <p:nvPr/>
        </p:nvGrpSpPr>
        <p:grpSpPr>
          <a:xfrm>
            <a:off x="553729" y="1655231"/>
            <a:ext cx="9005164" cy="4698032"/>
            <a:chOff x="553729" y="1655231"/>
            <a:chExt cx="9005164" cy="4698032"/>
          </a:xfrm>
        </p:grpSpPr>
        <p:sp>
          <p:nvSpPr>
            <p:cNvPr id="76" name="Rectangle 75">
              <a:extLst>
                <a:ext uri="{FF2B5EF4-FFF2-40B4-BE49-F238E27FC236}">
                  <a16:creationId xmlns:a16="http://schemas.microsoft.com/office/drawing/2014/main" id="{098E440B-44D3-2BB7-DE7F-D4957401481A}"/>
                </a:ext>
              </a:extLst>
            </p:cNvPr>
            <p:cNvSpPr/>
            <p:nvPr/>
          </p:nvSpPr>
          <p:spPr>
            <a:xfrm>
              <a:off x="6730727" y="1655231"/>
              <a:ext cx="2828166" cy="159939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en-US" sz="2200" b="1" dirty="0">
                  <a:solidFill>
                    <a:schemeClr val="accent6">
                      <a:lumMod val="50000"/>
                    </a:schemeClr>
                  </a:solidFill>
                </a:rPr>
                <a:t>Expenses covered by Arab Fund </a:t>
              </a:r>
            </a:p>
            <a:p>
              <a:pPr algn="ctr"/>
              <a:r>
                <a:rPr lang="en-US" sz="2200" b="1" dirty="0">
                  <a:solidFill>
                    <a:schemeClr val="accent6">
                      <a:lumMod val="50000"/>
                    </a:schemeClr>
                  </a:solidFill>
                </a:rPr>
                <a:t>(until Nov/ Dec 2023)</a:t>
              </a:r>
              <a:endParaRPr lang="ar-KW" sz="2200" b="1" dirty="0">
                <a:solidFill>
                  <a:schemeClr val="accent6">
                    <a:lumMod val="50000"/>
                  </a:schemeClr>
                </a:solidFill>
              </a:endParaRPr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0F3C59EE-E162-9B04-2328-4B60D143E4DF}"/>
                </a:ext>
              </a:extLst>
            </p:cNvPr>
            <p:cNvSpPr/>
            <p:nvPr/>
          </p:nvSpPr>
          <p:spPr>
            <a:xfrm>
              <a:off x="553729" y="2055922"/>
              <a:ext cx="1967821" cy="1978612"/>
            </a:xfrm>
            <a:prstGeom prst="rect">
              <a:avLst/>
            </a:prstGeom>
            <a:noFill/>
            <a:ln w="1905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en-US" sz="2200" b="1" dirty="0">
                  <a:solidFill>
                    <a:schemeClr val="accent6">
                      <a:lumMod val="50000"/>
                    </a:schemeClr>
                  </a:solidFill>
                </a:rPr>
                <a:t>Prepare</a:t>
              </a:r>
            </a:p>
            <a:p>
              <a:pPr algn="ctr"/>
              <a:r>
                <a:rPr lang="en-US" sz="2200" b="1" dirty="0">
                  <a:solidFill>
                    <a:schemeClr val="accent6">
                      <a:lumMod val="50000"/>
                    </a:schemeClr>
                  </a:solidFill>
                </a:rPr>
                <a:t>Pathfinder Brief</a:t>
              </a:r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5163320D-E4FC-A9D5-437C-5263BAA85EE7}"/>
                </a:ext>
              </a:extLst>
            </p:cNvPr>
            <p:cNvSpPr/>
            <p:nvPr/>
          </p:nvSpPr>
          <p:spPr>
            <a:xfrm>
              <a:off x="3880756" y="1882763"/>
              <a:ext cx="1757607" cy="1116875"/>
            </a:xfrm>
            <a:prstGeom prst="rect">
              <a:avLst/>
            </a:prstGeom>
            <a:noFill/>
            <a:ln w="1905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en-US" sz="2200" b="1" dirty="0">
                  <a:solidFill>
                    <a:schemeClr val="accent6">
                      <a:lumMod val="50000"/>
                    </a:schemeClr>
                  </a:solidFill>
                </a:rPr>
                <a:t>External Expert</a:t>
              </a:r>
            </a:p>
          </p:txBody>
        </p:sp>
        <p:sp>
          <p:nvSpPr>
            <p:cNvPr id="15" name="Arrow: Left 14">
              <a:extLst>
                <a:ext uri="{FF2B5EF4-FFF2-40B4-BE49-F238E27FC236}">
                  <a16:creationId xmlns:a16="http://schemas.microsoft.com/office/drawing/2014/main" id="{1B2DCF6A-98CA-6CEE-42C4-F7AE10263AA9}"/>
                </a:ext>
              </a:extLst>
            </p:cNvPr>
            <p:cNvSpPr/>
            <p:nvPr/>
          </p:nvSpPr>
          <p:spPr>
            <a:xfrm>
              <a:off x="2614153" y="2160001"/>
              <a:ext cx="1174000" cy="562401"/>
            </a:xfrm>
            <a:prstGeom prst="leftArrow">
              <a:avLst/>
            </a:prstGeom>
            <a:solidFill>
              <a:srgbClr val="EBF1E9"/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KW" sz="2000" b="1">
                <a:solidFill>
                  <a:schemeClr val="accent6">
                    <a:lumMod val="50000"/>
                  </a:schemeClr>
                </a:solidFill>
              </a:endParaRPr>
            </a:p>
          </p:txBody>
        </p:sp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4A799B01-3B12-49A9-D3DC-F13A48C3800F}"/>
                </a:ext>
              </a:extLst>
            </p:cNvPr>
            <p:cNvSpPr/>
            <p:nvPr/>
          </p:nvSpPr>
          <p:spPr>
            <a:xfrm>
              <a:off x="3880756" y="3124782"/>
              <a:ext cx="1757607" cy="1116875"/>
            </a:xfrm>
            <a:prstGeom prst="rect">
              <a:avLst/>
            </a:prstGeom>
            <a:noFill/>
            <a:ln w="1905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en-US" sz="2200" b="1" dirty="0">
                  <a:solidFill>
                    <a:schemeClr val="accent6">
                      <a:lumMod val="50000"/>
                    </a:schemeClr>
                  </a:solidFill>
                </a:rPr>
                <a:t>World</a:t>
              </a:r>
            </a:p>
            <a:p>
              <a:pPr algn="ctr"/>
              <a:r>
                <a:rPr lang="en-US" sz="2200" b="1" dirty="0">
                  <a:solidFill>
                    <a:schemeClr val="accent6">
                      <a:lumMod val="50000"/>
                    </a:schemeClr>
                  </a:solidFill>
                </a:rPr>
                <a:t>Bank/ Others</a:t>
              </a:r>
            </a:p>
          </p:txBody>
        </p:sp>
        <p:sp>
          <p:nvSpPr>
            <p:cNvPr id="19" name="Arrow: Left 18">
              <a:extLst>
                <a:ext uri="{FF2B5EF4-FFF2-40B4-BE49-F238E27FC236}">
                  <a16:creationId xmlns:a16="http://schemas.microsoft.com/office/drawing/2014/main" id="{A895EBF3-4741-EF8F-8AE2-B4C78F2A8B59}"/>
                </a:ext>
              </a:extLst>
            </p:cNvPr>
            <p:cNvSpPr/>
            <p:nvPr/>
          </p:nvSpPr>
          <p:spPr>
            <a:xfrm>
              <a:off x="2614153" y="3402020"/>
              <a:ext cx="1174000" cy="562401"/>
            </a:xfrm>
            <a:prstGeom prst="leftArrow">
              <a:avLst/>
            </a:prstGeom>
            <a:solidFill>
              <a:srgbClr val="EBF1E9"/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KW" sz="2000" b="1">
                <a:solidFill>
                  <a:schemeClr val="accent6">
                    <a:lumMod val="50000"/>
                  </a:schemeClr>
                </a:solidFill>
              </a:endParaRPr>
            </a:p>
          </p:txBody>
        </p:sp>
        <p:sp>
          <p:nvSpPr>
            <p:cNvPr id="20" name="Arrow: Left 19">
              <a:extLst>
                <a:ext uri="{FF2B5EF4-FFF2-40B4-BE49-F238E27FC236}">
                  <a16:creationId xmlns:a16="http://schemas.microsoft.com/office/drawing/2014/main" id="{D3F98BF6-675A-5569-A4DC-CB79588A9628}"/>
                </a:ext>
              </a:extLst>
            </p:cNvPr>
            <p:cNvSpPr/>
            <p:nvPr/>
          </p:nvSpPr>
          <p:spPr>
            <a:xfrm>
              <a:off x="5695032" y="2160001"/>
              <a:ext cx="1174000" cy="562401"/>
            </a:xfrm>
            <a:prstGeom prst="leftArrow">
              <a:avLst/>
            </a:prstGeom>
            <a:solidFill>
              <a:srgbClr val="EBF1E9"/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KW" sz="2000" b="1">
                <a:solidFill>
                  <a:schemeClr val="accent6">
                    <a:lumMod val="50000"/>
                  </a:schemeClr>
                </a:solidFill>
              </a:endParaRPr>
            </a:p>
          </p:txBody>
        </p:sp>
        <p:sp>
          <p:nvSpPr>
            <p:cNvPr id="24" name="Arrow: Bent-Up 23">
              <a:extLst>
                <a:ext uri="{FF2B5EF4-FFF2-40B4-BE49-F238E27FC236}">
                  <a16:creationId xmlns:a16="http://schemas.microsoft.com/office/drawing/2014/main" id="{89943BC9-6F2C-99FA-9601-93FE18C4E832}"/>
                </a:ext>
              </a:extLst>
            </p:cNvPr>
            <p:cNvSpPr/>
            <p:nvPr/>
          </p:nvSpPr>
          <p:spPr>
            <a:xfrm rot="5400000">
              <a:off x="1203531" y="4400550"/>
              <a:ext cx="1590675" cy="1200150"/>
            </a:xfrm>
            <a:prstGeom prst="bentUpArrow">
              <a:avLst/>
            </a:prstGeom>
            <a:solidFill>
              <a:srgbClr val="EBF1E9"/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KW" sz="2000" b="1">
                <a:solidFill>
                  <a:schemeClr val="accent6">
                    <a:lumMod val="50000"/>
                  </a:schemeClr>
                </a:solidFill>
              </a:endParaRPr>
            </a:p>
          </p:txBody>
        </p:sp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DCFA0872-BB71-1729-4651-112988E901DA}"/>
                </a:ext>
              </a:extLst>
            </p:cNvPr>
            <p:cNvSpPr/>
            <p:nvPr/>
          </p:nvSpPr>
          <p:spPr>
            <a:xfrm>
              <a:off x="2505062" y="5247944"/>
              <a:ext cx="2571060" cy="56057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en-US" sz="2000" b="1" dirty="0">
                  <a:solidFill>
                    <a:schemeClr val="accent6">
                      <a:lumMod val="50000"/>
                    </a:schemeClr>
                  </a:solidFill>
                </a:rPr>
                <a:t>Implementation Plan</a:t>
              </a:r>
              <a:endParaRPr lang="ar-KW" sz="2000" b="1" dirty="0">
                <a:solidFill>
                  <a:schemeClr val="accent6">
                    <a:lumMod val="50000"/>
                  </a:schemeClr>
                </a:solidFill>
              </a:endParaRPr>
            </a:p>
          </p:txBody>
        </p:sp>
        <p:sp>
          <p:nvSpPr>
            <p:cNvPr id="2" name="Rectangle 1">
              <a:extLst>
                <a:ext uri="{FF2B5EF4-FFF2-40B4-BE49-F238E27FC236}">
                  <a16:creationId xmlns:a16="http://schemas.microsoft.com/office/drawing/2014/main" id="{43EDE593-BA1C-571A-3B07-ED3045C82FBF}"/>
                </a:ext>
              </a:extLst>
            </p:cNvPr>
            <p:cNvSpPr/>
            <p:nvPr/>
          </p:nvSpPr>
          <p:spPr>
            <a:xfrm>
              <a:off x="5287168" y="4939517"/>
              <a:ext cx="2381063" cy="1413746"/>
            </a:xfrm>
            <a:prstGeom prst="rect">
              <a:avLst/>
            </a:prstGeom>
            <a:noFill/>
            <a:ln w="1905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en-US" sz="2200" b="1" dirty="0">
                  <a:solidFill>
                    <a:schemeClr val="accent6">
                      <a:lumMod val="50000"/>
                    </a:schemeClr>
                  </a:solidFill>
                </a:rPr>
                <a:t>Search for Financing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74695344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465E7A1-6419-985F-2A12-BF973EF8CA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9F945-16C0-4D33-892D-F39643C801D3}" type="slidenum">
              <a:rPr lang="ar-KW" smtClean="0"/>
              <a:t>17</a:t>
            </a:fld>
            <a:endParaRPr lang="ar-KW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35C9C8FB-3C32-2172-AC3C-8C603722016D}"/>
              </a:ext>
            </a:extLst>
          </p:cNvPr>
          <p:cNvSpPr txBox="1">
            <a:spLocks/>
          </p:cNvSpPr>
          <p:nvPr/>
        </p:nvSpPr>
        <p:spPr>
          <a:xfrm>
            <a:off x="663558" y="1125168"/>
            <a:ext cx="8578885" cy="5104182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algn="ctr" rtl="1">
              <a:spcBef>
                <a:spcPts val="1200"/>
              </a:spcBef>
              <a:spcAft>
                <a:spcPts val="1200"/>
              </a:spcAft>
              <a:defRPr b="1">
                <a:solidFill>
                  <a:srgbClr val="00660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pPr marL="285750" indent="-285750" algn="just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ar-KW" sz="2400" b="0" dirty="0"/>
              <a:t>تكوين اللجان المنصوص عليها في اتفاقيات الربط</a:t>
            </a:r>
            <a:endParaRPr lang="en-US" sz="2400" b="0" dirty="0"/>
          </a:p>
          <a:p>
            <a:pPr marL="4572000" indent="-182880" algn="just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Font typeface="Waseem" panose="00000500000000000000" pitchFamily="2" charset="-78"/>
              <a:buChar char="-"/>
            </a:pPr>
            <a:r>
              <a:rPr lang="en-US" sz="2400" b="0" dirty="0"/>
              <a:t>TSO Committee</a:t>
            </a:r>
          </a:p>
          <a:p>
            <a:pPr marL="4572000" indent="-182880" algn="just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Font typeface="Waseem" panose="00000500000000000000" pitchFamily="2" charset="-78"/>
              <a:buChar char="-"/>
            </a:pPr>
            <a:r>
              <a:rPr lang="en-US" sz="2400" b="0" dirty="0"/>
              <a:t>ARC Committee</a:t>
            </a:r>
          </a:p>
          <a:p>
            <a:pPr marL="285750" indent="-285750" algn="just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ar-KW" sz="2400" b="0" dirty="0"/>
              <a:t>العلاقة بين </a:t>
            </a:r>
            <a:r>
              <a:rPr lang="en-US" sz="2400" b="0" dirty="0"/>
              <a:t>Steering Committee</a:t>
            </a:r>
            <a:r>
              <a:rPr lang="ar-KW" sz="2400" b="0" dirty="0"/>
              <a:t> واللجنتين المذكورتين أعلاه.</a:t>
            </a:r>
          </a:p>
          <a:p>
            <a:pPr marL="285750" indent="-285750" algn="just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ar-KW" sz="2400" b="0" dirty="0"/>
              <a:t>الأنشطة التي يمكن أن يساعد فيها الـ </a:t>
            </a:r>
            <a:r>
              <a:rPr lang="en-US" sz="2400" b="0" dirty="0"/>
              <a:t>External Expert</a:t>
            </a:r>
          </a:p>
          <a:p>
            <a:pPr marL="285750" indent="-285750" algn="just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ar-KW" sz="2400" b="0" dirty="0"/>
              <a:t>الأنشطة التي يمكن أن يساعد فيها البنك الدولي.</a:t>
            </a:r>
          </a:p>
          <a:p>
            <a:pPr marL="285750" indent="-285750" algn="just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ar-KW" sz="2400" b="0" dirty="0"/>
              <a:t>مستقبل سكرتارية الربط بعد نهاية عام 2023.</a:t>
            </a:r>
            <a:endParaRPr lang="en-US" sz="2400" b="0" dirty="0"/>
          </a:p>
        </p:txBody>
      </p:sp>
      <p:graphicFrame>
        <p:nvGraphicFramePr>
          <p:cNvPr id="2" name="Table 6">
            <a:extLst>
              <a:ext uri="{FF2B5EF4-FFF2-40B4-BE49-F238E27FC236}">
                <a16:creationId xmlns:a16="http://schemas.microsoft.com/office/drawing/2014/main" id="{2F199103-4142-34E1-7461-6944097AF39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52834877"/>
              </p:ext>
            </p:extLst>
          </p:nvPr>
        </p:nvGraphicFramePr>
        <p:xfrm>
          <a:off x="3578169" y="534731"/>
          <a:ext cx="2727740" cy="537522"/>
        </p:xfrm>
        <a:graphic>
          <a:graphicData uri="http://schemas.openxmlformats.org/drawingml/2006/table">
            <a:tbl>
              <a:tblPr rtl="1" firstRow="1" bandRow="1">
                <a:tableStyleId>{93296810-A885-4BE3-A3E7-6D5BEEA58F35}</a:tableStyleId>
              </a:tblPr>
              <a:tblGrid>
                <a:gridCol w="2727740">
                  <a:extLst>
                    <a:ext uri="{9D8B030D-6E8A-4147-A177-3AD203B41FA5}">
                      <a16:colId xmlns:a16="http://schemas.microsoft.com/office/drawing/2014/main" val="3763178777"/>
                    </a:ext>
                  </a:extLst>
                </a:gridCol>
              </a:tblGrid>
              <a:tr h="537522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ar-KW" sz="2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بعض الأمور المعلقة</a:t>
                      </a:r>
                    </a:p>
                  </a:txBody>
                  <a:tcPr marL="147265" marR="147265" marT="37785" marB="37785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0378665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5844200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5AAEB5-3B3F-BDC1-C66B-1CD7335F78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ar-KW" sz="2800" dirty="0">
                <a:solidFill>
                  <a:schemeClr val="accent1"/>
                </a:solidFill>
              </a:rPr>
              <a:t>التصور المتوقع لمشاريع الربط الكهربائي لدول المغرب العربي على المديين القريب والمتوسط</a:t>
            </a:r>
            <a:endParaRPr lang="en-US" sz="2800" dirty="0">
              <a:solidFill>
                <a:schemeClr val="accent1"/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C529723-954F-E958-8D39-84D31A5242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9F945-16C0-4D33-892D-F39643C801D3}" type="slidenum">
              <a:rPr lang="ar-KW" smtClean="0"/>
              <a:t>18</a:t>
            </a:fld>
            <a:endParaRPr lang="ar-KW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868A2D1-FA58-E218-947A-DC11D825E3B4}"/>
              </a:ext>
            </a:extLst>
          </p:cNvPr>
          <p:cNvSpPr/>
          <p:nvPr/>
        </p:nvSpPr>
        <p:spPr>
          <a:xfrm>
            <a:off x="1066799" y="2743200"/>
            <a:ext cx="1296537" cy="67215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dirty="0">
                <a:solidFill>
                  <a:schemeClr val="tx1"/>
                </a:solidFill>
              </a:rPr>
              <a:t>إسبانيا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F5BBDB3-0495-07BD-E117-C8F0039CB186}"/>
              </a:ext>
            </a:extLst>
          </p:cNvPr>
          <p:cNvSpPr/>
          <p:nvPr/>
        </p:nvSpPr>
        <p:spPr>
          <a:xfrm>
            <a:off x="4304731" y="2756848"/>
            <a:ext cx="1296537" cy="67215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dirty="0">
                <a:solidFill>
                  <a:schemeClr val="tx1"/>
                </a:solidFill>
              </a:rPr>
              <a:t>إيطاليا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8BBCBC6-65E8-FFB5-321E-74C1D2DE4E7B}"/>
              </a:ext>
            </a:extLst>
          </p:cNvPr>
          <p:cNvSpPr/>
          <p:nvPr/>
        </p:nvSpPr>
        <p:spPr>
          <a:xfrm>
            <a:off x="7529016" y="2743200"/>
            <a:ext cx="1296537" cy="67215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dirty="0">
                <a:solidFill>
                  <a:schemeClr val="tx1"/>
                </a:solidFill>
              </a:rPr>
              <a:t>اليونان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AB153E01-BEF3-A25A-9E05-206FAC48927E}"/>
              </a:ext>
            </a:extLst>
          </p:cNvPr>
          <p:cNvSpPr/>
          <p:nvPr/>
        </p:nvSpPr>
        <p:spPr>
          <a:xfrm>
            <a:off x="1066800" y="4888174"/>
            <a:ext cx="1296537" cy="67215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dirty="0">
                <a:solidFill>
                  <a:schemeClr val="tx1"/>
                </a:solidFill>
              </a:rPr>
              <a:t>المغرب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0C846C2D-7366-8A1D-F311-E007959B15D5}"/>
              </a:ext>
            </a:extLst>
          </p:cNvPr>
          <p:cNvSpPr/>
          <p:nvPr/>
        </p:nvSpPr>
        <p:spPr>
          <a:xfrm>
            <a:off x="2788693" y="4888174"/>
            <a:ext cx="1296537" cy="672152"/>
          </a:xfrm>
          <a:prstGeom prst="rect">
            <a:avLst/>
          </a:prstGeom>
          <a:solidFill>
            <a:schemeClr val="bg1"/>
          </a:solidFill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dirty="0">
                <a:solidFill>
                  <a:schemeClr val="tx1"/>
                </a:solidFill>
              </a:rPr>
              <a:t>الجزائر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687E0616-E935-2336-9CA0-4EBE425DF737}"/>
              </a:ext>
            </a:extLst>
          </p:cNvPr>
          <p:cNvSpPr/>
          <p:nvPr/>
        </p:nvSpPr>
        <p:spPr>
          <a:xfrm>
            <a:off x="4510586" y="4888174"/>
            <a:ext cx="1296537" cy="67215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dirty="0">
                <a:solidFill>
                  <a:schemeClr val="tx1"/>
                </a:solidFill>
              </a:rPr>
              <a:t>تونس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86A1C237-6499-FC81-3878-8529C58948CA}"/>
              </a:ext>
            </a:extLst>
          </p:cNvPr>
          <p:cNvSpPr/>
          <p:nvPr/>
        </p:nvSpPr>
        <p:spPr>
          <a:xfrm>
            <a:off x="6232479" y="4888174"/>
            <a:ext cx="1296537" cy="672152"/>
          </a:xfrm>
          <a:prstGeom prst="rect">
            <a:avLst/>
          </a:prstGeom>
          <a:solidFill>
            <a:schemeClr val="bg1"/>
          </a:solidFill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dirty="0">
                <a:solidFill>
                  <a:schemeClr val="tx1"/>
                </a:solidFill>
              </a:rPr>
              <a:t>ليبيا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3E4A2B7-B4A7-1075-9B66-97F537932A14}"/>
              </a:ext>
            </a:extLst>
          </p:cNvPr>
          <p:cNvSpPr/>
          <p:nvPr/>
        </p:nvSpPr>
        <p:spPr>
          <a:xfrm>
            <a:off x="7954372" y="4888174"/>
            <a:ext cx="1296537" cy="67215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dirty="0">
                <a:solidFill>
                  <a:schemeClr val="tx1"/>
                </a:solidFill>
              </a:rPr>
              <a:t>مصر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7C76949A-C6E1-A5F4-47F4-CC9588ABDF16}"/>
              </a:ext>
            </a:extLst>
          </p:cNvPr>
          <p:cNvCxnSpPr>
            <a:cxnSpLocks/>
            <a:stCxn id="5" idx="2"/>
            <a:endCxn id="8" idx="0"/>
          </p:cNvCxnSpPr>
          <p:nvPr/>
        </p:nvCxnSpPr>
        <p:spPr>
          <a:xfrm>
            <a:off x="1715068" y="3415352"/>
            <a:ext cx="1" cy="147282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E20664FB-6AE2-1B59-CB8F-3984B8E7348E}"/>
              </a:ext>
            </a:extLst>
          </p:cNvPr>
          <p:cNvCxnSpPr/>
          <p:nvPr/>
        </p:nvCxnSpPr>
        <p:spPr>
          <a:xfrm>
            <a:off x="5024648" y="3429000"/>
            <a:ext cx="1" cy="147282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4394FE22-66E7-84A2-452B-E3D57E9C08E3}"/>
              </a:ext>
            </a:extLst>
          </p:cNvPr>
          <p:cNvCxnSpPr/>
          <p:nvPr/>
        </p:nvCxnSpPr>
        <p:spPr>
          <a:xfrm>
            <a:off x="8334228" y="3442648"/>
            <a:ext cx="1" cy="147282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Arrow: Up-Down 20">
            <a:extLst>
              <a:ext uri="{FF2B5EF4-FFF2-40B4-BE49-F238E27FC236}">
                <a16:creationId xmlns:a16="http://schemas.microsoft.com/office/drawing/2014/main" id="{0BFA132A-B4E0-0A4F-A066-7003E0304C69}"/>
              </a:ext>
            </a:extLst>
          </p:cNvPr>
          <p:cNvSpPr/>
          <p:nvPr/>
        </p:nvSpPr>
        <p:spPr>
          <a:xfrm>
            <a:off x="1807759" y="3667267"/>
            <a:ext cx="391239" cy="968991"/>
          </a:xfrm>
          <a:prstGeom prst="upDownArrow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Arrow: Up 21">
            <a:extLst>
              <a:ext uri="{FF2B5EF4-FFF2-40B4-BE49-F238E27FC236}">
                <a16:creationId xmlns:a16="http://schemas.microsoft.com/office/drawing/2014/main" id="{AB5D0566-1C1B-E32F-4282-F32EED8F4032}"/>
              </a:ext>
            </a:extLst>
          </p:cNvPr>
          <p:cNvSpPr/>
          <p:nvPr/>
        </p:nvSpPr>
        <p:spPr>
          <a:xfrm>
            <a:off x="5152031" y="3667266"/>
            <a:ext cx="386689" cy="968991"/>
          </a:xfrm>
          <a:prstGeom prst="upArrow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Arrow: Up 22">
            <a:extLst>
              <a:ext uri="{FF2B5EF4-FFF2-40B4-BE49-F238E27FC236}">
                <a16:creationId xmlns:a16="http://schemas.microsoft.com/office/drawing/2014/main" id="{F468E5FC-A0E5-9D2E-22BF-33AA0508A1F5}"/>
              </a:ext>
            </a:extLst>
          </p:cNvPr>
          <p:cNvSpPr/>
          <p:nvPr/>
        </p:nvSpPr>
        <p:spPr>
          <a:xfrm>
            <a:off x="8461610" y="3607652"/>
            <a:ext cx="386689" cy="968991"/>
          </a:xfrm>
          <a:prstGeom prst="upArrow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8A62E47C-A280-9FB7-F8FA-AF2C353605C6}"/>
              </a:ext>
            </a:extLst>
          </p:cNvPr>
          <p:cNvSpPr txBox="1"/>
          <p:nvPr/>
        </p:nvSpPr>
        <p:spPr>
          <a:xfrm>
            <a:off x="67103" y="3939129"/>
            <a:ext cx="281143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1,400 – 2,100 MW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DE439DF3-A6D8-AAED-FCF8-A3426C4A5E05}"/>
              </a:ext>
            </a:extLst>
          </p:cNvPr>
          <p:cNvSpPr txBox="1"/>
          <p:nvPr/>
        </p:nvSpPr>
        <p:spPr>
          <a:xfrm>
            <a:off x="3903829" y="3939129"/>
            <a:ext cx="95648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600" dirty="0"/>
              <a:t>600 MW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FD74D2C4-A568-5AE6-E9E0-DE656DB916D0}"/>
              </a:ext>
            </a:extLst>
          </p:cNvPr>
          <p:cNvSpPr txBox="1"/>
          <p:nvPr/>
        </p:nvSpPr>
        <p:spPr>
          <a:xfrm>
            <a:off x="6548653" y="3939559"/>
            <a:ext cx="178557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1,000 – 2,000 MW</a:t>
            </a:r>
          </a:p>
        </p:txBody>
      </p:sp>
      <p:sp>
        <p:nvSpPr>
          <p:cNvPr id="28" name="Arrow: Up-Down 27">
            <a:extLst>
              <a:ext uri="{FF2B5EF4-FFF2-40B4-BE49-F238E27FC236}">
                <a16:creationId xmlns:a16="http://schemas.microsoft.com/office/drawing/2014/main" id="{C70ACF74-9AD8-4564-F493-E8334F92C9D2}"/>
              </a:ext>
            </a:extLst>
          </p:cNvPr>
          <p:cNvSpPr/>
          <p:nvPr/>
        </p:nvSpPr>
        <p:spPr>
          <a:xfrm rot="5400000">
            <a:off x="3167414" y="2594780"/>
            <a:ext cx="391239" cy="968991"/>
          </a:xfrm>
          <a:prstGeom prst="upDownArrow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Arrow: Up-Down 28">
            <a:extLst>
              <a:ext uri="{FF2B5EF4-FFF2-40B4-BE49-F238E27FC236}">
                <a16:creationId xmlns:a16="http://schemas.microsoft.com/office/drawing/2014/main" id="{5508CBA0-7FA8-E65E-1143-F1279ACF0150}"/>
              </a:ext>
            </a:extLst>
          </p:cNvPr>
          <p:cNvSpPr/>
          <p:nvPr/>
        </p:nvSpPr>
        <p:spPr>
          <a:xfrm rot="5400000">
            <a:off x="6491787" y="2608428"/>
            <a:ext cx="391239" cy="968991"/>
          </a:xfrm>
          <a:prstGeom prst="upDownArrow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A2F88657-114A-685C-CA47-E2A254603177}"/>
              </a:ext>
            </a:extLst>
          </p:cNvPr>
          <p:cNvCxnSpPr>
            <a:stCxn id="8" idx="3"/>
            <a:endCxn id="9" idx="1"/>
          </p:cNvCxnSpPr>
          <p:nvPr/>
        </p:nvCxnSpPr>
        <p:spPr>
          <a:xfrm>
            <a:off x="2363337" y="5224250"/>
            <a:ext cx="42535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4ABBCEBB-8DFD-8059-0138-6CD3DB5D03F5}"/>
              </a:ext>
            </a:extLst>
          </p:cNvPr>
          <p:cNvCxnSpPr/>
          <p:nvPr/>
        </p:nvCxnSpPr>
        <p:spPr>
          <a:xfrm>
            <a:off x="4085230" y="5224250"/>
            <a:ext cx="42535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4488130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5AAEB5-3B3F-BDC1-C66B-1CD7335F78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ar-KW" sz="2800" dirty="0">
                <a:solidFill>
                  <a:schemeClr val="accent1"/>
                </a:solidFill>
              </a:rPr>
              <a:t>التصور المتوقع لمشاريع الربط الكهربائي وشبكات</a:t>
            </a:r>
            <a:r>
              <a:rPr lang="en-US" sz="2800" dirty="0">
                <a:solidFill>
                  <a:schemeClr val="accent1"/>
                </a:solidFill>
              </a:rPr>
              <a:t> </a:t>
            </a:r>
            <a:r>
              <a:rPr lang="ar-KW" sz="2800" dirty="0">
                <a:solidFill>
                  <a:schemeClr val="accent1"/>
                </a:solidFill>
              </a:rPr>
              <a:t> </a:t>
            </a:r>
            <a:r>
              <a:rPr lang="ar-KW" sz="2800" b="1" dirty="0">
                <a:solidFill>
                  <a:srgbClr val="FF0000"/>
                </a:solidFill>
              </a:rPr>
              <a:t>نقل الغاز الطبيعي </a:t>
            </a:r>
            <a:r>
              <a:rPr lang="ar-KW" sz="2800" dirty="0">
                <a:solidFill>
                  <a:schemeClr val="accent1"/>
                </a:solidFill>
              </a:rPr>
              <a:t>لدول المغرب العربي على المديين القريب والمتوسط</a:t>
            </a:r>
            <a:endParaRPr lang="en-US" sz="2800" dirty="0">
              <a:solidFill>
                <a:schemeClr val="accent1"/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C529723-954F-E958-8D39-84D31A5242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9F945-16C0-4D33-892D-F39643C801D3}" type="slidenum">
              <a:rPr lang="ar-KW" smtClean="0"/>
              <a:t>19</a:t>
            </a:fld>
            <a:endParaRPr lang="ar-KW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868A2D1-FA58-E218-947A-DC11D825E3B4}"/>
              </a:ext>
            </a:extLst>
          </p:cNvPr>
          <p:cNvSpPr/>
          <p:nvPr/>
        </p:nvSpPr>
        <p:spPr>
          <a:xfrm>
            <a:off x="1066799" y="2743200"/>
            <a:ext cx="1296537" cy="67215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dirty="0">
                <a:solidFill>
                  <a:schemeClr val="tx1"/>
                </a:solidFill>
              </a:rPr>
              <a:t>إسبانيا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F5BBDB3-0495-07BD-E117-C8F0039CB186}"/>
              </a:ext>
            </a:extLst>
          </p:cNvPr>
          <p:cNvSpPr/>
          <p:nvPr/>
        </p:nvSpPr>
        <p:spPr>
          <a:xfrm>
            <a:off x="4304731" y="2756848"/>
            <a:ext cx="1296537" cy="67215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dirty="0">
                <a:solidFill>
                  <a:schemeClr val="tx1"/>
                </a:solidFill>
              </a:rPr>
              <a:t>إيطاليا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8BBCBC6-65E8-FFB5-321E-74C1D2DE4E7B}"/>
              </a:ext>
            </a:extLst>
          </p:cNvPr>
          <p:cNvSpPr/>
          <p:nvPr/>
        </p:nvSpPr>
        <p:spPr>
          <a:xfrm>
            <a:off x="7529016" y="2743200"/>
            <a:ext cx="1296537" cy="67215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dirty="0">
                <a:solidFill>
                  <a:schemeClr val="tx1"/>
                </a:solidFill>
              </a:rPr>
              <a:t>اليونان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AB153E01-BEF3-A25A-9E05-206FAC48927E}"/>
              </a:ext>
            </a:extLst>
          </p:cNvPr>
          <p:cNvSpPr/>
          <p:nvPr/>
        </p:nvSpPr>
        <p:spPr>
          <a:xfrm>
            <a:off x="1066800" y="4888174"/>
            <a:ext cx="1296537" cy="67215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dirty="0">
                <a:solidFill>
                  <a:schemeClr val="tx1"/>
                </a:solidFill>
              </a:rPr>
              <a:t>المغرب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0C846C2D-7366-8A1D-F311-E007959B15D5}"/>
              </a:ext>
            </a:extLst>
          </p:cNvPr>
          <p:cNvSpPr/>
          <p:nvPr/>
        </p:nvSpPr>
        <p:spPr>
          <a:xfrm>
            <a:off x="2788693" y="4888174"/>
            <a:ext cx="1296537" cy="67215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dirty="0">
                <a:solidFill>
                  <a:schemeClr val="tx1"/>
                </a:solidFill>
              </a:rPr>
              <a:t>الجزائر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687E0616-E935-2336-9CA0-4EBE425DF737}"/>
              </a:ext>
            </a:extLst>
          </p:cNvPr>
          <p:cNvSpPr/>
          <p:nvPr/>
        </p:nvSpPr>
        <p:spPr>
          <a:xfrm>
            <a:off x="4510586" y="4888174"/>
            <a:ext cx="1296537" cy="67215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dirty="0">
                <a:solidFill>
                  <a:schemeClr val="tx1"/>
                </a:solidFill>
              </a:rPr>
              <a:t>تونس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86A1C237-6499-FC81-3878-8529C58948CA}"/>
              </a:ext>
            </a:extLst>
          </p:cNvPr>
          <p:cNvSpPr/>
          <p:nvPr/>
        </p:nvSpPr>
        <p:spPr>
          <a:xfrm>
            <a:off x="6232479" y="4888174"/>
            <a:ext cx="1296537" cy="672152"/>
          </a:xfrm>
          <a:prstGeom prst="rect">
            <a:avLst/>
          </a:prstGeom>
          <a:solidFill>
            <a:schemeClr val="bg1"/>
          </a:solidFill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dirty="0">
                <a:solidFill>
                  <a:schemeClr val="tx1"/>
                </a:solidFill>
              </a:rPr>
              <a:t>ليبيا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3E4A2B7-B4A7-1075-9B66-97F537932A14}"/>
              </a:ext>
            </a:extLst>
          </p:cNvPr>
          <p:cNvSpPr/>
          <p:nvPr/>
        </p:nvSpPr>
        <p:spPr>
          <a:xfrm>
            <a:off x="7954372" y="4888174"/>
            <a:ext cx="1296537" cy="67215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dirty="0">
                <a:solidFill>
                  <a:schemeClr val="tx1"/>
                </a:solidFill>
              </a:rPr>
              <a:t>مصر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7C76949A-C6E1-A5F4-47F4-CC9588ABDF16}"/>
              </a:ext>
            </a:extLst>
          </p:cNvPr>
          <p:cNvCxnSpPr>
            <a:cxnSpLocks/>
            <a:stCxn id="5" idx="2"/>
            <a:endCxn id="8" idx="0"/>
          </p:cNvCxnSpPr>
          <p:nvPr/>
        </p:nvCxnSpPr>
        <p:spPr>
          <a:xfrm>
            <a:off x="1715068" y="3415352"/>
            <a:ext cx="1" cy="1472822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E20664FB-6AE2-1B59-CB8F-3984B8E7348E}"/>
              </a:ext>
            </a:extLst>
          </p:cNvPr>
          <p:cNvCxnSpPr/>
          <p:nvPr/>
        </p:nvCxnSpPr>
        <p:spPr>
          <a:xfrm>
            <a:off x="5024648" y="3429000"/>
            <a:ext cx="1" cy="1472822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4394FE22-66E7-84A2-452B-E3D57E9C08E3}"/>
              </a:ext>
            </a:extLst>
          </p:cNvPr>
          <p:cNvCxnSpPr/>
          <p:nvPr/>
        </p:nvCxnSpPr>
        <p:spPr>
          <a:xfrm>
            <a:off x="8334228" y="3442648"/>
            <a:ext cx="1" cy="1472822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Arrow: Up-Down 20">
            <a:extLst>
              <a:ext uri="{FF2B5EF4-FFF2-40B4-BE49-F238E27FC236}">
                <a16:creationId xmlns:a16="http://schemas.microsoft.com/office/drawing/2014/main" id="{0BFA132A-B4E0-0A4F-A066-7003E0304C69}"/>
              </a:ext>
            </a:extLst>
          </p:cNvPr>
          <p:cNvSpPr/>
          <p:nvPr/>
        </p:nvSpPr>
        <p:spPr>
          <a:xfrm>
            <a:off x="1807759" y="3667267"/>
            <a:ext cx="391239" cy="968991"/>
          </a:xfrm>
          <a:prstGeom prst="upDownArrow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Arrow: Up 21">
            <a:extLst>
              <a:ext uri="{FF2B5EF4-FFF2-40B4-BE49-F238E27FC236}">
                <a16:creationId xmlns:a16="http://schemas.microsoft.com/office/drawing/2014/main" id="{AB5D0566-1C1B-E32F-4282-F32EED8F4032}"/>
              </a:ext>
            </a:extLst>
          </p:cNvPr>
          <p:cNvSpPr/>
          <p:nvPr/>
        </p:nvSpPr>
        <p:spPr>
          <a:xfrm>
            <a:off x="5152031" y="3667266"/>
            <a:ext cx="386689" cy="968991"/>
          </a:xfrm>
          <a:prstGeom prst="upArrow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Arrow: Up 22">
            <a:extLst>
              <a:ext uri="{FF2B5EF4-FFF2-40B4-BE49-F238E27FC236}">
                <a16:creationId xmlns:a16="http://schemas.microsoft.com/office/drawing/2014/main" id="{F468E5FC-A0E5-9D2E-22BF-33AA0508A1F5}"/>
              </a:ext>
            </a:extLst>
          </p:cNvPr>
          <p:cNvSpPr/>
          <p:nvPr/>
        </p:nvSpPr>
        <p:spPr>
          <a:xfrm>
            <a:off x="8461610" y="3607652"/>
            <a:ext cx="386689" cy="968991"/>
          </a:xfrm>
          <a:prstGeom prst="upArrow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8A62E47C-A280-9FB7-F8FA-AF2C353605C6}"/>
              </a:ext>
            </a:extLst>
          </p:cNvPr>
          <p:cNvSpPr txBox="1"/>
          <p:nvPr/>
        </p:nvSpPr>
        <p:spPr>
          <a:xfrm>
            <a:off x="67103" y="3939129"/>
            <a:ext cx="281143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1,400 – 2,100 MW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DE439DF3-A6D8-AAED-FCF8-A3426C4A5E05}"/>
              </a:ext>
            </a:extLst>
          </p:cNvPr>
          <p:cNvSpPr txBox="1"/>
          <p:nvPr/>
        </p:nvSpPr>
        <p:spPr>
          <a:xfrm>
            <a:off x="5351621" y="4297060"/>
            <a:ext cx="95648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600" dirty="0"/>
              <a:t>600 MW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FD74D2C4-A568-5AE6-E9E0-DE656DB916D0}"/>
              </a:ext>
            </a:extLst>
          </p:cNvPr>
          <p:cNvSpPr txBox="1"/>
          <p:nvPr/>
        </p:nvSpPr>
        <p:spPr>
          <a:xfrm>
            <a:off x="6548653" y="3939559"/>
            <a:ext cx="178557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1,000 – 2,000 MW</a:t>
            </a:r>
          </a:p>
        </p:txBody>
      </p:sp>
      <p:sp>
        <p:nvSpPr>
          <p:cNvPr id="28" name="Arrow: Up-Down 27">
            <a:extLst>
              <a:ext uri="{FF2B5EF4-FFF2-40B4-BE49-F238E27FC236}">
                <a16:creationId xmlns:a16="http://schemas.microsoft.com/office/drawing/2014/main" id="{C70ACF74-9AD8-4564-F493-E8334F92C9D2}"/>
              </a:ext>
            </a:extLst>
          </p:cNvPr>
          <p:cNvSpPr/>
          <p:nvPr/>
        </p:nvSpPr>
        <p:spPr>
          <a:xfrm rot="5400000">
            <a:off x="3189025" y="2274778"/>
            <a:ext cx="391239" cy="968991"/>
          </a:xfrm>
          <a:prstGeom prst="upDownArrow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Arrow: Up-Down 28">
            <a:extLst>
              <a:ext uri="{FF2B5EF4-FFF2-40B4-BE49-F238E27FC236}">
                <a16:creationId xmlns:a16="http://schemas.microsoft.com/office/drawing/2014/main" id="{5508CBA0-7FA8-E65E-1143-F1279ACF0150}"/>
              </a:ext>
            </a:extLst>
          </p:cNvPr>
          <p:cNvSpPr/>
          <p:nvPr/>
        </p:nvSpPr>
        <p:spPr>
          <a:xfrm rot="5400000">
            <a:off x="6410828" y="2295997"/>
            <a:ext cx="391239" cy="968991"/>
          </a:xfrm>
          <a:prstGeom prst="upDownArrow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E0F27208-49C8-3B53-3C1C-645B4D323872}"/>
              </a:ext>
            </a:extLst>
          </p:cNvPr>
          <p:cNvCxnSpPr>
            <a:stCxn id="9" idx="0"/>
          </p:cNvCxnSpPr>
          <p:nvPr/>
        </p:nvCxnSpPr>
        <p:spPr>
          <a:xfrm flipH="1" flipV="1">
            <a:off x="2363336" y="3583106"/>
            <a:ext cx="1073626" cy="1305068"/>
          </a:xfrm>
          <a:prstGeom prst="straightConnector1">
            <a:avLst/>
          </a:prstGeom>
          <a:ln w="762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AF3B2666-548A-17D0-6C2C-E07A85EB16F9}"/>
              </a:ext>
            </a:extLst>
          </p:cNvPr>
          <p:cNvCxnSpPr>
            <a:cxnSpLocks/>
          </p:cNvCxnSpPr>
          <p:nvPr/>
        </p:nvCxnSpPr>
        <p:spPr>
          <a:xfrm flipH="1" flipV="1">
            <a:off x="4802879" y="3442648"/>
            <a:ext cx="18759" cy="1472822"/>
          </a:xfrm>
          <a:prstGeom prst="straightConnector1">
            <a:avLst/>
          </a:prstGeom>
          <a:ln w="762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27F76259-394D-A89B-54B7-3E976048CD34}"/>
              </a:ext>
            </a:extLst>
          </p:cNvPr>
          <p:cNvCxnSpPr>
            <a:cxnSpLocks/>
          </p:cNvCxnSpPr>
          <p:nvPr/>
        </p:nvCxnSpPr>
        <p:spPr>
          <a:xfrm>
            <a:off x="4085230" y="5122649"/>
            <a:ext cx="425356" cy="0"/>
          </a:xfrm>
          <a:prstGeom prst="straightConnector1">
            <a:avLst/>
          </a:prstGeom>
          <a:ln w="762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B0D5C220-8CA6-E64A-959D-1EE3F480DE05}"/>
              </a:ext>
            </a:extLst>
          </p:cNvPr>
          <p:cNvCxnSpPr>
            <a:stCxn id="5" idx="3"/>
            <a:endCxn id="6" idx="1"/>
          </p:cNvCxnSpPr>
          <p:nvPr/>
        </p:nvCxnSpPr>
        <p:spPr>
          <a:xfrm>
            <a:off x="2363336" y="3079276"/>
            <a:ext cx="1941395" cy="13648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04B12A2C-871B-3122-0008-1FCFAAFCEFF4}"/>
              </a:ext>
            </a:extLst>
          </p:cNvPr>
          <p:cNvCxnSpPr/>
          <p:nvPr/>
        </p:nvCxnSpPr>
        <p:spPr>
          <a:xfrm>
            <a:off x="5601268" y="3102392"/>
            <a:ext cx="1941395" cy="13648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564AC64A-3BA6-7DA5-2BB8-640A7C185EE9}"/>
              </a:ext>
            </a:extLst>
          </p:cNvPr>
          <p:cNvCxnSpPr>
            <a:cxnSpLocks/>
          </p:cNvCxnSpPr>
          <p:nvPr/>
        </p:nvCxnSpPr>
        <p:spPr>
          <a:xfrm flipH="1">
            <a:off x="4085230" y="5363256"/>
            <a:ext cx="425356" cy="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517881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 6">
            <a:extLst>
              <a:ext uri="{FF2B5EF4-FFF2-40B4-BE49-F238E27FC236}">
                <a16:creationId xmlns:a16="http://schemas.microsoft.com/office/drawing/2014/main" id="{198305B6-1C64-69FA-6F96-53DD340D7AF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76734998"/>
              </p:ext>
            </p:extLst>
          </p:nvPr>
        </p:nvGraphicFramePr>
        <p:xfrm>
          <a:off x="3654992" y="352338"/>
          <a:ext cx="2596017" cy="537522"/>
        </p:xfrm>
        <a:graphic>
          <a:graphicData uri="http://schemas.openxmlformats.org/drawingml/2006/table">
            <a:tbl>
              <a:tblPr rtl="1" firstRow="1" bandRow="1">
                <a:tableStyleId>{93296810-A885-4BE3-A3E7-6D5BEEA58F35}</a:tableStyleId>
              </a:tblPr>
              <a:tblGrid>
                <a:gridCol w="2596017">
                  <a:extLst>
                    <a:ext uri="{9D8B030D-6E8A-4147-A177-3AD203B41FA5}">
                      <a16:colId xmlns:a16="http://schemas.microsoft.com/office/drawing/2014/main" val="3763178777"/>
                    </a:ext>
                  </a:extLst>
                </a:gridCol>
              </a:tblGrid>
              <a:tr h="537522">
                <a:tc>
                  <a:txBody>
                    <a:bodyPr/>
                    <a:lstStyle/>
                    <a:p>
                      <a:pPr algn="ctr" rtl="1"/>
                      <a:r>
                        <a:rPr lang="ar-KW" sz="2200" dirty="0"/>
                        <a:t>ملخص العرض</a:t>
                      </a:r>
                    </a:p>
                  </a:txBody>
                  <a:tcPr marL="161992" marR="161992" marT="37785" marB="37785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03786655"/>
                  </a:ext>
                </a:extLst>
              </a:tr>
            </a:tbl>
          </a:graphicData>
        </a:graphic>
      </p:graphicFrame>
      <p:graphicFrame>
        <p:nvGraphicFramePr>
          <p:cNvPr id="8" name="Table 6">
            <a:extLst>
              <a:ext uri="{FF2B5EF4-FFF2-40B4-BE49-F238E27FC236}">
                <a16:creationId xmlns:a16="http://schemas.microsoft.com/office/drawing/2014/main" id="{0BAA7CDD-CC2B-7716-C8A6-A785DA7A582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42774850"/>
              </p:ext>
            </p:extLst>
          </p:nvPr>
        </p:nvGraphicFramePr>
        <p:xfrm>
          <a:off x="421024" y="1105328"/>
          <a:ext cx="9063953" cy="3830003"/>
        </p:xfrm>
        <a:graphic>
          <a:graphicData uri="http://schemas.openxmlformats.org/drawingml/2006/table">
            <a:tbl>
              <a:tblPr rtl="1" firstRow="1" bandRow="1">
                <a:tableStyleId>{16D9F66E-5EB9-4882-86FB-DCBF35E3C3E4}</a:tableStyleId>
              </a:tblPr>
              <a:tblGrid>
                <a:gridCol w="9063953">
                  <a:extLst>
                    <a:ext uri="{9D8B030D-6E8A-4147-A177-3AD203B41FA5}">
                      <a16:colId xmlns:a16="http://schemas.microsoft.com/office/drawing/2014/main" val="3763178777"/>
                    </a:ext>
                  </a:extLst>
                </a:gridCol>
              </a:tblGrid>
              <a:tr h="3785453">
                <a:tc>
                  <a:txBody>
                    <a:bodyPr/>
                    <a:lstStyle/>
                    <a:p>
                      <a:pPr marL="623888" indent="-333375" algn="just" rtl="1">
                        <a:lnSpc>
                          <a:spcPct val="2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ar-KW" sz="2800" b="1" dirty="0"/>
                        <a:t>نبذة تاريخية عن مشاريع الربط الكهربائي.</a:t>
                      </a:r>
                    </a:p>
                    <a:p>
                      <a:pPr marL="623888" indent="-333375" algn="just" rtl="1">
                        <a:lnSpc>
                          <a:spcPct val="2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ar-KW" sz="2800" b="1" dirty="0"/>
                        <a:t>مساهمات الجهات المختلفة في مشاريع الربط الكهربائي.</a:t>
                      </a:r>
                    </a:p>
                    <a:p>
                      <a:pPr marL="623888" indent="-333375" algn="just" rtl="1">
                        <a:lnSpc>
                          <a:spcPct val="2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ar-KW" sz="2800" b="1" dirty="0"/>
                        <a:t>أين نحن الآن.</a:t>
                      </a:r>
                    </a:p>
                    <a:p>
                      <a:pPr marL="623888" indent="-333375" algn="just" rtl="1">
                        <a:lnSpc>
                          <a:spcPct val="2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ar-KW" sz="2800" b="1" dirty="0"/>
                        <a:t>استشراف للمستقبل.</a:t>
                      </a: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8628074"/>
                  </a:ext>
                </a:extLst>
              </a:tr>
            </a:tbl>
          </a:graphicData>
        </a:graphic>
      </p:graphicFrame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E31E502-614F-7C0E-1A16-6AEF183F75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500938" y="6356352"/>
            <a:ext cx="2228850" cy="365125"/>
          </a:xfrm>
        </p:spPr>
        <p:txBody>
          <a:bodyPr/>
          <a:lstStyle/>
          <a:p>
            <a:fld id="{A029F945-16C0-4D33-892D-F39643C801D3}" type="slidenum">
              <a:rPr lang="ar-KW" sz="1000" smtClean="0"/>
              <a:t>2</a:t>
            </a:fld>
            <a:endParaRPr lang="ar-KW" sz="1000" dirty="0"/>
          </a:p>
        </p:txBody>
      </p:sp>
    </p:spTree>
    <p:extLst>
      <p:ext uri="{BB962C8B-B14F-4D97-AF65-F5344CB8AC3E}">
        <p14:creationId xmlns:p14="http://schemas.microsoft.com/office/powerpoint/2010/main" val="17583587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5AAEB5-3B3F-BDC1-C66B-1CD7335F78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05520" y="35358"/>
            <a:ext cx="7912788" cy="1325563"/>
          </a:xfrm>
        </p:spPr>
        <p:txBody>
          <a:bodyPr>
            <a:normAutofit/>
          </a:bodyPr>
          <a:lstStyle/>
          <a:p>
            <a:pPr algn="r"/>
            <a:r>
              <a:rPr lang="ar-KW" sz="2800" dirty="0">
                <a:solidFill>
                  <a:schemeClr val="accent1"/>
                </a:solidFill>
              </a:rPr>
              <a:t>التصور المتوقع لمشاريع الربط الكهربائي لدول المشرق العربي على المديين القريب والمتوسط</a:t>
            </a:r>
            <a:endParaRPr lang="en-US" sz="2800" dirty="0">
              <a:solidFill>
                <a:schemeClr val="accent1"/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C529723-954F-E958-8D39-84D31A5242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371079" y="6321252"/>
            <a:ext cx="2228850" cy="365125"/>
          </a:xfrm>
        </p:spPr>
        <p:txBody>
          <a:bodyPr/>
          <a:lstStyle/>
          <a:p>
            <a:fld id="{A029F945-16C0-4D33-892D-F39643C801D3}" type="slidenum">
              <a:rPr lang="ar-KW" smtClean="0"/>
              <a:t>20</a:t>
            </a:fld>
            <a:endParaRPr lang="ar-KW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868A2D1-FA58-E218-947A-DC11D825E3B4}"/>
              </a:ext>
            </a:extLst>
          </p:cNvPr>
          <p:cNvSpPr/>
          <p:nvPr/>
        </p:nvSpPr>
        <p:spPr>
          <a:xfrm>
            <a:off x="4043584" y="1887327"/>
            <a:ext cx="1296537" cy="67215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dirty="0">
                <a:solidFill>
                  <a:schemeClr val="tx1"/>
                </a:solidFill>
              </a:rPr>
              <a:t>سوريا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F5BBDB3-0495-07BD-E117-C8F0039CB186}"/>
              </a:ext>
            </a:extLst>
          </p:cNvPr>
          <p:cNvSpPr/>
          <p:nvPr/>
        </p:nvSpPr>
        <p:spPr>
          <a:xfrm>
            <a:off x="4043586" y="2936744"/>
            <a:ext cx="1296537" cy="67215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dirty="0">
                <a:solidFill>
                  <a:schemeClr val="tx1"/>
                </a:solidFill>
              </a:rPr>
              <a:t>الأردن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8BBCBC6-65E8-FFB5-321E-74C1D2DE4E7B}"/>
              </a:ext>
            </a:extLst>
          </p:cNvPr>
          <p:cNvSpPr/>
          <p:nvPr/>
        </p:nvSpPr>
        <p:spPr>
          <a:xfrm>
            <a:off x="5585355" y="2936744"/>
            <a:ext cx="1296537" cy="67215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dirty="0">
                <a:solidFill>
                  <a:schemeClr val="tx1"/>
                </a:solidFill>
              </a:rPr>
              <a:t>العراق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AB153E01-BEF3-A25A-9E05-206FAC48927E}"/>
              </a:ext>
            </a:extLst>
          </p:cNvPr>
          <p:cNvSpPr/>
          <p:nvPr/>
        </p:nvSpPr>
        <p:spPr>
          <a:xfrm>
            <a:off x="1093880" y="2578526"/>
            <a:ext cx="1296537" cy="67215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dirty="0">
                <a:solidFill>
                  <a:schemeClr val="tx1"/>
                </a:solidFill>
              </a:rPr>
              <a:t>اليونان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0C846C2D-7366-8A1D-F311-E007959B15D5}"/>
              </a:ext>
            </a:extLst>
          </p:cNvPr>
          <p:cNvSpPr/>
          <p:nvPr/>
        </p:nvSpPr>
        <p:spPr>
          <a:xfrm>
            <a:off x="4043584" y="906623"/>
            <a:ext cx="1296537" cy="67215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dirty="0">
                <a:solidFill>
                  <a:schemeClr val="tx1"/>
                </a:solidFill>
              </a:rPr>
              <a:t>لبنان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687E0616-E935-2336-9CA0-4EBE425DF737}"/>
              </a:ext>
            </a:extLst>
          </p:cNvPr>
          <p:cNvSpPr/>
          <p:nvPr/>
        </p:nvSpPr>
        <p:spPr>
          <a:xfrm>
            <a:off x="2507890" y="3791528"/>
            <a:ext cx="1296537" cy="67215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dirty="0">
                <a:solidFill>
                  <a:schemeClr val="tx1"/>
                </a:solidFill>
              </a:rPr>
              <a:t>مصر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3E4A2B7-B4A7-1075-9B66-97F537932A14}"/>
              </a:ext>
            </a:extLst>
          </p:cNvPr>
          <p:cNvSpPr/>
          <p:nvPr/>
        </p:nvSpPr>
        <p:spPr>
          <a:xfrm>
            <a:off x="5674848" y="5022684"/>
            <a:ext cx="1296537" cy="1338558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dirty="0">
                <a:solidFill>
                  <a:schemeClr val="tx1"/>
                </a:solidFill>
              </a:rPr>
              <a:t>شبكة الربط لدول مجلس التعاون الخليجي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4394FE22-66E7-84A2-452B-E3D57E9C08E3}"/>
              </a:ext>
            </a:extLst>
          </p:cNvPr>
          <p:cNvCxnSpPr>
            <a:cxnSpLocks/>
          </p:cNvCxnSpPr>
          <p:nvPr/>
        </p:nvCxnSpPr>
        <p:spPr>
          <a:xfrm>
            <a:off x="6552846" y="3608896"/>
            <a:ext cx="0" cy="14137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>
            <a:extLst>
              <a:ext uri="{FF2B5EF4-FFF2-40B4-BE49-F238E27FC236}">
                <a16:creationId xmlns:a16="http://schemas.microsoft.com/office/drawing/2014/main" id="{8A62E47C-A280-9FB7-F8FA-AF2C353605C6}"/>
              </a:ext>
            </a:extLst>
          </p:cNvPr>
          <p:cNvSpPr txBox="1"/>
          <p:nvPr/>
        </p:nvSpPr>
        <p:spPr>
          <a:xfrm>
            <a:off x="2476965" y="2913363"/>
            <a:ext cx="281143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KW" sz="1600" dirty="0"/>
              <a:t>600</a:t>
            </a:r>
            <a:r>
              <a:rPr lang="en-US" sz="1600" dirty="0"/>
              <a:t> – </a:t>
            </a:r>
            <a:r>
              <a:rPr lang="ar-KW" sz="1600" dirty="0"/>
              <a:t>1</a:t>
            </a:r>
            <a:r>
              <a:rPr lang="en-US" sz="1600" dirty="0"/>
              <a:t>,200 MW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DE439DF3-A6D8-AAED-FCF8-A3426C4A5E05}"/>
              </a:ext>
            </a:extLst>
          </p:cNvPr>
          <p:cNvSpPr txBox="1"/>
          <p:nvPr/>
        </p:nvSpPr>
        <p:spPr>
          <a:xfrm>
            <a:off x="2500035" y="4929092"/>
            <a:ext cx="183926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600" dirty="0"/>
              <a:t>3,000 MW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FD74D2C4-A568-5AE6-E9E0-DE656DB916D0}"/>
              </a:ext>
            </a:extLst>
          </p:cNvPr>
          <p:cNvSpPr txBox="1"/>
          <p:nvPr/>
        </p:nvSpPr>
        <p:spPr>
          <a:xfrm>
            <a:off x="54565" y="3429000"/>
            <a:ext cx="178557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1,000 – 2,000 MW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86A1C237-6499-FC81-3878-8529C58948CA}"/>
              </a:ext>
            </a:extLst>
          </p:cNvPr>
          <p:cNvSpPr/>
          <p:nvPr/>
        </p:nvSpPr>
        <p:spPr>
          <a:xfrm>
            <a:off x="4501137" y="4498750"/>
            <a:ext cx="1296537" cy="67215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dirty="0">
                <a:solidFill>
                  <a:schemeClr val="tx1"/>
                </a:solidFill>
              </a:rPr>
              <a:t>السعودية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20" name="Connector: Elbow 19">
            <a:extLst>
              <a:ext uri="{FF2B5EF4-FFF2-40B4-BE49-F238E27FC236}">
                <a16:creationId xmlns:a16="http://schemas.microsoft.com/office/drawing/2014/main" id="{9634D1AB-7A0C-DB81-561E-B6032393386D}"/>
              </a:ext>
            </a:extLst>
          </p:cNvPr>
          <p:cNvCxnSpPr>
            <a:stCxn id="10" idx="2"/>
            <a:endCxn id="11" idx="1"/>
          </p:cNvCxnSpPr>
          <p:nvPr/>
        </p:nvCxnSpPr>
        <p:spPr>
          <a:xfrm rot="16200000" flipH="1">
            <a:off x="3643075" y="3976764"/>
            <a:ext cx="371146" cy="1344978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Connector: Elbow 29">
            <a:extLst>
              <a:ext uri="{FF2B5EF4-FFF2-40B4-BE49-F238E27FC236}">
                <a16:creationId xmlns:a16="http://schemas.microsoft.com/office/drawing/2014/main" id="{2864E542-5785-3216-7B0A-04FDB465EAA0}"/>
              </a:ext>
            </a:extLst>
          </p:cNvPr>
          <p:cNvCxnSpPr>
            <a:stCxn id="10" idx="0"/>
            <a:endCxn id="6" idx="1"/>
          </p:cNvCxnSpPr>
          <p:nvPr/>
        </p:nvCxnSpPr>
        <p:spPr>
          <a:xfrm rot="5400000" flipH="1" flipV="1">
            <a:off x="3340518" y="3088461"/>
            <a:ext cx="518708" cy="887427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D640E2C0-EB06-4A8B-07E8-B55B50B470C2}"/>
              </a:ext>
            </a:extLst>
          </p:cNvPr>
          <p:cNvCxnSpPr>
            <a:cxnSpLocks/>
            <a:stCxn id="6" idx="3"/>
            <a:endCxn id="7" idx="1"/>
          </p:cNvCxnSpPr>
          <p:nvPr/>
        </p:nvCxnSpPr>
        <p:spPr>
          <a:xfrm>
            <a:off x="5340123" y="3272820"/>
            <a:ext cx="24523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D21BF68A-8A63-204A-8BDA-00545893A703}"/>
              </a:ext>
            </a:extLst>
          </p:cNvPr>
          <p:cNvCxnSpPr>
            <a:stCxn id="5" idx="2"/>
            <a:endCxn id="6" idx="0"/>
          </p:cNvCxnSpPr>
          <p:nvPr/>
        </p:nvCxnSpPr>
        <p:spPr>
          <a:xfrm>
            <a:off x="4691853" y="2559479"/>
            <a:ext cx="2" cy="37726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1680DCB8-AE26-F8D6-B9B3-835F48576391}"/>
              </a:ext>
            </a:extLst>
          </p:cNvPr>
          <p:cNvCxnSpPr>
            <a:cxnSpLocks/>
            <a:endCxn id="5" idx="0"/>
          </p:cNvCxnSpPr>
          <p:nvPr/>
        </p:nvCxnSpPr>
        <p:spPr>
          <a:xfrm>
            <a:off x="4691852" y="1574920"/>
            <a:ext cx="1" cy="31240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Connector: Elbow 38">
            <a:extLst>
              <a:ext uri="{FF2B5EF4-FFF2-40B4-BE49-F238E27FC236}">
                <a16:creationId xmlns:a16="http://schemas.microsoft.com/office/drawing/2014/main" id="{2D1EE5F2-C46A-E782-45DB-80B4C9A38B9A}"/>
              </a:ext>
            </a:extLst>
          </p:cNvPr>
          <p:cNvCxnSpPr>
            <a:stCxn id="10" idx="1"/>
            <a:endCxn id="8" idx="2"/>
          </p:cNvCxnSpPr>
          <p:nvPr/>
        </p:nvCxnSpPr>
        <p:spPr>
          <a:xfrm rot="10800000">
            <a:off x="1742150" y="3250678"/>
            <a:ext cx="765741" cy="876926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64DE1485-9220-2630-A3A2-E7FB2EC45706}"/>
              </a:ext>
            </a:extLst>
          </p:cNvPr>
          <p:cNvCxnSpPr>
            <a:cxnSpLocks/>
          </p:cNvCxnSpPr>
          <p:nvPr/>
        </p:nvCxnSpPr>
        <p:spPr>
          <a:xfrm>
            <a:off x="5011077" y="3608896"/>
            <a:ext cx="0" cy="88985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>
            <a:extLst>
              <a:ext uri="{FF2B5EF4-FFF2-40B4-BE49-F238E27FC236}">
                <a16:creationId xmlns:a16="http://schemas.microsoft.com/office/drawing/2014/main" id="{AA537F0C-3C6D-460B-AEF4-ADE0815C3135}"/>
              </a:ext>
            </a:extLst>
          </p:cNvPr>
          <p:cNvSpPr txBox="1"/>
          <p:nvPr/>
        </p:nvSpPr>
        <p:spPr>
          <a:xfrm>
            <a:off x="4730649" y="2574809"/>
            <a:ext cx="183926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300 MW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40A627E4-90A4-6AC3-EECA-94E90FAE45FB}"/>
              </a:ext>
            </a:extLst>
          </p:cNvPr>
          <p:cNvSpPr txBox="1"/>
          <p:nvPr/>
        </p:nvSpPr>
        <p:spPr>
          <a:xfrm>
            <a:off x="4755215" y="1568015"/>
            <a:ext cx="183926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300 MW</a:t>
            </a:r>
          </a:p>
        </p:txBody>
      </p:sp>
    </p:spTree>
    <p:extLst>
      <p:ext uri="{BB962C8B-B14F-4D97-AF65-F5344CB8AC3E}">
        <p14:creationId xmlns:p14="http://schemas.microsoft.com/office/powerpoint/2010/main" val="242791643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5AAEB5-3B3F-BDC1-C66B-1CD7335F78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05520" y="35358"/>
            <a:ext cx="7912788" cy="1325563"/>
          </a:xfrm>
        </p:spPr>
        <p:txBody>
          <a:bodyPr>
            <a:normAutofit/>
          </a:bodyPr>
          <a:lstStyle/>
          <a:p>
            <a:pPr algn="r"/>
            <a:r>
              <a:rPr lang="ar-KW" sz="2800" b="1" dirty="0">
                <a:solidFill>
                  <a:schemeClr val="accent6">
                    <a:lumMod val="75000"/>
                  </a:schemeClr>
                </a:solidFill>
              </a:rPr>
              <a:t>الفرص المتاحة لمصر</a:t>
            </a:r>
            <a:br>
              <a:rPr lang="ar-KW" sz="2800" b="1" dirty="0">
                <a:solidFill>
                  <a:schemeClr val="accent6">
                    <a:lumMod val="75000"/>
                  </a:schemeClr>
                </a:solidFill>
              </a:rPr>
            </a:br>
            <a:r>
              <a:rPr lang="ar-KW" sz="2800" b="1" dirty="0">
                <a:solidFill>
                  <a:schemeClr val="accent6">
                    <a:lumMod val="75000"/>
                  </a:schemeClr>
                </a:solidFill>
              </a:rPr>
              <a:t>للاستفادة من مشاريع الربط</a:t>
            </a:r>
            <a:endParaRPr lang="en-US" sz="2800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C529723-954F-E958-8D39-84D31A5242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055865" y="6293956"/>
            <a:ext cx="2228850" cy="365125"/>
          </a:xfrm>
        </p:spPr>
        <p:txBody>
          <a:bodyPr/>
          <a:lstStyle/>
          <a:p>
            <a:fld id="{A029F945-16C0-4D33-892D-F39643C801D3}" type="slidenum">
              <a:rPr lang="ar-KW" smtClean="0"/>
              <a:t>21</a:t>
            </a:fld>
            <a:endParaRPr lang="ar-KW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868A2D1-FA58-E218-947A-DC11D825E3B4}"/>
              </a:ext>
            </a:extLst>
          </p:cNvPr>
          <p:cNvSpPr/>
          <p:nvPr/>
        </p:nvSpPr>
        <p:spPr>
          <a:xfrm>
            <a:off x="4043584" y="1887327"/>
            <a:ext cx="1296537" cy="67215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dirty="0">
                <a:solidFill>
                  <a:schemeClr val="tx1"/>
                </a:solidFill>
              </a:rPr>
              <a:t>سوريا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F5BBDB3-0495-07BD-E117-C8F0039CB186}"/>
              </a:ext>
            </a:extLst>
          </p:cNvPr>
          <p:cNvSpPr/>
          <p:nvPr/>
        </p:nvSpPr>
        <p:spPr>
          <a:xfrm>
            <a:off x="4043586" y="2936744"/>
            <a:ext cx="1296537" cy="67215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dirty="0">
                <a:solidFill>
                  <a:schemeClr val="tx1"/>
                </a:solidFill>
              </a:rPr>
              <a:t>الأردن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8BBCBC6-65E8-FFB5-321E-74C1D2DE4E7B}"/>
              </a:ext>
            </a:extLst>
          </p:cNvPr>
          <p:cNvSpPr/>
          <p:nvPr/>
        </p:nvSpPr>
        <p:spPr>
          <a:xfrm>
            <a:off x="5585355" y="2936744"/>
            <a:ext cx="1296537" cy="67215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dirty="0">
                <a:solidFill>
                  <a:schemeClr val="tx1"/>
                </a:solidFill>
              </a:rPr>
              <a:t>العراق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AB153E01-BEF3-A25A-9E05-206FAC48927E}"/>
              </a:ext>
            </a:extLst>
          </p:cNvPr>
          <p:cNvSpPr/>
          <p:nvPr/>
        </p:nvSpPr>
        <p:spPr>
          <a:xfrm>
            <a:off x="1093880" y="2578526"/>
            <a:ext cx="1296537" cy="67215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dirty="0">
                <a:solidFill>
                  <a:schemeClr val="tx1"/>
                </a:solidFill>
              </a:rPr>
              <a:t>اليونان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0C846C2D-7366-8A1D-F311-E007959B15D5}"/>
              </a:ext>
            </a:extLst>
          </p:cNvPr>
          <p:cNvSpPr/>
          <p:nvPr/>
        </p:nvSpPr>
        <p:spPr>
          <a:xfrm>
            <a:off x="4043584" y="906623"/>
            <a:ext cx="1296537" cy="672152"/>
          </a:xfrm>
          <a:prstGeom prst="rect">
            <a:avLst/>
          </a:prstGeom>
          <a:solidFill>
            <a:schemeClr val="bg1"/>
          </a:solidFill>
          <a:ln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dirty="0">
                <a:solidFill>
                  <a:schemeClr val="tx1"/>
                </a:solidFill>
              </a:rPr>
              <a:t>لبنان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687E0616-E935-2336-9CA0-4EBE425DF737}"/>
              </a:ext>
            </a:extLst>
          </p:cNvPr>
          <p:cNvSpPr/>
          <p:nvPr/>
        </p:nvSpPr>
        <p:spPr>
          <a:xfrm>
            <a:off x="2507890" y="3791528"/>
            <a:ext cx="1296537" cy="672152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dirty="0">
                <a:solidFill>
                  <a:schemeClr val="tx1"/>
                </a:solidFill>
              </a:rPr>
              <a:t>مصر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3E4A2B7-B4A7-1075-9B66-97F537932A14}"/>
              </a:ext>
            </a:extLst>
          </p:cNvPr>
          <p:cNvSpPr/>
          <p:nvPr/>
        </p:nvSpPr>
        <p:spPr>
          <a:xfrm>
            <a:off x="5674848" y="5022684"/>
            <a:ext cx="1296537" cy="133855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dirty="0">
                <a:solidFill>
                  <a:schemeClr val="tx1"/>
                </a:solidFill>
              </a:rPr>
              <a:t>شبكة الربط لدول مجلس التعاون الخليجي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4394FE22-66E7-84A2-452B-E3D57E9C08E3}"/>
              </a:ext>
            </a:extLst>
          </p:cNvPr>
          <p:cNvCxnSpPr>
            <a:cxnSpLocks/>
          </p:cNvCxnSpPr>
          <p:nvPr/>
        </p:nvCxnSpPr>
        <p:spPr>
          <a:xfrm>
            <a:off x="6552846" y="3608896"/>
            <a:ext cx="0" cy="14137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Arrow: Up 21">
            <a:extLst>
              <a:ext uri="{FF2B5EF4-FFF2-40B4-BE49-F238E27FC236}">
                <a16:creationId xmlns:a16="http://schemas.microsoft.com/office/drawing/2014/main" id="{AB5D0566-1C1B-E32F-4282-F32EED8F4032}"/>
              </a:ext>
            </a:extLst>
          </p:cNvPr>
          <p:cNvSpPr/>
          <p:nvPr/>
        </p:nvSpPr>
        <p:spPr>
          <a:xfrm>
            <a:off x="1856065" y="3608896"/>
            <a:ext cx="386689" cy="338555"/>
          </a:xfrm>
          <a:prstGeom prst="upArrow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8A62E47C-A280-9FB7-F8FA-AF2C353605C6}"/>
              </a:ext>
            </a:extLst>
          </p:cNvPr>
          <p:cNvSpPr txBox="1"/>
          <p:nvPr/>
        </p:nvSpPr>
        <p:spPr>
          <a:xfrm>
            <a:off x="2476965" y="2913363"/>
            <a:ext cx="281143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KW" sz="1600" dirty="0"/>
              <a:t>600</a:t>
            </a:r>
            <a:r>
              <a:rPr lang="en-US" sz="1600" dirty="0"/>
              <a:t> – </a:t>
            </a:r>
            <a:r>
              <a:rPr lang="ar-KW" sz="1600" dirty="0"/>
              <a:t>1</a:t>
            </a:r>
            <a:r>
              <a:rPr lang="en-US" sz="1600" dirty="0"/>
              <a:t>,200 MW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DE439DF3-A6D8-AAED-FCF8-A3426C4A5E05}"/>
              </a:ext>
            </a:extLst>
          </p:cNvPr>
          <p:cNvSpPr txBox="1"/>
          <p:nvPr/>
        </p:nvSpPr>
        <p:spPr>
          <a:xfrm>
            <a:off x="2500035" y="4929092"/>
            <a:ext cx="183926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600" dirty="0"/>
              <a:t>3,000 MW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FD74D2C4-A568-5AE6-E9E0-DE656DB916D0}"/>
              </a:ext>
            </a:extLst>
          </p:cNvPr>
          <p:cNvSpPr txBox="1"/>
          <p:nvPr/>
        </p:nvSpPr>
        <p:spPr>
          <a:xfrm>
            <a:off x="54565" y="3429000"/>
            <a:ext cx="178557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1,000 – 2,000 MW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86A1C237-6499-FC81-3878-8529C58948CA}"/>
              </a:ext>
            </a:extLst>
          </p:cNvPr>
          <p:cNvSpPr/>
          <p:nvPr/>
        </p:nvSpPr>
        <p:spPr>
          <a:xfrm>
            <a:off x="4501137" y="4498750"/>
            <a:ext cx="1296537" cy="672152"/>
          </a:xfrm>
          <a:prstGeom prst="rect">
            <a:avLst/>
          </a:prstGeom>
          <a:solidFill>
            <a:schemeClr val="bg1"/>
          </a:solidFill>
          <a:ln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dirty="0">
                <a:solidFill>
                  <a:schemeClr val="tx1"/>
                </a:solidFill>
              </a:rPr>
              <a:t>السعودية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20" name="Connector: Elbow 19">
            <a:extLst>
              <a:ext uri="{FF2B5EF4-FFF2-40B4-BE49-F238E27FC236}">
                <a16:creationId xmlns:a16="http://schemas.microsoft.com/office/drawing/2014/main" id="{9634D1AB-7A0C-DB81-561E-B6032393386D}"/>
              </a:ext>
            </a:extLst>
          </p:cNvPr>
          <p:cNvCxnSpPr>
            <a:stCxn id="10" idx="2"/>
            <a:endCxn id="11" idx="1"/>
          </p:cNvCxnSpPr>
          <p:nvPr/>
        </p:nvCxnSpPr>
        <p:spPr>
          <a:xfrm rot="16200000" flipH="1">
            <a:off x="3643075" y="3976764"/>
            <a:ext cx="371146" cy="1344978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Connector: Elbow 29">
            <a:extLst>
              <a:ext uri="{FF2B5EF4-FFF2-40B4-BE49-F238E27FC236}">
                <a16:creationId xmlns:a16="http://schemas.microsoft.com/office/drawing/2014/main" id="{2864E542-5785-3216-7B0A-04FDB465EAA0}"/>
              </a:ext>
            </a:extLst>
          </p:cNvPr>
          <p:cNvCxnSpPr>
            <a:stCxn id="10" idx="0"/>
            <a:endCxn id="6" idx="1"/>
          </p:cNvCxnSpPr>
          <p:nvPr/>
        </p:nvCxnSpPr>
        <p:spPr>
          <a:xfrm rot="5400000" flipH="1" flipV="1">
            <a:off x="3340518" y="3088461"/>
            <a:ext cx="518708" cy="887427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D640E2C0-EB06-4A8B-07E8-B55B50B470C2}"/>
              </a:ext>
            </a:extLst>
          </p:cNvPr>
          <p:cNvCxnSpPr>
            <a:cxnSpLocks/>
            <a:stCxn id="6" idx="3"/>
            <a:endCxn id="7" idx="1"/>
          </p:cNvCxnSpPr>
          <p:nvPr/>
        </p:nvCxnSpPr>
        <p:spPr>
          <a:xfrm>
            <a:off x="5340123" y="3272820"/>
            <a:ext cx="24523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D21BF68A-8A63-204A-8BDA-00545893A703}"/>
              </a:ext>
            </a:extLst>
          </p:cNvPr>
          <p:cNvCxnSpPr>
            <a:stCxn id="5" idx="2"/>
            <a:endCxn id="6" idx="0"/>
          </p:cNvCxnSpPr>
          <p:nvPr/>
        </p:nvCxnSpPr>
        <p:spPr>
          <a:xfrm>
            <a:off x="4691853" y="2559479"/>
            <a:ext cx="2" cy="37726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1680DCB8-AE26-F8D6-B9B3-835F48576391}"/>
              </a:ext>
            </a:extLst>
          </p:cNvPr>
          <p:cNvCxnSpPr>
            <a:cxnSpLocks/>
            <a:endCxn id="5" idx="0"/>
          </p:cNvCxnSpPr>
          <p:nvPr/>
        </p:nvCxnSpPr>
        <p:spPr>
          <a:xfrm>
            <a:off x="4691852" y="1574920"/>
            <a:ext cx="1" cy="31240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Connector: Elbow 38">
            <a:extLst>
              <a:ext uri="{FF2B5EF4-FFF2-40B4-BE49-F238E27FC236}">
                <a16:creationId xmlns:a16="http://schemas.microsoft.com/office/drawing/2014/main" id="{2D1EE5F2-C46A-E782-45DB-80B4C9A38B9A}"/>
              </a:ext>
            </a:extLst>
          </p:cNvPr>
          <p:cNvCxnSpPr>
            <a:stCxn id="10" idx="1"/>
            <a:endCxn id="8" idx="2"/>
          </p:cNvCxnSpPr>
          <p:nvPr/>
        </p:nvCxnSpPr>
        <p:spPr>
          <a:xfrm rot="10800000">
            <a:off x="1742150" y="3250678"/>
            <a:ext cx="765741" cy="876926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64DE1485-9220-2630-A3A2-E7FB2EC45706}"/>
              </a:ext>
            </a:extLst>
          </p:cNvPr>
          <p:cNvCxnSpPr>
            <a:cxnSpLocks/>
          </p:cNvCxnSpPr>
          <p:nvPr/>
        </p:nvCxnSpPr>
        <p:spPr>
          <a:xfrm>
            <a:off x="5011077" y="3608896"/>
            <a:ext cx="0" cy="88985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Arrow: Up 45">
            <a:extLst>
              <a:ext uri="{FF2B5EF4-FFF2-40B4-BE49-F238E27FC236}">
                <a16:creationId xmlns:a16="http://schemas.microsoft.com/office/drawing/2014/main" id="{F3C47A73-9029-1627-0906-4910AF36151A}"/>
              </a:ext>
            </a:extLst>
          </p:cNvPr>
          <p:cNvSpPr/>
          <p:nvPr/>
        </p:nvSpPr>
        <p:spPr>
          <a:xfrm>
            <a:off x="3173151" y="3389545"/>
            <a:ext cx="386689" cy="338555"/>
          </a:xfrm>
          <a:prstGeom prst="upArrow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Arrow: Left-Right 46">
            <a:extLst>
              <a:ext uri="{FF2B5EF4-FFF2-40B4-BE49-F238E27FC236}">
                <a16:creationId xmlns:a16="http://schemas.microsoft.com/office/drawing/2014/main" id="{C61A92A7-55E0-AD96-5EC8-91478C54EDE4}"/>
              </a:ext>
            </a:extLst>
          </p:cNvPr>
          <p:cNvSpPr/>
          <p:nvPr/>
        </p:nvSpPr>
        <p:spPr>
          <a:xfrm>
            <a:off x="3563935" y="4503657"/>
            <a:ext cx="573206" cy="315498"/>
          </a:xfrm>
          <a:prstGeom prst="leftRightArrow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Arrow: Up 47">
            <a:extLst>
              <a:ext uri="{FF2B5EF4-FFF2-40B4-BE49-F238E27FC236}">
                <a16:creationId xmlns:a16="http://schemas.microsoft.com/office/drawing/2014/main" id="{89B5D3A7-7089-7043-47F1-6A494449EE89}"/>
              </a:ext>
            </a:extLst>
          </p:cNvPr>
          <p:cNvSpPr/>
          <p:nvPr/>
        </p:nvSpPr>
        <p:spPr>
          <a:xfrm>
            <a:off x="5203679" y="5591461"/>
            <a:ext cx="386689" cy="338555"/>
          </a:xfrm>
          <a:prstGeom prst="upArrow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5DD298B-C6A4-8C15-C267-31E4843DA5A7}"/>
              </a:ext>
            </a:extLst>
          </p:cNvPr>
          <p:cNvSpPr txBox="1"/>
          <p:nvPr/>
        </p:nvSpPr>
        <p:spPr>
          <a:xfrm>
            <a:off x="4730649" y="2574809"/>
            <a:ext cx="183926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300 MW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B7000A54-100E-E01D-3C53-994879A25CCB}"/>
              </a:ext>
            </a:extLst>
          </p:cNvPr>
          <p:cNvSpPr txBox="1"/>
          <p:nvPr/>
        </p:nvSpPr>
        <p:spPr>
          <a:xfrm>
            <a:off x="4755215" y="1568015"/>
            <a:ext cx="183926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300 MW</a:t>
            </a:r>
          </a:p>
        </p:txBody>
      </p:sp>
    </p:spTree>
    <p:extLst>
      <p:ext uri="{BB962C8B-B14F-4D97-AF65-F5344CB8AC3E}">
        <p14:creationId xmlns:p14="http://schemas.microsoft.com/office/powerpoint/2010/main" val="106145104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5AAEB5-3B3F-BDC1-C66B-1CD7335F78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05520" y="35358"/>
            <a:ext cx="7912788" cy="1325563"/>
          </a:xfrm>
        </p:spPr>
        <p:txBody>
          <a:bodyPr>
            <a:normAutofit/>
          </a:bodyPr>
          <a:lstStyle/>
          <a:p>
            <a:pPr algn="r"/>
            <a:r>
              <a:rPr lang="ar-KW" sz="2800" b="1" dirty="0">
                <a:solidFill>
                  <a:schemeClr val="accent6">
                    <a:lumMod val="75000"/>
                  </a:schemeClr>
                </a:solidFill>
              </a:rPr>
              <a:t>الفرص المتاحة للأردن</a:t>
            </a:r>
            <a:br>
              <a:rPr lang="ar-KW" sz="2800" b="1" dirty="0">
                <a:solidFill>
                  <a:schemeClr val="accent6">
                    <a:lumMod val="75000"/>
                  </a:schemeClr>
                </a:solidFill>
              </a:rPr>
            </a:br>
            <a:r>
              <a:rPr lang="ar-KW" sz="2800" b="1" dirty="0">
                <a:solidFill>
                  <a:schemeClr val="accent6">
                    <a:lumMod val="75000"/>
                  </a:schemeClr>
                </a:solidFill>
              </a:rPr>
              <a:t>للاستفادة من مشاريع الربط</a:t>
            </a:r>
            <a:endParaRPr lang="en-US" sz="2800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C529723-954F-E958-8D39-84D31A5242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189458" y="5996117"/>
            <a:ext cx="2228850" cy="365125"/>
          </a:xfrm>
        </p:spPr>
        <p:txBody>
          <a:bodyPr/>
          <a:lstStyle/>
          <a:p>
            <a:fld id="{A029F945-16C0-4D33-892D-F39643C801D3}" type="slidenum">
              <a:rPr lang="ar-KW" smtClean="0"/>
              <a:t>22</a:t>
            </a:fld>
            <a:endParaRPr lang="ar-KW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868A2D1-FA58-E218-947A-DC11D825E3B4}"/>
              </a:ext>
            </a:extLst>
          </p:cNvPr>
          <p:cNvSpPr/>
          <p:nvPr/>
        </p:nvSpPr>
        <p:spPr>
          <a:xfrm>
            <a:off x="4043584" y="1887327"/>
            <a:ext cx="1296537" cy="67215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dirty="0">
                <a:solidFill>
                  <a:schemeClr val="tx1"/>
                </a:solidFill>
              </a:rPr>
              <a:t>سوريا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F5BBDB3-0495-07BD-E117-C8F0039CB186}"/>
              </a:ext>
            </a:extLst>
          </p:cNvPr>
          <p:cNvSpPr/>
          <p:nvPr/>
        </p:nvSpPr>
        <p:spPr>
          <a:xfrm>
            <a:off x="4043586" y="2936744"/>
            <a:ext cx="1296537" cy="672152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dirty="0">
                <a:solidFill>
                  <a:schemeClr val="tx1"/>
                </a:solidFill>
              </a:rPr>
              <a:t>الأردن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8BBCBC6-65E8-FFB5-321E-74C1D2DE4E7B}"/>
              </a:ext>
            </a:extLst>
          </p:cNvPr>
          <p:cNvSpPr/>
          <p:nvPr/>
        </p:nvSpPr>
        <p:spPr>
          <a:xfrm>
            <a:off x="6024185" y="2955779"/>
            <a:ext cx="1296537" cy="67215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dirty="0">
                <a:solidFill>
                  <a:schemeClr val="tx1"/>
                </a:solidFill>
              </a:rPr>
              <a:t>العراق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AB153E01-BEF3-A25A-9E05-206FAC48927E}"/>
              </a:ext>
            </a:extLst>
          </p:cNvPr>
          <p:cNvSpPr/>
          <p:nvPr/>
        </p:nvSpPr>
        <p:spPr>
          <a:xfrm>
            <a:off x="1093880" y="2578526"/>
            <a:ext cx="1296537" cy="67215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dirty="0">
                <a:solidFill>
                  <a:schemeClr val="tx1"/>
                </a:solidFill>
              </a:rPr>
              <a:t>اليونان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0C846C2D-7366-8A1D-F311-E007959B15D5}"/>
              </a:ext>
            </a:extLst>
          </p:cNvPr>
          <p:cNvSpPr/>
          <p:nvPr/>
        </p:nvSpPr>
        <p:spPr>
          <a:xfrm>
            <a:off x="4043584" y="906623"/>
            <a:ext cx="1296537" cy="672152"/>
          </a:xfrm>
          <a:prstGeom prst="rect">
            <a:avLst/>
          </a:prstGeom>
          <a:solidFill>
            <a:schemeClr val="bg1"/>
          </a:solidFill>
          <a:ln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dirty="0">
                <a:solidFill>
                  <a:schemeClr val="tx1"/>
                </a:solidFill>
              </a:rPr>
              <a:t>لبنان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687E0616-E935-2336-9CA0-4EBE425DF737}"/>
              </a:ext>
            </a:extLst>
          </p:cNvPr>
          <p:cNvSpPr/>
          <p:nvPr/>
        </p:nvSpPr>
        <p:spPr>
          <a:xfrm>
            <a:off x="2507890" y="3791528"/>
            <a:ext cx="1296537" cy="67215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dirty="0">
                <a:solidFill>
                  <a:schemeClr val="tx1"/>
                </a:solidFill>
              </a:rPr>
              <a:t>مصر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3E4A2B7-B4A7-1075-9B66-97F537932A14}"/>
              </a:ext>
            </a:extLst>
          </p:cNvPr>
          <p:cNvSpPr/>
          <p:nvPr/>
        </p:nvSpPr>
        <p:spPr>
          <a:xfrm>
            <a:off x="5674848" y="5022684"/>
            <a:ext cx="1296537" cy="133855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dirty="0">
                <a:solidFill>
                  <a:schemeClr val="tx1"/>
                </a:solidFill>
              </a:rPr>
              <a:t>شبكة الربط لدول مجلس التعاون الخليجي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4394FE22-66E7-84A2-452B-E3D57E9C08E3}"/>
              </a:ext>
            </a:extLst>
          </p:cNvPr>
          <p:cNvCxnSpPr>
            <a:cxnSpLocks/>
          </p:cNvCxnSpPr>
          <p:nvPr/>
        </p:nvCxnSpPr>
        <p:spPr>
          <a:xfrm>
            <a:off x="6552846" y="3608896"/>
            <a:ext cx="0" cy="14137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>
            <a:extLst>
              <a:ext uri="{FF2B5EF4-FFF2-40B4-BE49-F238E27FC236}">
                <a16:creationId xmlns:a16="http://schemas.microsoft.com/office/drawing/2014/main" id="{8A62E47C-A280-9FB7-F8FA-AF2C353605C6}"/>
              </a:ext>
            </a:extLst>
          </p:cNvPr>
          <p:cNvSpPr txBox="1"/>
          <p:nvPr/>
        </p:nvSpPr>
        <p:spPr>
          <a:xfrm>
            <a:off x="2477060" y="2845295"/>
            <a:ext cx="281143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KW" sz="1600" dirty="0"/>
              <a:t>600</a:t>
            </a:r>
            <a:r>
              <a:rPr lang="en-US" sz="1600" dirty="0"/>
              <a:t> – </a:t>
            </a:r>
            <a:r>
              <a:rPr lang="ar-KW" sz="1600" dirty="0"/>
              <a:t>1</a:t>
            </a:r>
            <a:r>
              <a:rPr lang="en-US" sz="1600" dirty="0"/>
              <a:t>,200 MW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DE439DF3-A6D8-AAED-FCF8-A3426C4A5E05}"/>
              </a:ext>
            </a:extLst>
          </p:cNvPr>
          <p:cNvSpPr txBox="1"/>
          <p:nvPr/>
        </p:nvSpPr>
        <p:spPr>
          <a:xfrm>
            <a:off x="2500035" y="4929092"/>
            <a:ext cx="183926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600" dirty="0"/>
              <a:t>3,000 MW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FD74D2C4-A568-5AE6-E9E0-DE656DB916D0}"/>
              </a:ext>
            </a:extLst>
          </p:cNvPr>
          <p:cNvSpPr txBox="1"/>
          <p:nvPr/>
        </p:nvSpPr>
        <p:spPr>
          <a:xfrm>
            <a:off x="54565" y="3429000"/>
            <a:ext cx="178557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1,000 – 2,000 MW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86A1C237-6499-FC81-3878-8529C58948CA}"/>
              </a:ext>
            </a:extLst>
          </p:cNvPr>
          <p:cNvSpPr/>
          <p:nvPr/>
        </p:nvSpPr>
        <p:spPr>
          <a:xfrm>
            <a:off x="4501137" y="4498750"/>
            <a:ext cx="1296537" cy="672152"/>
          </a:xfrm>
          <a:prstGeom prst="rect">
            <a:avLst/>
          </a:prstGeom>
          <a:solidFill>
            <a:schemeClr val="bg1"/>
          </a:solidFill>
          <a:ln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dirty="0">
                <a:solidFill>
                  <a:schemeClr val="tx1"/>
                </a:solidFill>
              </a:rPr>
              <a:t>السعودية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20" name="Connector: Elbow 19">
            <a:extLst>
              <a:ext uri="{FF2B5EF4-FFF2-40B4-BE49-F238E27FC236}">
                <a16:creationId xmlns:a16="http://schemas.microsoft.com/office/drawing/2014/main" id="{9634D1AB-7A0C-DB81-561E-B6032393386D}"/>
              </a:ext>
            </a:extLst>
          </p:cNvPr>
          <p:cNvCxnSpPr>
            <a:stCxn id="10" idx="2"/>
            <a:endCxn id="11" idx="1"/>
          </p:cNvCxnSpPr>
          <p:nvPr/>
        </p:nvCxnSpPr>
        <p:spPr>
          <a:xfrm rot="16200000" flipH="1">
            <a:off x="3643075" y="3976764"/>
            <a:ext cx="371146" cy="1344978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Connector: Elbow 29">
            <a:extLst>
              <a:ext uri="{FF2B5EF4-FFF2-40B4-BE49-F238E27FC236}">
                <a16:creationId xmlns:a16="http://schemas.microsoft.com/office/drawing/2014/main" id="{2864E542-5785-3216-7B0A-04FDB465EAA0}"/>
              </a:ext>
            </a:extLst>
          </p:cNvPr>
          <p:cNvCxnSpPr>
            <a:stCxn id="10" idx="0"/>
            <a:endCxn id="6" idx="1"/>
          </p:cNvCxnSpPr>
          <p:nvPr/>
        </p:nvCxnSpPr>
        <p:spPr>
          <a:xfrm rot="5400000" flipH="1" flipV="1">
            <a:off x="3340518" y="3088461"/>
            <a:ext cx="518708" cy="887427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D640E2C0-EB06-4A8B-07E8-B55B50B470C2}"/>
              </a:ext>
            </a:extLst>
          </p:cNvPr>
          <p:cNvCxnSpPr>
            <a:cxnSpLocks/>
          </p:cNvCxnSpPr>
          <p:nvPr/>
        </p:nvCxnSpPr>
        <p:spPr>
          <a:xfrm>
            <a:off x="5356578" y="3172767"/>
            <a:ext cx="667607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D21BF68A-8A63-204A-8BDA-00545893A703}"/>
              </a:ext>
            </a:extLst>
          </p:cNvPr>
          <p:cNvCxnSpPr>
            <a:stCxn id="5" idx="2"/>
            <a:endCxn id="6" idx="0"/>
          </p:cNvCxnSpPr>
          <p:nvPr/>
        </p:nvCxnSpPr>
        <p:spPr>
          <a:xfrm>
            <a:off x="4691853" y="2559479"/>
            <a:ext cx="2" cy="37726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1680DCB8-AE26-F8D6-B9B3-835F48576391}"/>
              </a:ext>
            </a:extLst>
          </p:cNvPr>
          <p:cNvCxnSpPr>
            <a:cxnSpLocks/>
            <a:endCxn id="5" idx="0"/>
          </p:cNvCxnSpPr>
          <p:nvPr/>
        </p:nvCxnSpPr>
        <p:spPr>
          <a:xfrm>
            <a:off x="4691852" y="1574920"/>
            <a:ext cx="1" cy="31240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Connector: Elbow 38">
            <a:extLst>
              <a:ext uri="{FF2B5EF4-FFF2-40B4-BE49-F238E27FC236}">
                <a16:creationId xmlns:a16="http://schemas.microsoft.com/office/drawing/2014/main" id="{2D1EE5F2-C46A-E782-45DB-80B4C9A38B9A}"/>
              </a:ext>
            </a:extLst>
          </p:cNvPr>
          <p:cNvCxnSpPr>
            <a:stCxn id="10" idx="1"/>
            <a:endCxn id="8" idx="2"/>
          </p:cNvCxnSpPr>
          <p:nvPr/>
        </p:nvCxnSpPr>
        <p:spPr>
          <a:xfrm rot="10800000">
            <a:off x="1742150" y="3250678"/>
            <a:ext cx="765741" cy="876926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64DE1485-9220-2630-A3A2-E7FB2EC45706}"/>
              </a:ext>
            </a:extLst>
          </p:cNvPr>
          <p:cNvCxnSpPr>
            <a:cxnSpLocks/>
          </p:cNvCxnSpPr>
          <p:nvPr/>
        </p:nvCxnSpPr>
        <p:spPr>
          <a:xfrm>
            <a:off x="5011077" y="3608896"/>
            <a:ext cx="0" cy="88985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Arrow: Up 45">
            <a:extLst>
              <a:ext uri="{FF2B5EF4-FFF2-40B4-BE49-F238E27FC236}">
                <a16:creationId xmlns:a16="http://schemas.microsoft.com/office/drawing/2014/main" id="{F3C47A73-9029-1627-0906-4910AF36151A}"/>
              </a:ext>
            </a:extLst>
          </p:cNvPr>
          <p:cNvSpPr/>
          <p:nvPr/>
        </p:nvSpPr>
        <p:spPr>
          <a:xfrm>
            <a:off x="3173151" y="3389545"/>
            <a:ext cx="386689" cy="338555"/>
          </a:xfrm>
          <a:prstGeom prst="upArrow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Arrow: Left-Right 46">
            <a:extLst>
              <a:ext uri="{FF2B5EF4-FFF2-40B4-BE49-F238E27FC236}">
                <a16:creationId xmlns:a16="http://schemas.microsoft.com/office/drawing/2014/main" id="{C61A92A7-55E0-AD96-5EC8-91478C54EDE4}"/>
              </a:ext>
            </a:extLst>
          </p:cNvPr>
          <p:cNvSpPr/>
          <p:nvPr/>
        </p:nvSpPr>
        <p:spPr>
          <a:xfrm rot="5400000">
            <a:off x="4508648" y="3920442"/>
            <a:ext cx="573206" cy="315498"/>
          </a:xfrm>
          <a:prstGeom prst="leftRightArrow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Arrow: Up 47">
            <a:extLst>
              <a:ext uri="{FF2B5EF4-FFF2-40B4-BE49-F238E27FC236}">
                <a16:creationId xmlns:a16="http://schemas.microsoft.com/office/drawing/2014/main" id="{89B5D3A7-7089-7043-47F1-6A494449EE89}"/>
              </a:ext>
            </a:extLst>
          </p:cNvPr>
          <p:cNvSpPr/>
          <p:nvPr/>
        </p:nvSpPr>
        <p:spPr>
          <a:xfrm>
            <a:off x="5203679" y="5591461"/>
            <a:ext cx="386689" cy="338555"/>
          </a:xfrm>
          <a:prstGeom prst="upArrow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Arrow: Up 2">
            <a:extLst>
              <a:ext uri="{FF2B5EF4-FFF2-40B4-BE49-F238E27FC236}">
                <a16:creationId xmlns:a16="http://schemas.microsoft.com/office/drawing/2014/main" id="{29EEC3A6-3787-6725-865D-AFB6DC8501CE}"/>
              </a:ext>
            </a:extLst>
          </p:cNvPr>
          <p:cNvSpPr/>
          <p:nvPr/>
        </p:nvSpPr>
        <p:spPr>
          <a:xfrm>
            <a:off x="4754964" y="2572893"/>
            <a:ext cx="386689" cy="338555"/>
          </a:xfrm>
          <a:prstGeom prst="upArrow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Arrow: Up 12">
            <a:extLst>
              <a:ext uri="{FF2B5EF4-FFF2-40B4-BE49-F238E27FC236}">
                <a16:creationId xmlns:a16="http://schemas.microsoft.com/office/drawing/2014/main" id="{28DF6657-E991-985E-580F-1DBFEE1804CE}"/>
              </a:ext>
            </a:extLst>
          </p:cNvPr>
          <p:cNvSpPr/>
          <p:nvPr/>
        </p:nvSpPr>
        <p:spPr>
          <a:xfrm rot="5400000">
            <a:off x="5437847" y="3315922"/>
            <a:ext cx="386689" cy="338555"/>
          </a:xfrm>
          <a:prstGeom prst="upArrow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AC629379-F56A-7D67-2C84-5320E6C217ED}"/>
              </a:ext>
            </a:extLst>
          </p:cNvPr>
          <p:cNvSpPr txBox="1"/>
          <p:nvPr/>
        </p:nvSpPr>
        <p:spPr>
          <a:xfrm>
            <a:off x="5141653" y="2547329"/>
            <a:ext cx="183926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300 MW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5E236D2F-21AC-4238-32A2-A29FC3085B23}"/>
              </a:ext>
            </a:extLst>
          </p:cNvPr>
          <p:cNvSpPr txBox="1"/>
          <p:nvPr/>
        </p:nvSpPr>
        <p:spPr>
          <a:xfrm>
            <a:off x="4744623" y="1555015"/>
            <a:ext cx="183926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300 MW</a:t>
            </a:r>
          </a:p>
        </p:txBody>
      </p:sp>
    </p:spTree>
    <p:extLst>
      <p:ext uri="{BB962C8B-B14F-4D97-AF65-F5344CB8AC3E}">
        <p14:creationId xmlns:p14="http://schemas.microsoft.com/office/powerpoint/2010/main" val="370438176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5AAEB5-3B3F-BDC1-C66B-1CD7335F78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05520" y="35358"/>
            <a:ext cx="7912788" cy="1325563"/>
          </a:xfrm>
        </p:spPr>
        <p:txBody>
          <a:bodyPr>
            <a:normAutofit/>
          </a:bodyPr>
          <a:lstStyle/>
          <a:p>
            <a:pPr algn="r"/>
            <a:r>
              <a:rPr lang="ar-KW" sz="2800" b="1" dirty="0">
                <a:solidFill>
                  <a:schemeClr val="accent6">
                    <a:lumMod val="75000"/>
                  </a:schemeClr>
                </a:solidFill>
              </a:rPr>
              <a:t>الفرص المتاحة للسعودية</a:t>
            </a:r>
            <a:br>
              <a:rPr lang="ar-KW" sz="2800" b="1" dirty="0">
                <a:solidFill>
                  <a:schemeClr val="accent6">
                    <a:lumMod val="75000"/>
                  </a:schemeClr>
                </a:solidFill>
              </a:rPr>
            </a:br>
            <a:r>
              <a:rPr lang="ar-KW" sz="2800" b="1" dirty="0">
                <a:solidFill>
                  <a:schemeClr val="accent6">
                    <a:lumMod val="75000"/>
                  </a:schemeClr>
                </a:solidFill>
              </a:rPr>
              <a:t>للاستفادة من مشاريع الربط</a:t>
            </a:r>
            <a:endParaRPr lang="en-US" sz="2800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868A2D1-FA58-E218-947A-DC11D825E3B4}"/>
              </a:ext>
            </a:extLst>
          </p:cNvPr>
          <p:cNvSpPr/>
          <p:nvPr/>
        </p:nvSpPr>
        <p:spPr>
          <a:xfrm>
            <a:off x="4043584" y="1887327"/>
            <a:ext cx="1296537" cy="67215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dirty="0">
                <a:solidFill>
                  <a:schemeClr val="tx1"/>
                </a:solidFill>
              </a:rPr>
              <a:t>سوريا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F5BBDB3-0495-07BD-E117-C8F0039CB186}"/>
              </a:ext>
            </a:extLst>
          </p:cNvPr>
          <p:cNvSpPr/>
          <p:nvPr/>
        </p:nvSpPr>
        <p:spPr>
          <a:xfrm>
            <a:off x="4043586" y="2936744"/>
            <a:ext cx="1296537" cy="67215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dirty="0">
                <a:solidFill>
                  <a:schemeClr val="tx1"/>
                </a:solidFill>
              </a:rPr>
              <a:t>الأردن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8BBCBC6-65E8-FFB5-321E-74C1D2DE4E7B}"/>
              </a:ext>
            </a:extLst>
          </p:cNvPr>
          <p:cNvSpPr/>
          <p:nvPr/>
        </p:nvSpPr>
        <p:spPr>
          <a:xfrm>
            <a:off x="6024185" y="2955779"/>
            <a:ext cx="1296537" cy="67215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dirty="0">
                <a:solidFill>
                  <a:schemeClr val="tx1"/>
                </a:solidFill>
              </a:rPr>
              <a:t>العراق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AB153E01-BEF3-A25A-9E05-206FAC48927E}"/>
              </a:ext>
            </a:extLst>
          </p:cNvPr>
          <p:cNvSpPr/>
          <p:nvPr/>
        </p:nvSpPr>
        <p:spPr>
          <a:xfrm>
            <a:off x="1093880" y="2578526"/>
            <a:ext cx="1296537" cy="67215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dirty="0">
                <a:solidFill>
                  <a:schemeClr val="tx1"/>
                </a:solidFill>
              </a:rPr>
              <a:t>اليونان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0C846C2D-7366-8A1D-F311-E007959B15D5}"/>
              </a:ext>
            </a:extLst>
          </p:cNvPr>
          <p:cNvSpPr/>
          <p:nvPr/>
        </p:nvSpPr>
        <p:spPr>
          <a:xfrm>
            <a:off x="4043584" y="906623"/>
            <a:ext cx="1296537" cy="672152"/>
          </a:xfrm>
          <a:prstGeom prst="rect">
            <a:avLst/>
          </a:prstGeom>
          <a:solidFill>
            <a:schemeClr val="bg1"/>
          </a:solidFill>
          <a:ln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dirty="0">
                <a:solidFill>
                  <a:schemeClr val="tx1"/>
                </a:solidFill>
              </a:rPr>
              <a:t>لبنان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687E0616-E935-2336-9CA0-4EBE425DF737}"/>
              </a:ext>
            </a:extLst>
          </p:cNvPr>
          <p:cNvSpPr/>
          <p:nvPr/>
        </p:nvSpPr>
        <p:spPr>
          <a:xfrm>
            <a:off x="2507890" y="3791528"/>
            <a:ext cx="1296537" cy="67215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dirty="0">
                <a:solidFill>
                  <a:schemeClr val="tx1"/>
                </a:solidFill>
              </a:rPr>
              <a:t>مصر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3E4A2B7-B4A7-1075-9B66-97F537932A14}"/>
              </a:ext>
            </a:extLst>
          </p:cNvPr>
          <p:cNvSpPr/>
          <p:nvPr/>
        </p:nvSpPr>
        <p:spPr>
          <a:xfrm>
            <a:off x="5674848" y="5022684"/>
            <a:ext cx="1296537" cy="133855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dirty="0">
                <a:solidFill>
                  <a:schemeClr val="tx1"/>
                </a:solidFill>
              </a:rPr>
              <a:t>شبكة الربط لدول مجلس التعاون الخليجي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4394FE22-66E7-84A2-452B-E3D57E9C08E3}"/>
              </a:ext>
            </a:extLst>
          </p:cNvPr>
          <p:cNvCxnSpPr>
            <a:cxnSpLocks/>
          </p:cNvCxnSpPr>
          <p:nvPr/>
        </p:nvCxnSpPr>
        <p:spPr>
          <a:xfrm>
            <a:off x="6552846" y="3608896"/>
            <a:ext cx="0" cy="14137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>
            <a:extLst>
              <a:ext uri="{FF2B5EF4-FFF2-40B4-BE49-F238E27FC236}">
                <a16:creationId xmlns:a16="http://schemas.microsoft.com/office/drawing/2014/main" id="{8A62E47C-A280-9FB7-F8FA-AF2C353605C6}"/>
              </a:ext>
            </a:extLst>
          </p:cNvPr>
          <p:cNvSpPr txBox="1"/>
          <p:nvPr/>
        </p:nvSpPr>
        <p:spPr>
          <a:xfrm>
            <a:off x="2477060" y="2845295"/>
            <a:ext cx="281143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KW" sz="1600" dirty="0"/>
              <a:t>600</a:t>
            </a:r>
            <a:r>
              <a:rPr lang="en-US" sz="1600" dirty="0"/>
              <a:t> – </a:t>
            </a:r>
            <a:r>
              <a:rPr lang="ar-KW" sz="1600" dirty="0"/>
              <a:t>1</a:t>
            </a:r>
            <a:r>
              <a:rPr lang="en-US" sz="1600" dirty="0"/>
              <a:t>,200 MW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DE439DF3-A6D8-AAED-FCF8-A3426C4A5E05}"/>
              </a:ext>
            </a:extLst>
          </p:cNvPr>
          <p:cNvSpPr txBox="1"/>
          <p:nvPr/>
        </p:nvSpPr>
        <p:spPr>
          <a:xfrm>
            <a:off x="2500035" y="4929092"/>
            <a:ext cx="183926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600" dirty="0"/>
              <a:t>3,000 MW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FD74D2C4-A568-5AE6-E9E0-DE656DB916D0}"/>
              </a:ext>
            </a:extLst>
          </p:cNvPr>
          <p:cNvSpPr txBox="1"/>
          <p:nvPr/>
        </p:nvSpPr>
        <p:spPr>
          <a:xfrm>
            <a:off x="54565" y="3429000"/>
            <a:ext cx="178557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1,000 – 2,000 MW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86A1C237-6499-FC81-3878-8529C58948CA}"/>
              </a:ext>
            </a:extLst>
          </p:cNvPr>
          <p:cNvSpPr/>
          <p:nvPr/>
        </p:nvSpPr>
        <p:spPr>
          <a:xfrm>
            <a:off x="4501137" y="4498750"/>
            <a:ext cx="1296537" cy="672152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dirty="0">
                <a:solidFill>
                  <a:schemeClr val="tx1"/>
                </a:solidFill>
              </a:rPr>
              <a:t>السعودية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20" name="Connector: Elbow 19">
            <a:extLst>
              <a:ext uri="{FF2B5EF4-FFF2-40B4-BE49-F238E27FC236}">
                <a16:creationId xmlns:a16="http://schemas.microsoft.com/office/drawing/2014/main" id="{9634D1AB-7A0C-DB81-561E-B6032393386D}"/>
              </a:ext>
            </a:extLst>
          </p:cNvPr>
          <p:cNvCxnSpPr>
            <a:stCxn id="10" idx="2"/>
            <a:endCxn id="11" idx="1"/>
          </p:cNvCxnSpPr>
          <p:nvPr/>
        </p:nvCxnSpPr>
        <p:spPr>
          <a:xfrm rot="16200000" flipH="1">
            <a:off x="3643075" y="3976764"/>
            <a:ext cx="371146" cy="1344978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Connector: Elbow 29">
            <a:extLst>
              <a:ext uri="{FF2B5EF4-FFF2-40B4-BE49-F238E27FC236}">
                <a16:creationId xmlns:a16="http://schemas.microsoft.com/office/drawing/2014/main" id="{2864E542-5785-3216-7B0A-04FDB465EAA0}"/>
              </a:ext>
            </a:extLst>
          </p:cNvPr>
          <p:cNvCxnSpPr>
            <a:stCxn id="10" idx="0"/>
            <a:endCxn id="6" idx="1"/>
          </p:cNvCxnSpPr>
          <p:nvPr/>
        </p:nvCxnSpPr>
        <p:spPr>
          <a:xfrm rot="5400000" flipH="1" flipV="1">
            <a:off x="3340518" y="3088461"/>
            <a:ext cx="518708" cy="887427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D640E2C0-EB06-4A8B-07E8-B55B50B470C2}"/>
              </a:ext>
            </a:extLst>
          </p:cNvPr>
          <p:cNvCxnSpPr>
            <a:cxnSpLocks/>
          </p:cNvCxnSpPr>
          <p:nvPr/>
        </p:nvCxnSpPr>
        <p:spPr>
          <a:xfrm>
            <a:off x="5356578" y="3172767"/>
            <a:ext cx="667607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D21BF68A-8A63-204A-8BDA-00545893A703}"/>
              </a:ext>
            </a:extLst>
          </p:cNvPr>
          <p:cNvCxnSpPr>
            <a:stCxn id="5" idx="2"/>
            <a:endCxn id="6" idx="0"/>
          </p:cNvCxnSpPr>
          <p:nvPr/>
        </p:nvCxnSpPr>
        <p:spPr>
          <a:xfrm>
            <a:off x="4691853" y="2559479"/>
            <a:ext cx="2" cy="37726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1680DCB8-AE26-F8D6-B9B3-835F48576391}"/>
              </a:ext>
            </a:extLst>
          </p:cNvPr>
          <p:cNvCxnSpPr>
            <a:cxnSpLocks/>
            <a:endCxn id="5" idx="0"/>
          </p:cNvCxnSpPr>
          <p:nvPr/>
        </p:nvCxnSpPr>
        <p:spPr>
          <a:xfrm>
            <a:off x="4691852" y="1574920"/>
            <a:ext cx="1" cy="31240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Connector: Elbow 38">
            <a:extLst>
              <a:ext uri="{FF2B5EF4-FFF2-40B4-BE49-F238E27FC236}">
                <a16:creationId xmlns:a16="http://schemas.microsoft.com/office/drawing/2014/main" id="{2D1EE5F2-C46A-E782-45DB-80B4C9A38B9A}"/>
              </a:ext>
            </a:extLst>
          </p:cNvPr>
          <p:cNvCxnSpPr>
            <a:stCxn id="10" idx="1"/>
            <a:endCxn id="8" idx="2"/>
          </p:cNvCxnSpPr>
          <p:nvPr/>
        </p:nvCxnSpPr>
        <p:spPr>
          <a:xfrm rot="10800000">
            <a:off x="1742150" y="3250678"/>
            <a:ext cx="765741" cy="876926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64DE1485-9220-2630-A3A2-E7FB2EC45706}"/>
              </a:ext>
            </a:extLst>
          </p:cNvPr>
          <p:cNvCxnSpPr>
            <a:cxnSpLocks/>
          </p:cNvCxnSpPr>
          <p:nvPr/>
        </p:nvCxnSpPr>
        <p:spPr>
          <a:xfrm>
            <a:off x="5011077" y="3608896"/>
            <a:ext cx="0" cy="88985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Arrow: Left-Right 46">
            <a:extLst>
              <a:ext uri="{FF2B5EF4-FFF2-40B4-BE49-F238E27FC236}">
                <a16:creationId xmlns:a16="http://schemas.microsoft.com/office/drawing/2014/main" id="{C61A92A7-55E0-AD96-5EC8-91478C54EDE4}"/>
              </a:ext>
            </a:extLst>
          </p:cNvPr>
          <p:cNvSpPr/>
          <p:nvPr/>
        </p:nvSpPr>
        <p:spPr>
          <a:xfrm rot="5400000">
            <a:off x="4508648" y="3920442"/>
            <a:ext cx="573206" cy="315498"/>
          </a:xfrm>
          <a:prstGeom prst="leftRightArrow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Arrow: Up 47">
            <a:extLst>
              <a:ext uri="{FF2B5EF4-FFF2-40B4-BE49-F238E27FC236}">
                <a16:creationId xmlns:a16="http://schemas.microsoft.com/office/drawing/2014/main" id="{89B5D3A7-7089-7043-47F1-6A494449EE89}"/>
              </a:ext>
            </a:extLst>
          </p:cNvPr>
          <p:cNvSpPr/>
          <p:nvPr/>
        </p:nvSpPr>
        <p:spPr>
          <a:xfrm>
            <a:off x="5203679" y="5591461"/>
            <a:ext cx="386689" cy="338555"/>
          </a:xfrm>
          <a:prstGeom prst="upArrow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Arrow: Up 2">
            <a:extLst>
              <a:ext uri="{FF2B5EF4-FFF2-40B4-BE49-F238E27FC236}">
                <a16:creationId xmlns:a16="http://schemas.microsoft.com/office/drawing/2014/main" id="{29EEC3A6-3787-6725-865D-AFB6DC8501CE}"/>
              </a:ext>
            </a:extLst>
          </p:cNvPr>
          <p:cNvSpPr/>
          <p:nvPr/>
        </p:nvSpPr>
        <p:spPr>
          <a:xfrm>
            <a:off x="4754964" y="2572893"/>
            <a:ext cx="386689" cy="338555"/>
          </a:xfrm>
          <a:prstGeom prst="upArrow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Arrow: Up 12">
            <a:extLst>
              <a:ext uri="{FF2B5EF4-FFF2-40B4-BE49-F238E27FC236}">
                <a16:creationId xmlns:a16="http://schemas.microsoft.com/office/drawing/2014/main" id="{28DF6657-E991-985E-580F-1DBFEE1804CE}"/>
              </a:ext>
            </a:extLst>
          </p:cNvPr>
          <p:cNvSpPr/>
          <p:nvPr/>
        </p:nvSpPr>
        <p:spPr>
          <a:xfrm rot="5400000">
            <a:off x="5437847" y="3315922"/>
            <a:ext cx="386689" cy="338555"/>
          </a:xfrm>
          <a:prstGeom prst="upArrow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Arrow: Left-Right 13">
            <a:extLst>
              <a:ext uri="{FF2B5EF4-FFF2-40B4-BE49-F238E27FC236}">
                <a16:creationId xmlns:a16="http://schemas.microsoft.com/office/drawing/2014/main" id="{2992465D-F89D-8E3B-0750-190969D9AF5D}"/>
              </a:ext>
            </a:extLst>
          </p:cNvPr>
          <p:cNvSpPr/>
          <p:nvPr/>
        </p:nvSpPr>
        <p:spPr>
          <a:xfrm rot="10800000">
            <a:off x="3850597" y="4491504"/>
            <a:ext cx="573206" cy="315498"/>
          </a:xfrm>
          <a:prstGeom prst="leftRightArrow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B318A93-2521-E2AA-EDF3-D216C60359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189458" y="5996117"/>
            <a:ext cx="2228850" cy="365125"/>
          </a:xfrm>
        </p:spPr>
        <p:txBody>
          <a:bodyPr/>
          <a:lstStyle/>
          <a:p>
            <a:fld id="{A029F945-16C0-4D33-892D-F39643C801D3}" type="slidenum">
              <a:rPr lang="ar-KW" smtClean="0"/>
              <a:t>23</a:t>
            </a:fld>
            <a:endParaRPr lang="ar-KW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00F75116-05D8-939B-5121-AEFA414B89E2}"/>
              </a:ext>
            </a:extLst>
          </p:cNvPr>
          <p:cNvSpPr txBox="1"/>
          <p:nvPr/>
        </p:nvSpPr>
        <p:spPr>
          <a:xfrm>
            <a:off x="5129458" y="2575703"/>
            <a:ext cx="183926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300 MW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080F1ADC-98ED-9175-C3AC-E785704AA769}"/>
              </a:ext>
            </a:extLst>
          </p:cNvPr>
          <p:cNvSpPr txBox="1"/>
          <p:nvPr/>
        </p:nvSpPr>
        <p:spPr>
          <a:xfrm>
            <a:off x="4948308" y="1581783"/>
            <a:ext cx="183926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300 MW</a:t>
            </a:r>
          </a:p>
        </p:txBody>
      </p:sp>
    </p:spTree>
    <p:extLst>
      <p:ext uri="{BB962C8B-B14F-4D97-AF65-F5344CB8AC3E}">
        <p14:creationId xmlns:p14="http://schemas.microsoft.com/office/powerpoint/2010/main" val="50291884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5AAEB5-3B3F-BDC1-C66B-1CD7335F78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05520" y="35358"/>
            <a:ext cx="7912788" cy="1325563"/>
          </a:xfrm>
        </p:spPr>
        <p:txBody>
          <a:bodyPr>
            <a:normAutofit/>
          </a:bodyPr>
          <a:lstStyle/>
          <a:p>
            <a:pPr algn="r"/>
            <a:r>
              <a:rPr lang="ar-KW" sz="2800" b="1" dirty="0">
                <a:solidFill>
                  <a:schemeClr val="accent6">
                    <a:lumMod val="75000"/>
                  </a:schemeClr>
                </a:solidFill>
              </a:rPr>
              <a:t>الفرص المتاحة لسوريا ولبنان والعراق</a:t>
            </a:r>
            <a:br>
              <a:rPr lang="ar-KW" sz="2800" b="1" dirty="0">
                <a:solidFill>
                  <a:schemeClr val="accent6">
                    <a:lumMod val="75000"/>
                  </a:schemeClr>
                </a:solidFill>
              </a:rPr>
            </a:br>
            <a:r>
              <a:rPr lang="ar-KW" sz="2800" b="1" dirty="0">
                <a:solidFill>
                  <a:schemeClr val="accent6">
                    <a:lumMod val="75000"/>
                  </a:schemeClr>
                </a:solidFill>
              </a:rPr>
              <a:t>للاستفادة من مشاريع الربط</a:t>
            </a:r>
            <a:endParaRPr lang="en-US" sz="2800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C529723-954F-E958-8D39-84D31A5242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189458" y="6178679"/>
            <a:ext cx="2228850" cy="365125"/>
          </a:xfrm>
        </p:spPr>
        <p:txBody>
          <a:bodyPr/>
          <a:lstStyle/>
          <a:p>
            <a:fld id="{A029F945-16C0-4D33-892D-F39643C801D3}" type="slidenum">
              <a:rPr lang="ar-KW" smtClean="0"/>
              <a:t>24</a:t>
            </a:fld>
            <a:endParaRPr lang="ar-KW" dirty="0"/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FD74D2C4-A568-5AE6-E9E0-DE656DB916D0}"/>
              </a:ext>
            </a:extLst>
          </p:cNvPr>
          <p:cNvSpPr txBox="1"/>
          <p:nvPr/>
        </p:nvSpPr>
        <p:spPr>
          <a:xfrm>
            <a:off x="91351" y="3767798"/>
            <a:ext cx="178557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1,000 – 2,000 MW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868A2D1-FA58-E218-947A-DC11D825E3B4}"/>
              </a:ext>
            </a:extLst>
          </p:cNvPr>
          <p:cNvSpPr/>
          <p:nvPr/>
        </p:nvSpPr>
        <p:spPr>
          <a:xfrm>
            <a:off x="4098019" y="2259945"/>
            <a:ext cx="1272431" cy="616171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dirty="0">
                <a:solidFill>
                  <a:schemeClr val="tx1"/>
                </a:solidFill>
              </a:rPr>
              <a:t>سوريا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F5BBDB3-0495-07BD-E117-C8F0039CB186}"/>
              </a:ext>
            </a:extLst>
          </p:cNvPr>
          <p:cNvSpPr/>
          <p:nvPr/>
        </p:nvSpPr>
        <p:spPr>
          <a:xfrm>
            <a:off x="4098021" y="3221960"/>
            <a:ext cx="1272431" cy="616171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dirty="0">
                <a:solidFill>
                  <a:schemeClr val="tx1"/>
                </a:solidFill>
              </a:rPr>
              <a:t>الأردن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8BBCBC6-65E8-FFB5-321E-74C1D2DE4E7B}"/>
              </a:ext>
            </a:extLst>
          </p:cNvPr>
          <p:cNvSpPr/>
          <p:nvPr/>
        </p:nvSpPr>
        <p:spPr>
          <a:xfrm>
            <a:off x="5611125" y="3221960"/>
            <a:ext cx="1272431" cy="616171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dirty="0">
                <a:solidFill>
                  <a:schemeClr val="tx1"/>
                </a:solidFill>
              </a:rPr>
              <a:t>العراق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AB153E01-BEF3-A25A-9E05-206FAC48927E}"/>
              </a:ext>
            </a:extLst>
          </p:cNvPr>
          <p:cNvSpPr/>
          <p:nvPr/>
        </p:nvSpPr>
        <p:spPr>
          <a:xfrm>
            <a:off x="1203158" y="2893576"/>
            <a:ext cx="1272431" cy="616171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dirty="0">
                <a:solidFill>
                  <a:schemeClr val="tx1"/>
                </a:solidFill>
              </a:rPr>
              <a:t>اليونان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0C846C2D-7366-8A1D-F311-E007959B15D5}"/>
              </a:ext>
            </a:extLst>
          </p:cNvPr>
          <p:cNvSpPr/>
          <p:nvPr/>
        </p:nvSpPr>
        <p:spPr>
          <a:xfrm>
            <a:off x="4098019" y="1360921"/>
            <a:ext cx="1272431" cy="616171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dirty="0">
                <a:solidFill>
                  <a:schemeClr val="tx1"/>
                </a:solidFill>
              </a:rPr>
              <a:t>لبنان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687E0616-E935-2336-9CA0-4EBE425DF737}"/>
              </a:ext>
            </a:extLst>
          </p:cNvPr>
          <p:cNvSpPr/>
          <p:nvPr/>
        </p:nvSpPr>
        <p:spPr>
          <a:xfrm>
            <a:off x="2590878" y="4005551"/>
            <a:ext cx="1272431" cy="616171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dirty="0">
                <a:solidFill>
                  <a:schemeClr val="tx1"/>
                </a:solidFill>
              </a:rPr>
              <a:t>مصر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3E4A2B7-B4A7-1075-9B66-97F537932A14}"/>
              </a:ext>
            </a:extLst>
          </p:cNvPr>
          <p:cNvSpPr/>
          <p:nvPr/>
        </p:nvSpPr>
        <p:spPr>
          <a:xfrm>
            <a:off x="5698954" y="5134168"/>
            <a:ext cx="1272431" cy="122707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dirty="0">
                <a:solidFill>
                  <a:schemeClr val="tx1"/>
                </a:solidFill>
              </a:rPr>
              <a:t>شبكة الربط لدول مجلس التعاون الخليجي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4394FE22-66E7-84A2-452B-E3D57E9C08E3}"/>
              </a:ext>
            </a:extLst>
          </p:cNvPr>
          <p:cNvCxnSpPr>
            <a:cxnSpLocks/>
          </p:cNvCxnSpPr>
          <p:nvPr/>
        </p:nvCxnSpPr>
        <p:spPr>
          <a:xfrm>
            <a:off x="6560628" y="3838130"/>
            <a:ext cx="0" cy="129603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>
            <a:extLst>
              <a:ext uri="{FF2B5EF4-FFF2-40B4-BE49-F238E27FC236}">
                <a16:creationId xmlns:a16="http://schemas.microsoft.com/office/drawing/2014/main" id="{8A62E47C-A280-9FB7-F8FA-AF2C353605C6}"/>
              </a:ext>
            </a:extLst>
          </p:cNvPr>
          <p:cNvSpPr txBox="1"/>
          <p:nvPr/>
        </p:nvSpPr>
        <p:spPr>
          <a:xfrm>
            <a:off x="2560528" y="3200526"/>
            <a:ext cx="2759167" cy="3103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KW" sz="1600" dirty="0"/>
              <a:t>600</a:t>
            </a:r>
            <a:r>
              <a:rPr lang="en-US" sz="1600" dirty="0"/>
              <a:t> – </a:t>
            </a:r>
            <a:r>
              <a:rPr lang="ar-KW" sz="1600" dirty="0"/>
              <a:t>1</a:t>
            </a:r>
            <a:r>
              <a:rPr lang="en-US" sz="1600" dirty="0"/>
              <a:t>,200 MW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DE439DF3-A6D8-AAED-FCF8-A3426C4A5E05}"/>
              </a:ext>
            </a:extLst>
          </p:cNvPr>
          <p:cNvSpPr txBox="1"/>
          <p:nvPr/>
        </p:nvSpPr>
        <p:spPr>
          <a:xfrm>
            <a:off x="2583169" y="5048371"/>
            <a:ext cx="1805068" cy="3103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600" dirty="0"/>
              <a:t>3,000 MW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86A1C237-6499-FC81-3878-8529C58948CA}"/>
              </a:ext>
            </a:extLst>
          </p:cNvPr>
          <p:cNvSpPr/>
          <p:nvPr/>
        </p:nvSpPr>
        <p:spPr>
          <a:xfrm>
            <a:off x="4547065" y="4653871"/>
            <a:ext cx="1272431" cy="616171"/>
          </a:xfrm>
          <a:prstGeom prst="rect">
            <a:avLst/>
          </a:prstGeom>
          <a:solidFill>
            <a:schemeClr val="bg1"/>
          </a:solidFill>
          <a:ln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dirty="0">
                <a:solidFill>
                  <a:schemeClr val="tx1"/>
                </a:solidFill>
              </a:rPr>
              <a:t>السعودية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20" name="Connector: Elbow 19">
            <a:extLst>
              <a:ext uri="{FF2B5EF4-FFF2-40B4-BE49-F238E27FC236}">
                <a16:creationId xmlns:a16="http://schemas.microsoft.com/office/drawing/2014/main" id="{9634D1AB-7A0C-DB81-561E-B6032393386D}"/>
              </a:ext>
            </a:extLst>
          </p:cNvPr>
          <p:cNvCxnSpPr>
            <a:stCxn id="10" idx="2"/>
            <a:endCxn id="11" idx="1"/>
          </p:cNvCxnSpPr>
          <p:nvPr/>
        </p:nvCxnSpPr>
        <p:spPr>
          <a:xfrm rot="16200000" flipH="1">
            <a:off x="3716962" y="4131853"/>
            <a:ext cx="340234" cy="1319971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Connector: Elbow 29">
            <a:extLst>
              <a:ext uri="{FF2B5EF4-FFF2-40B4-BE49-F238E27FC236}">
                <a16:creationId xmlns:a16="http://schemas.microsoft.com/office/drawing/2014/main" id="{2864E542-5785-3216-7B0A-04FDB465EAA0}"/>
              </a:ext>
            </a:extLst>
          </p:cNvPr>
          <p:cNvCxnSpPr>
            <a:stCxn id="10" idx="0"/>
            <a:endCxn id="6" idx="1"/>
          </p:cNvCxnSpPr>
          <p:nvPr/>
        </p:nvCxnSpPr>
        <p:spPr>
          <a:xfrm rot="5400000" flipH="1" flipV="1">
            <a:off x="3424804" y="3332335"/>
            <a:ext cx="475506" cy="870927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D640E2C0-EB06-4A8B-07E8-B55B50B470C2}"/>
              </a:ext>
            </a:extLst>
          </p:cNvPr>
          <p:cNvCxnSpPr>
            <a:cxnSpLocks/>
            <a:stCxn id="6" idx="3"/>
            <a:endCxn id="7" idx="1"/>
          </p:cNvCxnSpPr>
          <p:nvPr/>
        </p:nvCxnSpPr>
        <p:spPr>
          <a:xfrm>
            <a:off x="5370452" y="3530045"/>
            <a:ext cx="24067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D21BF68A-8A63-204A-8BDA-00545893A703}"/>
              </a:ext>
            </a:extLst>
          </p:cNvPr>
          <p:cNvCxnSpPr>
            <a:stCxn id="5" idx="2"/>
            <a:endCxn id="6" idx="0"/>
          </p:cNvCxnSpPr>
          <p:nvPr/>
        </p:nvCxnSpPr>
        <p:spPr>
          <a:xfrm>
            <a:off x="4734235" y="2876116"/>
            <a:ext cx="2" cy="34584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1680DCB8-AE26-F8D6-B9B3-835F48576391}"/>
              </a:ext>
            </a:extLst>
          </p:cNvPr>
          <p:cNvCxnSpPr>
            <a:cxnSpLocks/>
            <a:endCxn id="5" idx="0"/>
          </p:cNvCxnSpPr>
          <p:nvPr/>
        </p:nvCxnSpPr>
        <p:spPr>
          <a:xfrm>
            <a:off x="4734234" y="1973558"/>
            <a:ext cx="1" cy="2863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Connector: Elbow 38">
            <a:extLst>
              <a:ext uri="{FF2B5EF4-FFF2-40B4-BE49-F238E27FC236}">
                <a16:creationId xmlns:a16="http://schemas.microsoft.com/office/drawing/2014/main" id="{2D1EE5F2-C46A-E782-45DB-80B4C9A38B9A}"/>
              </a:ext>
            </a:extLst>
          </p:cNvPr>
          <p:cNvCxnSpPr>
            <a:stCxn id="10" idx="1"/>
            <a:endCxn id="8" idx="2"/>
          </p:cNvCxnSpPr>
          <p:nvPr/>
        </p:nvCxnSpPr>
        <p:spPr>
          <a:xfrm rot="10800000">
            <a:off x="1839375" y="3509747"/>
            <a:ext cx="751504" cy="803890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64DE1485-9220-2630-A3A2-E7FB2EC45706}"/>
              </a:ext>
            </a:extLst>
          </p:cNvPr>
          <p:cNvCxnSpPr>
            <a:cxnSpLocks/>
          </p:cNvCxnSpPr>
          <p:nvPr/>
        </p:nvCxnSpPr>
        <p:spPr>
          <a:xfrm>
            <a:off x="5047524" y="3838130"/>
            <a:ext cx="0" cy="81574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>
            <a:extLst>
              <a:ext uri="{FF2B5EF4-FFF2-40B4-BE49-F238E27FC236}">
                <a16:creationId xmlns:a16="http://schemas.microsoft.com/office/drawing/2014/main" id="{641F0C45-7A62-8821-4731-2EF8C983F60B}"/>
              </a:ext>
            </a:extLst>
          </p:cNvPr>
          <p:cNvSpPr txBox="1"/>
          <p:nvPr/>
        </p:nvSpPr>
        <p:spPr>
          <a:xfrm>
            <a:off x="4772310" y="2890169"/>
            <a:ext cx="1805068" cy="3103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300 MW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C1F47871-0849-92B1-1418-665452E61BB1}"/>
              </a:ext>
            </a:extLst>
          </p:cNvPr>
          <p:cNvSpPr txBox="1"/>
          <p:nvPr/>
        </p:nvSpPr>
        <p:spPr>
          <a:xfrm>
            <a:off x="4796419" y="1967228"/>
            <a:ext cx="1805068" cy="3103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300 MW</a:t>
            </a:r>
          </a:p>
        </p:txBody>
      </p:sp>
    </p:spTree>
    <p:extLst>
      <p:ext uri="{BB962C8B-B14F-4D97-AF65-F5344CB8AC3E}">
        <p14:creationId xmlns:p14="http://schemas.microsoft.com/office/powerpoint/2010/main" val="218331259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BCADB34-2D8F-138A-6659-EA25DEC31F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132591" y="5955047"/>
            <a:ext cx="2228850" cy="365125"/>
          </a:xfrm>
        </p:spPr>
        <p:txBody>
          <a:bodyPr/>
          <a:lstStyle/>
          <a:p>
            <a:fld id="{A029F945-16C0-4D33-892D-F39643C801D3}" type="slidenum">
              <a:rPr lang="ar-KW" smtClean="0"/>
              <a:t>25</a:t>
            </a:fld>
            <a:endParaRPr lang="ar-KW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93AD2F26-185D-1691-F2CF-7C36A07206BA}"/>
              </a:ext>
            </a:extLst>
          </p:cNvPr>
          <p:cNvSpPr txBox="1">
            <a:spLocks/>
          </p:cNvSpPr>
          <p:nvPr/>
        </p:nvSpPr>
        <p:spPr>
          <a:xfrm>
            <a:off x="369054" y="2218196"/>
            <a:ext cx="8578885" cy="2421607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algn="ctr" rtl="1">
              <a:spcBef>
                <a:spcPts val="1200"/>
              </a:spcBef>
              <a:spcAft>
                <a:spcPts val="1200"/>
              </a:spcAft>
              <a:defRPr b="1">
                <a:solidFill>
                  <a:srgbClr val="00660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pPr marL="285750" indent="-285750" algn="just">
              <a:lnSpc>
                <a:spcPct val="25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ar-KW" sz="2800" b="0" dirty="0"/>
              <a:t>تقديم المعونات (دراسات).</a:t>
            </a:r>
          </a:p>
          <a:p>
            <a:pPr marL="285750" indent="-285750" algn="just">
              <a:lnSpc>
                <a:spcPct val="25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ar-KW" sz="2800" b="0" dirty="0"/>
              <a:t>تقديم القروض (مشاريع ربط، مشاريع توليد، مشاريع نقل،... ).</a:t>
            </a:r>
          </a:p>
          <a:p>
            <a:pPr marL="285750" indent="-285750" algn="just">
              <a:lnSpc>
                <a:spcPct val="25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ar-KW" sz="2800" b="0" dirty="0"/>
              <a:t>أية طلبات تمويل أخرى (في حال ارتأى الصندوق جدوى من ذلك).</a:t>
            </a:r>
          </a:p>
        </p:txBody>
      </p:sp>
      <p:graphicFrame>
        <p:nvGraphicFramePr>
          <p:cNvPr id="2" name="Table 6">
            <a:extLst>
              <a:ext uri="{FF2B5EF4-FFF2-40B4-BE49-F238E27FC236}">
                <a16:creationId xmlns:a16="http://schemas.microsoft.com/office/drawing/2014/main" id="{79765F8F-2608-3110-AAD4-D1CBEE6A773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10047490"/>
              </p:ext>
            </p:extLst>
          </p:nvPr>
        </p:nvGraphicFramePr>
        <p:xfrm>
          <a:off x="1169705" y="537828"/>
          <a:ext cx="7566590" cy="929010"/>
        </p:xfrm>
        <a:graphic>
          <a:graphicData uri="http://schemas.openxmlformats.org/drawingml/2006/table">
            <a:tbl>
              <a:tblPr rtl="1" firstRow="1" bandRow="1">
                <a:tableStyleId>{93296810-A885-4BE3-A3E7-6D5BEEA58F35}</a:tableStyleId>
              </a:tblPr>
              <a:tblGrid>
                <a:gridCol w="7566590">
                  <a:extLst>
                    <a:ext uri="{9D8B030D-6E8A-4147-A177-3AD203B41FA5}">
                      <a16:colId xmlns:a16="http://schemas.microsoft.com/office/drawing/2014/main" val="3763178777"/>
                    </a:ext>
                  </a:extLst>
                </a:gridCol>
              </a:tblGrid>
              <a:tr h="537522">
                <a:tc>
                  <a:txBody>
                    <a:bodyPr/>
                    <a:lstStyle/>
                    <a:p>
                      <a:pPr marL="0" algn="ctr" defTabSz="914400" rtl="1" eaLnBrk="1" latinLnBrk="0" hangingPunct="1"/>
                      <a:r>
                        <a:rPr lang="ar-KW" sz="28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استشراف لدور الصندوق العربي في المستقبل في </a:t>
                      </a:r>
                    </a:p>
                    <a:p>
                      <a:pPr marL="0" algn="ctr" defTabSz="914400" rtl="1" eaLnBrk="1" latinLnBrk="0" hangingPunct="1"/>
                      <a:r>
                        <a:rPr lang="ar-KW" sz="28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دعم مشاريع الربط الكهربائي</a:t>
                      </a:r>
                    </a:p>
                  </a:txBody>
                  <a:tcPr marL="260889" marR="260889" marT="37785" marB="37785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0378665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4763631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 6">
            <a:extLst>
              <a:ext uri="{FF2B5EF4-FFF2-40B4-BE49-F238E27FC236}">
                <a16:creationId xmlns:a16="http://schemas.microsoft.com/office/drawing/2014/main" id="{198305B6-1C64-69FA-6F96-53DD340D7AF4}"/>
              </a:ext>
            </a:extLst>
          </p:cNvPr>
          <p:cNvGraphicFramePr>
            <a:graphicFrameLocks noGrp="1"/>
          </p:cNvGraphicFramePr>
          <p:nvPr/>
        </p:nvGraphicFramePr>
        <p:xfrm>
          <a:off x="3382410" y="380913"/>
          <a:ext cx="3141181" cy="537522"/>
        </p:xfrm>
        <a:graphic>
          <a:graphicData uri="http://schemas.openxmlformats.org/drawingml/2006/table">
            <a:tbl>
              <a:tblPr rtl="1" firstRow="1" bandRow="1">
                <a:tableStyleId>{93296810-A885-4BE3-A3E7-6D5BEEA58F35}</a:tableStyleId>
              </a:tblPr>
              <a:tblGrid>
                <a:gridCol w="3141181">
                  <a:extLst>
                    <a:ext uri="{9D8B030D-6E8A-4147-A177-3AD203B41FA5}">
                      <a16:colId xmlns:a16="http://schemas.microsoft.com/office/drawing/2014/main" val="3763178777"/>
                    </a:ext>
                  </a:extLst>
                </a:gridCol>
              </a:tblGrid>
              <a:tr h="537522">
                <a:tc>
                  <a:txBody>
                    <a:bodyPr/>
                    <a:lstStyle/>
                    <a:p>
                      <a:pPr algn="ctr" rtl="1"/>
                      <a:r>
                        <a:rPr lang="ar-KW" sz="2400" dirty="0"/>
                        <a:t>أحدث مساهمات الصندوق</a:t>
                      </a:r>
                    </a:p>
                  </a:txBody>
                  <a:tcPr marL="196010" marR="196010" marT="37785" marB="37785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03786655"/>
                  </a:ext>
                </a:extLst>
              </a:tr>
            </a:tbl>
          </a:graphicData>
        </a:graphic>
      </p:graphicFrame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E31E502-614F-7C0E-1A16-6AEF183F75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450604" y="6356352"/>
            <a:ext cx="2228850" cy="365125"/>
          </a:xfrm>
        </p:spPr>
        <p:txBody>
          <a:bodyPr/>
          <a:lstStyle/>
          <a:p>
            <a:fld id="{A029F945-16C0-4D33-892D-F39643C801D3}" type="slidenum">
              <a:rPr lang="ar-KW" sz="1000" smtClean="0"/>
              <a:t>26</a:t>
            </a:fld>
            <a:endParaRPr lang="ar-KW" sz="1000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36752A0-F43F-B542-FD5D-42F2A360CBED}"/>
              </a:ext>
            </a:extLst>
          </p:cNvPr>
          <p:cNvSpPr/>
          <p:nvPr/>
        </p:nvSpPr>
        <p:spPr>
          <a:xfrm>
            <a:off x="1271439" y="3701059"/>
            <a:ext cx="1090379" cy="616636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/>
            <a:r>
              <a:rPr lang="ar-KW" sz="2400" b="1" dirty="0">
                <a:solidFill>
                  <a:schemeClr val="accent6">
                    <a:lumMod val="50000"/>
                  </a:schemeClr>
                </a:solidFill>
              </a:rPr>
              <a:t>مصر</a:t>
            </a: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560B509E-4FCC-E4BB-C9AB-585791065C37}"/>
              </a:ext>
            </a:extLst>
          </p:cNvPr>
          <p:cNvCxnSpPr>
            <a:cxnSpLocks/>
          </p:cNvCxnSpPr>
          <p:nvPr/>
        </p:nvCxnSpPr>
        <p:spPr>
          <a:xfrm flipV="1">
            <a:off x="2361818" y="2447582"/>
            <a:ext cx="1812331" cy="1425087"/>
          </a:xfrm>
          <a:prstGeom prst="line">
            <a:avLst/>
          </a:prstGeom>
          <a:ln w="1905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A3054149-0197-A262-E0D6-118DB98951EE}"/>
              </a:ext>
            </a:extLst>
          </p:cNvPr>
          <p:cNvCxnSpPr>
            <a:cxnSpLocks/>
          </p:cNvCxnSpPr>
          <p:nvPr/>
        </p:nvCxnSpPr>
        <p:spPr>
          <a:xfrm>
            <a:off x="2361818" y="4188938"/>
            <a:ext cx="1807992" cy="1867048"/>
          </a:xfrm>
          <a:prstGeom prst="line">
            <a:avLst/>
          </a:prstGeom>
          <a:ln w="19050">
            <a:solidFill>
              <a:schemeClr val="accent6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ctangle 7">
            <a:extLst>
              <a:ext uri="{FF2B5EF4-FFF2-40B4-BE49-F238E27FC236}">
                <a16:creationId xmlns:a16="http://schemas.microsoft.com/office/drawing/2014/main" id="{482C9F49-D662-BDD7-62BC-D161A5075931}"/>
              </a:ext>
            </a:extLst>
          </p:cNvPr>
          <p:cNvSpPr/>
          <p:nvPr/>
        </p:nvSpPr>
        <p:spPr>
          <a:xfrm>
            <a:off x="6988212" y="3701059"/>
            <a:ext cx="1090379" cy="616636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/>
            <a:r>
              <a:rPr lang="ar-KW" sz="2400" b="1" dirty="0">
                <a:solidFill>
                  <a:schemeClr val="accent6">
                    <a:lumMod val="50000"/>
                  </a:schemeClr>
                </a:solidFill>
              </a:rPr>
              <a:t>الكويت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214D26E6-D00B-86B1-358D-6A5DF95F688E}"/>
              </a:ext>
            </a:extLst>
          </p:cNvPr>
          <p:cNvSpPr/>
          <p:nvPr/>
        </p:nvSpPr>
        <p:spPr>
          <a:xfrm>
            <a:off x="6786935" y="1933524"/>
            <a:ext cx="1090379" cy="616636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/>
            <a:r>
              <a:rPr lang="ar-KW" sz="2400" b="1" dirty="0">
                <a:solidFill>
                  <a:schemeClr val="accent6">
                    <a:lumMod val="50000"/>
                  </a:schemeClr>
                </a:solidFill>
              </a:rPr>
              <a:t>العراق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56D3522A-DF8D-840A-1A9F-15E6D8F6BBF9}"/>
              </a:ext>
            </a:extLst>
          </p:cNvPr>
          <p:cNvSpPr/>
          <p:nvPr/>
        </p:nvSpPr>
        <p:spPr>
          <a:xfrm>
            <a:off x="4174149" y="2139264"/>
            <a:ext cx="1090379" cy="616636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/>
            <a:r>
              <a:rPr lang="ar-KW" sz="2400" b="1" dirty="0">
                <a:solidFill>
                  <a:schemeClr val="accent6">
                    <a:lumMod val="50000"/>
                  </a:schemeClr>
                </a:solidFill>
              </a:rPr>
              <a:t>الأردن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B05EAE10-5F2A-D0EC-B7FF-DF7C37413705}"/>
              </a:ext>
            </a:extLst>
          </p:cNvPr>
          <p:cNvSpPr/>
          <p:nvPr/>
        </p:nvSpPr>
        <p:spPr>
          <a:xfrm>
            <a:off x="4174149" y="5739716"/>
            <a:ext cx="1090379" cy="616636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/>
            <a:r>
              <a:rPr lang="ar-KW" sz="2400" b="1" dirty="0">
                <a:solidFill>
                  <a:schemeClr val="accent6">
                    <a:lumMod val="50000"/>
                  </a:schemeClr>
                </a:solidFill>
              </a:rPr>
              <a:t>السعودية</a:t>
            </a:r>
          </a:p>
        </p:txBody>
      </p: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B2BC7B6E-E116-B6F6-4BE6-BEAC530EABD0}"/>
              </a:ext>
            </a:extLst>
          </p:cNvPr>
          <p:cNvCxnSpPr>
            <a:cxnSpLocks/>
            <a:endCxn id="13" idx="1"/>
          </p:cNvCxnSpPr>
          <p:nvPr/>
        </p:nvCxnSpPr>
        <p:spPr>
          <a:xfrm flipV="1">
            <a:off x="5260189" y="2241842"/>
            <a:ext cx="1526746" cy="205740"/>
          </a:xfrm>
          <a:prstGeom prst="line">
            <a:avLst/>
          </a:prstGeom>
          <a:ln w="19050">
            <a:solidFill>
              <a:schemeClr val="accent6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D0C44248-FC8E-A5C4-54F6-B87849EC35C2}"/>
              </a:ext>
            </a:extLst>
          </p:cNvPr>
          <p:cNvCxnSpPr>
            <a:cxnSpLocks/>
            <a:stCxn id="8" idx="0"/>
          </p:cNvCxnSpPr>
          <p:nvPr/>
        </p:nvCxnSpPr>
        <p:spPr>
          <a:xfrm flipH="1" flipV="1">
            <a:off x="7332124" y="2549868"/>
            <a:ext cx="201278" cy="1151191"/>
          </a:xfrm>
          <a:prstGeom prst="line">
            <a:avLst/>
          </a:prstGeom>
          <a:ln w="19050">
            <a:solidFill>
              <a:schemeClr val="accent6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E9201796-4622-13B7-5511-842D454800B6}"/>
              </a:ext>
            </a:extLst>
          </p:cNvPr>
          <p:cNvCxnSpPr>
            <a:cxnSpLocks/>
            <a:stCxn id="23" idx="3"/>
          </p:cNvCxnSpPr>
          <p:nvPr/>
        </p:nvCxnSpPr>
        <p:spPr>
          <a:xfrm flipV="1">
            <a:off x="5264528" y="4322202"/>
            <a:ext cx="2267727" cy="1725832"/>
          </a:xfrm>
          <a:prstGeom prst="line">
            <a:avLst/>
          </a:prstGeom>
          <a:ln w="1905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Arrow: Up-Down 42">
            <a:extLst>
              <a:ext uri="{FF2B5EF4-FFF2-40B4-BE49-F238E27FC236}">
                <a16:creationId xmlns:a16="http://schemas.microsoft.com/office/drawing/2014/main" id="{BF328230-1939-C2E4-B201-2A0989D9C3F4}"/>
              </a:ext>
            </a:extLst>
          </p:cNvPr>
          <p:cNvSpPr/>
          <p:nvPr/>
        </p:nvSpPr>
        <p:spPr>
          <a:xfrm>
            <a:off x="4498359" y="2780976"/>
            <a:ext cx="411480" cy="2894596"/>
          </a:xfrm>
          <a:prstGeom prst="upDownArrow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/>
            <a:endParaRPr lang="ar-KW" sz="2000" b="1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BC974601-6E55-5442-9A75-625B892B9081}"/>
              </a:ext>
            </a:extLst>
          </p:cNvPr>
          <p:cNvSpPr/>
          <p:nvPr/>
        </p:nvSpPr>
        <p:spPr>
          <a:xfrm rot="19297459">
            <a:off x="2567881" y="2774945"/>
            <a:ext cx="1199417" cy="38288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/>
            <a:r>
              <a:rPr lang="ar-KW" sz="2000" dirty="0">
                <a:solidFill>
                  <a:schemeClr val="accent6">
                    <a:lumMod val="50000"/>
                  </a:schemeClr>
                </a:solidFill>
              </a:rPr>
              <a:t>قائم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1C8F72D7-6FB1-F7DC-4462-C116D1BC7AA2}"/>
              </a:ext>
            </a:extLst>
          </p:cNvPr>
          <p:cNvSpPr/>
          <p:nvPr/>
        </p:nvSpPr>
        <p:spPr>
          <a:xfrm rot="21158904">
            <a:off x="5239191" y="1961478"/>
            <a:ext cx="1451295" cy="38288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/>
            <a:r>
              <a:rPr lang="ar-KW" sz="2000" dirty="0">
                <a:solidFill>
                  <a:schemeClr val="accent6">
                    <a:lumMod val="50000"/>
                  </a:schemeClr>
                </a:solidFill>
              </a:rPr>
              <a:t>تحت الإنشاء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B1B7417C-DC34-4074-000F-6CF75B85A44A}"/>
              </a:ext>
            </a:extLst>
          </p:cNvPr>
          <p:cNvSpPr/>
          <p:nvPr/>
        </p:nvSpPr>
        <p:spPr>
          <a:xfrm>
            <a:off x="7255425" y="2816353"/>
            <a:ext cx="1090379" cy="61663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/>
            <a:r>
              <a:rPr lang="ar-KW" sz="2000" dirty="0">
                <a:solidFill>
                  <a:schemeClr val="accent6">
                    <a:lumMod val="50000"/>
                  </a:schemeClr>
                </a:solidFill>
              </a:rPr>
              <a:t>تحت الإنشاء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FEF43CD4-BA3F-E097-1001-0EA9350524F0}"/>
              </a:ext>
            </a:extLst>
          </p:cNvPr>
          <p:cNvSpPr/>
          <p:nvPr/>
        </p:nvSpPr>
        <p:spPr>
          <a:xfrm rot="19297459">
            <a:off x="5840989" y="5183986"/>
            <a:ext cx="1199417" cy="38288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/>
            <a:r>
              <a:rPr lang="ar-KW" sz="2000" dirty="0">
                <a:solidFill>
                  <a:schemeClr val="accent6">
                    <a:lumMod val="50000"/>
                  </a:schemeClr>
                </a:solidFill>
              </a:rPr>
              <a:t>قائم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DD3F579-E3E6-0BFF-F09E-B56A84C1F945}"/>
              </a:ext>
            </a:extLst>
          </p:cNvPr>
          <p:cNvSpPr/>
          <p:nvPr/>
        </p:nvSpPr>
        <p:spPr>
          <a:xfrm rot="2700000">
            <a:off x="2074327" y="5055112"/>
            <a:ext cx="2124843" cy="38288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/>
            <a:r>
              <a:rPr lang="ar-KW" sz="2000" dirty="0">
                <a:solidFill>
                  <a:schemeClr val="accent6">
                    <a:lumMod val="50000"/>
                  </a:schemeClr>
                </a:solidFill>
              </a:rPr>
              <a:t>تحت الإنشاء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A5243AB-0FEB-70AE-0045-DBACA2D99249}"/>
              </a:ext>
            </a:extLst>
          </p:cNvPr>
          <p:cNvSpPr/>
          <p:nvPr/>
        </p:nvSpPr>
        <p:spPr>
          <a:xfrm>
            <a:off x="4936409" y="3137290"/>
            <a:ext cx="2025233" cy="193527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rtl="1"/>
            <a:r>
              <a:rPr lang="ar-KW" dirty="0">
                <a:solidFill>
                  <a:schemeClr val="accent6">
                    <a:lumMod val="50000"/>
                  </a:schemeClr>
                </a:solidFill>
              </a:rPr>
              <a:t>من المتوقع أن يقوم الصندوق بتقديم قرض للأردن للمساهمة في تغطية تكاليف جزء المشروع في الأراضي الأردنية</a:t>
            </a:r>
          </a:p>
        </p:txBody>
      </p:sp>
    </p:spTree>
    <p:extLst>
      <p:ext uri="{BB962C8B-B14F-4D97-AF65-F5344CB8AC3E}">
        <p14:creationId xmlns:p14="http://schemas.microsoft.com/office/powerpoint/2010/main" val="322760210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A654576-4AF7-4209-87C5-B3138B0D07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1038" y="2998283"/>
            <a:ext cx="8543925" cy="1218902"/>
          </a:xfrm>
        </p:spPr>
        <p:txBody>
          <a:bodyPr>
            <a:normAutofit/>
          </a:bodyPr>
          <a:lstStyle/>
          <a:p>
            <a:pPr algn="ctr" rtl="1"/>
            <a:r>
              <a:rPr lang="ar-KW" sz="5363" dirty="0">
                <a:solidFill>
                  <a:schemeClr val="accent6">
                    <a:lumMod val="75000"/>
                  </a:schemeClr>
                </a:solidFill>
              </a:rPr>
              <a:t>وشكراً لحسن استماعكم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9ED76981-9967-44FA-9960-ADAD5617C8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142153" y="6094075"/>
            <a:ext cx="394692" cy="296664"/>
          </a:xfrm>
        </p:spPr>
        <p:txBody>
          <a:bodyPr/>
          <a:lstStyle/>
          <a:p>
            <a:pPr algn="r"/>
            <a:fld id="{0C183615-5F35-4DE6-9A58-126110F0ABF6}" type="slidenum">
              <a:rPr lang="ar-KW" smtClean="0"/>
              <a:pPr algn="r"/>
              <a:t>27</a:t>
            </a:fld>
            <a:endParaRPr lang="ar-KW" dirty="0"/>
          </a:p>
        </p:txBody>
      </p:sp>
      <p:pic>
        <p:nvPicPr>
          <p:cNvPr id="4" name="Picture 3" descr="A picture containing text, sign&#10;&#10;Description automatically generated">
            <a:extLst>
              <a:ext uri="{FF2B5EF4-FFF2-40B4-BE49-F238E27FC236}">
                <a16:creationId xmlns:a16="http://schemas.microsoft.com/office/drawing/2014/main" id="{4F4C434A-EB90-42C6-AE26-FE0F3E66D770}"/>
              </a:ext>
            </a:extLst>
          </p:cNvPr>
          <p:cNvPicPr>
            <a:picLocks noGrp="1" noRot="1" noMove="1" noResize="1" noEditPoints="1" noAdjustHandles="1" noChangeArrowheads="1" noChangeShapeType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7091" y="5445988"/>
            <a:ext cx="394852" cy="4738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80776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F469DD94-6735-464F-B619-05B83CCDFA6E}"/>
              </a:ext>
            </a:extLst>
          </p:cNvPr>
          <p:cNvSpPr txBox="1">
            <a:spLocks/>
          </p:cNvSpPr>
          <p:nvPr/>
        </p:nvSpPr>
        <p:spPr>
          <a:xfrm>
            <a:off x="2380343" y="776503"/>
            <a:ext cx="6927169" cy="906224"/>
          </a:xfrm>
          <a:prstGeom prst="rect">
            <a:avLst/>
          </a:prstGeom>
        </p:spPr>
        <p:txBody>
          <a:bodyPr vert="horz" lIns="84904" tIns="42452" rIns="84904" bIns="42452" rtlCol="1">
            <a:noAutofit/>
          </a:bodyPr>
          <a:lstStyle>
            <a:lvl1pPr marL="0" indent="0" algn="ctr" defTabSz="1645920" rtl="1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5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822960" indent="0" algn="ctr" defTabSz="1645920" rtl="1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5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645920" indent="0" algn="ctr" defTabSz="1645920" rtl="1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43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2468880" indent="0" algn="ctr" defTabSz="1645920" rtl="1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3291840" indent="0" algn="ctr" defTabSz="1645920" rtl="1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4114800" indent="0" algn="ctr" defTabSz="1645920" rtl="1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4937760" indent="0" algn="ctr" defTabSz="1645920" rtl="1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5760720" indent="0" algn="ctr" defTabSz="1645920" rtl="1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6583680" indent="0" algn="ctr" defTabSz="1645920" rtl="1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4219" algn="r"/>
            <a:r>
              <a:rPr lang="ar-KW" sz="2800" b="1" dirty="0">
                <a:solidFill>
                  <a:srgbClr val="006600"/>
                </a:solidFill>
                <a:cs typeface="+mj-cs"/>
              </a:rPr>
              <a:t>مساهمات الصندوق العربي للإنماء الاقتصادي والاجتماعي في مشاريع الربط الكهربائي</a:t>
            </a:r>
            <a:endParaRPr lang="en-US" sz="2800" b="1" dirty="0">
              <a:solidFill>
                <a:srgbClr val="006600"/>
              </a:solidFill>
              <a:cs typeface="+mj-cs"/>
            </a:endParaRPr>
          </a:p>
        </p:txBody>
      </p:sp>
      <p:sp>
        <p:nvSpPr>
          <p:cNvPr id="5" name="Subtitle 2">
            <a:extLst>
              <a:ext uri="{FF2B5EF4-FFF2-40B4-BE49-F238E27FC236}">
                <a16:creationId xmlns:a16="http://schemas.microsoft.com/office/drawing/2014/main" id="{0E782809-A018-4566-8BDA-E85285D4358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89363" y="1909705"/>
            <a:ext cx="8870960" cy="3265568"/>
          </a:xfrm>
        </p:spPr>
        <p:txBody>
          <a:bodyPr>
            <a:noAutofit/>
          </a:bodyPr>
          <a:lstStyle/>
          <a:p>
            <a:pPr marL="278606" indent="-278606" algn="just">
              <a:lnSpc>
                <a:spcPct val="150000"/>
              </a:lnSpc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ar-KW" dirty="0">
                <a:cs typeface="+mj-cs"/>
              </a:rPr>
              <a:t>بدأت جهود ومساهمات الصندوق العربي لدعم مشاريع الربط الكهربائي منذ عام 1983.</a:t>
            </a:r>
          </a:p>
          <a:p>
            <a:pPr marL="278606" indent="-278606" algn="just">
              <a:lnSpc>
                <a:spcPct val="150000"/>
              </a:lnSpc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ar-KW" dirty="0">
                <a:cs typeface="+mj-cs"/>
              </a:rPr>
              <a:t>خلال الأربعين عاماً الماضية:</a:t>
            </a:r>
          </a:p>
          <a:p>
            <a:pPr marL="650081" lvl="1" indent="-278606" algn="just">
              <a:lnSpc>
                <a:spcPct val="150000"/>
              </a:lnSpc>
              <a:spcBef>
                <a:spcPts val="1200"/>
              </a:spcBef>
              <a:buFont typeface="Wingdings" panose="05000000000000000000" pitchFamily="2" charset="2"/>
              <a:buChar char="ü"/>
            </a:pPr>
            <a:r>
              <a:rPr lang="ar-KW" sz="2400" dirty="0">
                <a:cs typeface="+mj-cs"/>
              </a:rPr>
              <a:t>قدم الصندوق العربي قروضاً إجمالي </a:t>
            </a:r>
            <a:r>
              <a:rPr lang="ar-KW" sz="2400" dirty="0" err="1">
                <a:cs typeface="+mj-cs"/>
              </a:rPr>
              <a:t>مبالغها</a:t>
            </a:r>
            <a:r>
              <a:rPr lang="ar-KW" sz="2400" dirty="0">
                <a:cs typeface="+mj-cs"/>
              </a:rPr>
              <a:t> يتعدى 800 مليون دولار أمريكي للمساهمة في تغطية تكاليف مشاريع للربط الكهربائي بين الدول العربية.</a:t>
            </a:r>
          </a:p>
          <a:p>
            <a:pPr marL="650081" lvl="1" indent="-278606" algn="just">
              <a:lnSpc>
                <a:spcPct val="150000"/>
              </a:lnSpc>
              <a:spcBef>
                <a:spcPts val="1200"/>
              </a:spcBef>
              <a:buFont typeface="Wingdings" panose="05000000000000000000" pitchFamily="2" charset="2"/>
              <a:buChar char="ü"/>
            </a:pPr>
            <a:r>
              <a:rPr lang="ar-KW" sz="2400" dirty="0">
                <a:cs typeface="+mj-cs"/>
              </a:rPr>
              <a:t>قدم الصندوق العربي كذلك معونات إجمالي </a:t>
            </a:r>
            <a:r>
              <a:rPr lang="ar-KW" sz="2400" dirty="0" err="1">
                <a:cs typeface="+mj-cs"/>
              </a:rPr>
              <a:t>مبالغها</a:t>
            </a:r>
            <a:r>
              <a:rPr lang="ar-KW" sz="2400" dirty="0">
                <a:cs typeface="+mj-cs"/>
              </a:rPr>
              <a:t> يتعدى 20 مليون دولار لتغطية تكاليف إعداد دراسات جدوى لمشاريع الربط ودراسات متخصصة أخرى (مثل دراسة إنشاء مركز تحكم تنسيقي ودراسة إعداد كود الشبكات).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5823E5-B24C-4A49-A953-BDEE221E86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307512" y="5859066"/>
            <a:ext cx="423069" cy="296664"/>
          </a:xfrm>
        </p:spPr>
        <p:txBody>
          <a:bodyPr/>
          <a:lstStyle/>
          <a:p>
            <a:pPr algn="r"/>
            <a:fld id="{82447A9D-5EFC-4EC0-8E2E-7FB1208277A9}" type="slidenum">
              <a:rPr lang="ar-KW" smtClean="0"/>
              <a:pPr algn="r"/>
              <a:t>3</a:t>
            </a:fld>
            <a:endParaRPr lang="ar-KW" dirty="0"/>
          </a:p>
        </p:txBody>
      </p:sp>
      <p:pic>
        <p:nvPicPr>
          <p:cNvPr id="8" name="Picture 7" descr="A picture containing text, sign&#10;&#10;Description automatically generated">
            <a:extLst>
              <a:ext uri="{FF2B5EF4-FFF2-40B4-BE49-F238E27FC236}">
                <a16:creationId xmlns:a16="http://schemas.microsoft.com/office/drawing/2014/main" id="{507F5667-62E2-4779-B6BE-1B5008AE644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9363" y="521838"/>
            <a:ext cx="709354" cy="8512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495120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A76A2BC-EB9D-6F4E-0B2D-F47EC6BD1D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9F945-16C0-4D33-892D-F39643C801D3}" type="slidenum">
              <a:rPr lang="ar-KW" smtClean="0"/>
              <a:t>4</a:t>
            </a:fld>
            <a:endParaRPr lang="ar-K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91342F8-4BBB-4988-A327-611F5DC7EF08}"/>
              </a:ext>
            </a:extLst>
          </p:cNvPr>
          <p:cNvSpPr/>
          <p:nvPr/>
        </p:nvSpPr>
        <p:spPr>
          <a:xfrm>
            <a:off x="6777409" y="2121872"/>
            <a:ext cx="2279993" cy="3432289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>
              <a:lnSpc>
                <a:spcPct val="150000"/>
              </a:lnSpc>
            </a:pPr>
            <a:r>
              <a:rPr lang="ar-KW" sz="20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بالرغم من اكتمال تنفيذ العديد من مشاريع الربط الكهربائي، إلا أن نسبة الاستفادة منها (حجم الطاقة المتبادلة مقارنة بسعات الخطوط)</a:t>
            </a:r>
          </a:p>
          <a:p>
            <a:pPr algn="ctr" rtl="1">
              <a:lnSpc>
                <a:spcPct val="150000"/>
              </a:lnSpc>
            </a:pPr>
            <a:r>
              <a:rPr lang="ar-KW" sz="20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لم يتجاوز 5 – 7%</a:t>
            </a:r>
            <a:endParaRPr lang="en-US" sz="2000" b="1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4CBC62F2-6463-A5E0-0054-4730FE6E8AAF}"/>
              </a:ext>
            </a:extLst>
          </p:cNvPr>
          <p:cNvSpPr txBox="1">
            <a:spLocks/>
          </p:cNvSpPr>
          <p:nvPr/>
        </p:nvSpPr>
        <p:spPr>
          <a:xfrm>
            <a:off x="2043752" y="1632580"/>
            <a:ext cx="2917383" cy="90382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12700"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algn="ctr" rtl="1">
              <a:spcBef>
                <a:spcPts val="1200"/>
              </a:spcBef>
              <a:spcAft>
                <a:spcPts val="1200"/>
              </a:spcAft>
              <a:defRPr b="1">
                <a:solidFill>
                  <a:srgbClr val="00660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ar-KW" dirty="0"/>
              <a:t>قام الصندوق العربي بتقديم معونات لإجراء دراسات لعديد من مشاريع الربط الكهربائي</a:t>
            </a:r>
            <a:endParaRPr lang="en-US" dirty="0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2D77C9A1-5F49-96DA-E05B-68234A9B8C97}"/>
              </a:ext>
            </a:extLst>
          </p:cNvPr>
          <p:cNvCxnSpPr>
            <a:cxnSpLocks/>
          </p:cNvCxnSpPr>
          <p:nvPr/>
        </p:nvCxnSpPr>
        <p:spPr>
          <a:xfrm flipV="1">
            <a:off x="1427256" y="1494971"/>
            <a:ext cx="0" cy="4940561"/>
          </a:xfrm>
          <a:prstGeom prst="line">
            <a:avLst/>
          </a:prstGeom>
          <a:noFill/>
          <a:ln w="12700">
            <a:solidFill>
              <a:srgbClr val="006600"/>
            </a:solidFill>
            <a:prstDash val="dash"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FA841306-C5C4-9F1A-DD34-CD5B02A55835}"/>
              </a:ext>
            </a:extLst>
          </p:cNvPr>
          <p:cNvCxnSpPr>
            <a:cxnSpLocks/>
          </p:cNvCxnSpPr>
          <p:nvPr/>
        </p:nvCxnSpPr>
        <p:spPr>
          <a:xfrm flipV="1">
            <a:off x="5723494" y="1494971"/>
            <a:ext cx="0" cy="4940561"/>
          </a:xfrm>
          <a:prstGeom prst="line">
            <a:avLst/>
          </a:prstGeom>
          <a:noFill/>
          <a:ln w="12700">
            <a:solidFill>
              <a:srgbClr val="006600"/>
            </a:solidFill>
            <a:prstDash val="dash"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sp>
        <p:nvSpPr>
          <p:cNvPr id="10" name="Title 1">
            <a:extLst>
              <a:ext uri="{FF2B5EF4-FFF2-40B4-BE49-F238E27FC236}">
                <a16:creationId xmlns:a16="http://schemas.microsoft.com/office/drawing/2014/main" id="{71A7DDDC-5422-7432-099E-7D3A67484795}"/>
              </a:ext>
            </a:extLst>
          </p:cNvPr>
          <p:cNvSpPr txBox="1">
            <a:spLocks/>
          </p:cNvSpPr>
          <p:nvPr/>
        </p:nvSpPr>
        <p:spPr>
          <a:xfrm>
            <a:off x="4900100" y="1022732"/>
            <a:ext cx="1646787" cy="354826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algn="ctr" rtl="1">
              <a:spcBef>
                <a:spcPts val="1200"/>
              </a:spcBef>
              <a:spcAft>
                <a:spcPts val="1200"/>
              </a:spcAft>
              <a:defRPr b="1">
                <a:solidFill>
                  <a:srgbClr val="00660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ar-KW" sz="2000" dirty="0"/>
              <a:t>(2012 – 2011)</a:t>
            </a:r>
            <a:endParaRPr lang="en-US" sz="2000" dirty="0"/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29701A49-1203-1D6B-7CE5-AF8179BF283C}"/>
              </a:ext>
            </a:extLst>
          </p:cNvPr>
          <p:cNvSpPr txBox="1">
            <a:spLocks/>
          </p:cNvSpPr>
          <p:nvPr/>
        </p:nvSpPr>
        <p:spPr>
          <a:xfrm>
            <a:off x="864867" y="1037246"/>
            <a:ext cx="1124777" cy="354826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algn="ctr" rtl="1">
              <a:spcBef>
                <a:spcPts val="1200"/>
              </a:spcBef>
              <a:spcAft>
                <a:spcPts val="1200"/>
              </a:spcAft>
              <a:defRPr b="1">
                <a:solidFill>
                  <a:srgbClr val="00660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ar-KW" sz="2000" dirty="0"/>
              <a:t>1983</a:t>
            </a:r>
            <a:endParaRPr lang="en-US" sz="2000" dirty="0"/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B9A1BDD7-F10C-057F-5CC0-743674866C86}"/>
              </a:ext>
            </a:extLst>
          </p:cNvPr>
          <p:cNvSpPr txBox="1">
            <a:spLocks/>
          </p:cNvSpPr>
          <p:nvPr/>
        </p:nvSpPr>
        <p:spPr>
          <a:xfrm>
            <a:off x="2043752" y="3351533"/>
            <a:ext cx="2917383" cy="10936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12700"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algn="ctr" rtl="1">
              <a:spcBef>
                <a:spcPts val="1200"/>
              </a:spcBef>
              <a:spcAft>
                <a:spcPts val="1200"/>
              </a:spcAft>
              <a:defRPr b="1">
                <a:solidFill>
                  <a:srgbClr val="00660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ar-KW" dirty="0">
                <a:solidFill>
                  <a:schemeClr val="accent1">
                    <a:lumMod val="75000"/>
                  </a:schemeClr>
                </a:solidFill>
              </a:rPr>
              <a:t>قام الصندوق العربي بتقديم قروض للمساهمة في تغطية تكاليف عدد من مشاريع الربط الكهربائي</a:t>
            </a:r>
            <a:endParaRPr lang="en-US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id="{11A797A3-71B5-18B8-1812-EF0BF13867BD}"/>
              </a:ext>
            </a:extLst>
          </p:cNvPr>
          <p:cNvSpPr txBox="1">
            <a:spLocks/>
          </p:cNvSpPr>
          <p:nvPr/>
        </p:nvSpPr>
        <p:spPr>
          <a:xfrm>
            <a:off x="2043752" y="5262720"/>
            <a:ext cx="2917383" cy="109363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12700"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algn="ctr" rtl="1">
              <a:spcBef>
                <a:spcPts val="1200"/>
              </a:spcBef>
              <a:spcAft>
                <a:spcPts val="1200"/>
              </a:spcAft>
              <a:defRPr b="1">
                <a:solidFill>
                  <a:srgbClr val="00660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ar-KW" dirty="0"/>
              <a:t>قام الصندوق العربي بتقديم معونات لتطوير أداء منظومات الربط الكهربائي</a:t>
            </a:r>
            <a:endParaRPr lang="en-US" dirty="0"/>
          </a:p>
        </p:txBody>
      </p:sp>
      <p:sp>
        <p:nvSpPr>
          <p:cNvPr id="14" name="Arrow: Right 13">
            <a:extLst>
              <a:ext uri="{FF2B5EF4-FFF2-40B4-BE49-F238E27FC236}">
                <a16:creationId xmlns:a16="http://schemas.microsoft.com/office/drawing/2014/main" id="{B1DC897B-36D2-AEC9-5E28-8C151CFBEC56}"/>
              </a:ext>
            </a:extLst>
          </p:cNvPr>
          <p:cNvSpPr/>
          <p:nvPr/>
        </p:nvSpPr>
        <p:spPr>
          <a:xfrm rot="5400000">
            <a:off x="3103168" y="2676213"/>
            <a:ext cx="673796" cy="510186"/>
          </a:xfrm>
          <a:prstGeom prst="rightArrow">
            <a:avLst/>
          </a:prstGeom>
          <a:noFill/>
          <a:ln w="12700"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>
              <a:spcBef>
                <a:spcPts val="1200"/>
              </a:spcBef>
              <a:spcAft>
                <a:spcPts val="1200"/>
              </a:spcAft>
            </a:pPr>
            <a:endParaRPr lang="en-US" b="1" dirty="0">
              <a:solidFill>
                <a:srgbClr val="006600"/>
              </a:solidFill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</p:txBody>
      </p:sp>
      <p:sp>
        <p:nvSpPr>
          <p:cNvPr id="15" name="Arrow: Right 14">
            <a:extLst>
              <a:ext uri="{FF2B5EF4-FFF2-40B4-BE49-F238E27FC236}">
                <a16:creationId xmlns:a16="http://schemas.microsoft.com/office/drawing/2014/main" id="{42468B90-FDE6-EE09-0507-283042E6DE73}"/>
              </a:ext>
            </a:extLst>
          </p:cNvPr>
          <p:cNvSpPr/>
          <p:nvPr/>
        </p:nvSpPr>
        <p:spPr>
          <a:xfrm rot="5400000">
            <a:off x="3103168" y="4589171"/>
            <a:ext cx="673796" cy="510186"/>
          </a:xfrm>
          <a:prstGeom prst="rightArrow">
            <a:avLst/>
          </a:prstGeom>
          <a:noFill/>
          <a:ln w="12700"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ts val="1200"/>
              </a:spcBef>
              <a:spcAft>
                <a:spcPts val="1200"/>
              </a:spcAft>
            </a:pPr>
            <a:endParaRPr lang="en-US" b="1" dirty="0">
              <a:solidFill>
                <a:srgbClr val="006600"/>
              </a:solidFill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3BB2C8C9-4BEA-47A7-1743-9788B836BA78}"/>
              </a:ext>
            </a:extLst>
          </p:cNvPr>
          <p:cNvSpPr txBox="1"/>
          <p:nvPr/>
        </p:nvSpPr>
        <p:spPr>
          <a:xfrm>
            <a:off x="4395537" y="312398"/>
            <a:ext cx="506777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KW" sz="2800" b="1" dirty="0">
                <a:solidFill>
                  <a:schemeClr val="accent6">
                    <a:lumMod val="75000"/>
                  </a:schemeClr>
                </a:solidFill>
              </a:rPr>
              <a:t>تسلسل القروض والمعونات</a:t>
            </a:r>
            <a:endParaRPr lang="en-US" sz="2800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6" name="Arrow: Right 15">
            <a:extLst>
              <a:ext uri="{FF2B5EF4-FFF2-40B4-BE49-F238E27FC236}">
                <a16:creationId xmlns:a16="http://schemas.microsoft.com/office/drawing/2014/main" id="{37CC549D-D7FC-304C-3651-6DC824EA2575}"/>
              </a:ext>
            </a:extLst>
          </p:cNvPr>
          <p:cNvSpPr/>
          <p:nvPr/>
        </p:nvSpPr>
        <p:spPr>
          <a:xfrm>
            <a:off x="5107622" y="3548572"/>
            <a:ext cx="1567675" cy="510186"/>
          </a:xfrm>
          <a:prstGeom prst="rightArrow">
            <a:avLst/>
          </a:prstGeom>
          <a:solidFill>
            <a:schemeClr val="bg1"/>
          </a:solidFill>
          <a:ln w="12700"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>
              <a:spcBef>
                <a:spcPts val="1200"/>
              </a:spcBef>
              <a:spcAft>
                <a:spcPts val="1200"/>
              </a:spcAft>
            </a:pPr>
            <a:endParaRPr lang="en-US" b="1" dirty="0">
              <a:solidFill>
                <a:srgbClr val="006600"/>
              </a:solidFill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280242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 6">
            <a:extLst>
              <a:ext uri="{FF2B5EF4-FFF2-40B4-BE49-F238E27FC236}">
                <a16:creationId xmlns:a16="http://schemas.microsoft.com/office/drawing/2014/main" id="{198305B6-1C64-69FA-6F96-53DD340D7AF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09429663"/>
              </p:ext>
            </p:extLst>
          </p:nvPr>
        </p:nvGraphicFramePr>
        <p:xfrm>
          <a:off x="247190" y="291912"/>
          <a:ext cx="9411621" cy="537522"/>
        </p:xfrm>
        <a:graphic>
          <a:graphicData uri="http://schemas.openxmlformats.org/drawingml/2006/table">
            <a:tbl>
              <a:tblPr rtl="1" firstRow="1" bandRow="1">
                <a:tableStyleId>{93296810-A885-4BE3-A3E7-6D5BEEA58F35}</a:tableStyleId>
              </a:tblPr>
              <a:tblGrid>
                <a:gridCol w="9411621">
                  <a:extLst>
                    <a:ext uri="{9D8B030D-6E8A-4147-A177-3AD203B41FA5}">
                      <a16:colId xmlns:a16="http://schemas.microsoft.com/office/drawing/2014/main" val="3763178777"/>
                    </a:ext>
                  </a:extLst>
                </a:gridCol>
              </a:tblGrid>
              <a:tr h="537522">
                <a:tc>
                  <a:txBody>
                    <a:bodyPr/>
                    <a:lstStyle/>
                    <a:p>
                      <a:pPr algn="ctr" rtl="1"/>
                      <a:r>
                        <a:rPr lang="ar-KW" sz="2200" dirty="0"/>
                        <a:t>القروض المقدمة من الصندوق العربي للمساهمة في تغطية تكاليف مشاريع الربط الكهربائي</a:t>
                      </a:r>
                    </a:p>
                  </a:txBody>
                  <a:tcPr marL="462182" marR="462182" marT="37785" marB="37785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03786655"/>
                  </a:ext>
                </a:extLst>
              </a:tr>
            </a:tbl>
          </a:graphicData>
        </a:graphic>
      </p:graphicFrame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E31E502-614F-7C0E-1A16-6AEF183F75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450604" y="6356352"/>
            <a:ext cx="2228850" cy="365125"/>
          </a:xfrm>
        </p:spPr>
        <p:txBody>
          <a:bodyPr/>
          <a:lstStyle/>
          <a:p>
            <a:fld id="{A029F945-16C0-4D33-892D-F39643C801D3}" type="slidenum">
              <a:rPr lang="ar-KW" sz="1000" smtClean="0"/>
              <a:t>5</a:t>
            </a:fld>
            <a:endParaRPr lang="ar-KW" sz="1000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FDDD3BD7-E9FE-D115-573D-191356713223}"/>
              </a:ext>
            </a:extLst>
          </p:cNvPr>
          <p:cNvSpPr/>
          <p:nvPr/>
        </p:nvSpPr>
        <p:spPr>
          <a:xfrm>
            <a:off x="240575" y="3657380"/>
            <a:ext cx="1090379" cy="616636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/>
            <a:r>
              <a:rPr lang="ar-KW" sz="2400" b="1" dirty="0">
                <a:solidFill>
                  <a:schemeClr val="accent6">
                    <a:lumMod val="50000"/>
                  </a:schemeClr>
                </a:solidFill>
              </a:rPr>
              <a:t>الجزائر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91BCD365-0FAD-D1DE-DC39-9BB8A9BB5F37}"/>
              </a:ext>
            </a:extLst>
          </p:cNvPr>
          <p:cNvSpPr/>
          <p:nvPr/>
        </p:nvSpPr>
        <p:spPr>
          <a:xfrm>
            <a:off x="1985485" y="3657380"/>
            <a:ext cx="1090379" cy="616636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/>
            <a:r>
              <a:rPr lang="ar-KW" sz="2400" b="1" dirty="0">
                <a:solidFill>
                  <a:schemeClr val="accent6">
                    <a:lumMod val="50000"/>
                  </a:schemeClr>
                </a:solidFill>
              </a:rPr>
              <a:t>تونس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3D56DDFF-4704-236B-4A27-BEFFD4DE7E07}"/>
              </a:ext>
            </a:extLst>
          </p:cNvPr>
          <p:cNvSpPr/>
          <p:nvPr/>
        </p:nvSpPr>
        <p:spPr>
          <a:xfrm>
            <a:off x="3638116" y="3657380"/>
            <a:ext cx="1090379" cy="616636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/>
            <a:r>
              <a:rPr lang="ar-KW" sz="2400" b="1" dirty="0">
                <a:solidFill>
                  <a:schemeClr val="accent6">
                    <a:lumMod val="50000"/>
                  </a:schemeClr>
                </a:solidFill>
              </a:rPr>
              <a:t>ليبيا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36752A0-F43F-B542-FD5D-42F2A360CBED}"/>
              </a:ext>
            </a:extLst>
          </p:cNvPr>
          <p:cNvSpPr/>
          <p:nvPr/>
        </p:nvSpPr>
        <p:spPr>
          <a:xfrm>
            <a:off x="5282358" y="3657380"/>
            <a:ext cx="1090379" cy="616636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/>
            <a:r>
              <a:rPr lang="ar-KW" sz="2400" b="1" dirty="0">
                <a:solidFill>
                  <a:schemeClr val="accent6">
                    <a:lumMod val="50000"/>
                  </a:schemeClr>
                </a:solidFill>
              </a:rPr>
              <a:t>مصر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24679D54-D85D-D50D-5BE4-748E6EA1E0D9}"/>
              </a:ext>
            </a:extLst>
          </p:cNvPr>
          <p:cNvSpPr/>
          <p:nvPr/>
        </p:nvSpPr>
        <p:spPr>
          <a:xfrm>
            <a:off x="7270549" y="3657380"/>
            <a:ext cx="1090379" cy="616636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/>
            <a:r>
              <a:rPr lang="ar-KW" sz="2400" b="1" dirty="0">
                <a:solidFill>
                  <a:schemeClr val="accent6">
                    <a:lumMod val="50000"/>
                  </a:schemeClr>
                </a:solidFill>
              </a:rPr>
              <a:t>الأردن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7E4AC65-6B89-DDBD-A6FD-4AF7A413EAE0}"/>
              </a:ext>
            </a:extLst>
          </p:cNvPr>
          <p:cNvSpPr/>
          <p:nvPr/>
        </p:nvSpPr>
        <p:spPr>
          <a:xfrm>
            <a:off x="7270549" y="2485810"/>
            <a:ext cx="1090379" cy="616636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/>
            <a:r>
              <a:rPr lang="ar-KW" sz="2400" b="1" dirty="0">
                <a:solidFill>
                  <a:schemeClr val="accent6">
                    <a:lumMod val="50000"/>
                  </a:schemeClr>
                </a:solidFill>
              </a:rPr>
              <a:t>سوريا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D15F2737-F407-C55D-86CB-8C52B6CF208A}"/>
              </a:ext>
            </a:extLst>
          </p:cNvPr>
          <p:cNvSpPr/>
          <p:nvPr/>
        </p:nvSpPr>
        <p:spPr>
          <a:xfrm>
            <a:off x="7270549" y="1314473"/>
            <a:ext cx="1090379" cy="616636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/>
            <a:r>
              <a:rPr lang="ar-KW" sz="2400" b="1" dirty="0">
                <a:solidFill>
                  <a:schemeClr val="accent6">
                    <a:lumMod val="50000"/>
                  </a:schemeClr>
                </a:solidFill>
              </a:rPr>
              <a:t>لبنان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E485FC5E-76B9-177B-D7CC-262210FDFCE9}"/>
              </a:ext>
            </a:extLst>
          </p:cNvPr>
          <p:cNvSpPr/>
          <p:nvPr/>
        </p:nvSpPr>
        <p:spPr>
          <a:xfrm>
            <a:off x="7127936" y="4956788"/>
            <a:ext cx="1090379" cy="616636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/>
            <a:r>
              <a:rPr lang="ar-KW" sz="2400" b="1" dirty="0">
                <a:solidFill>
                  <a:schemeClr val="accent6">
                    <a:lumMod val="50000"/>
                  </a:schemeClr>
                </a:solidFill>
              </a:rPr>
              <a:t>السعودية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17C25BF7-6C06-E1F8-5F89-DA77E90F30D2}"/>
              </a:ext>
            </a:extLst>
          </p:cNvPr>
          <p:cNvCxnSpPr>
            <a:stCxn id="2" idx="3"/>
            <a:endCxn id="3" idx="1"/>
          </p:cNvCxnSpPr>
          <p:nvPr/>
        </p:nvCxnSpPr>
        <p:spPr>
          <a:xfrm>
            <a:off x="1330954" y="3965698"/>
            <a:ext cx="654531" cy="0"/>
          </a:xfrm>
          <a:prstGeom prst="line">
            <a:avLst/>
          </a:prstGeom>
          <a:ln w="1905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214EAA86-7301-F351-CE83-4C092BE35D69}"/>
              </a:ext>
            </a:extLst>
          </p:cNvPr>
          <p:cNvCxnSpPr/>
          <p:nvPr/>
        </p:nvCxnSpPr>
        <p:spPr>
          <a:xfrm>
            <a:off x="3080049" y="3965698"/>
            <a:ext cx="545493" cy="0"/>
          </a:xfrm>
          <a:prstGeom prst="line">
            <a:avLst/>
          </a:prstGeom>
          <a:ln w="1905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560B509E-4FCC-E4BB-C9AB-585791065C37}"/>
              </a:ext>
            </a:extLst>
          </p:cNvPr>
          <p:cNvCxnSpPr/>
          <p:nvPr/>
        </p:nvCxnSpPr>
        <p:spPr>
          <a:xfrm>
            <a:off x="4724291" y="3965698"/>
            <a:ext cx="545493" cy="0"/>
          </a:xfrm>
          <a:prstGeom prst="line">
            <a:avLst/>
          </a:prstGeom>
          <a:ln w="1905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67E09790-F218-9523-5FDD-798211009421}"/>
              </a:ext>
            </a:extLst>
          </p:cNvPr>
          <p:cNvCxnSpPr>
            <a:cxnSpLocks/>
            <a:endCxn id="9" idx="1"/>
          </p:cNvCxnSpPr>
          <p:nvPr/>
        </p:nvCxnSpPr>
        <p:spPr>
          <a:xfrm>
            <a:off x="6368533" y="3965698"/>
            <a:ext cx="902016" cy="0"/>
          </a:xfrm>
          <a:prstGeom prst="line">
            <a:avLst/>
          </a:prstGeom>
          <a:ln w="1905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61921353-CE6F-C332-FA97-11D7DCF22772}"/>
              </a:ext>
            </a:extLst>
          </p:cNvPr>
          <p:cNvCxnSpPr>
            <a:cxnSpLocks/>
          </p:cNvCxnSpPr>
          <p:nvPr/>
        </p:nvCxnSpPr>
        <p:spPr>
          <a:xfrm rot="5400000">
            <a:off x="7542991" y="3380625"/>
            <a:ext cx="545493" cy="0"/>
          </a:xfrm>
          <a:prstGeom prst="line">
            <a:avLst/>
          </a:prstGeom>
          <a:ln w="1905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32BEBBF0-DD1A-DB79-136D-179EED7F6B1B}"/>
              </a:ext>
            </a:extLst>
          </p:cNvPr>
          <p:cNvCxnSpPr>
            <a:cxnSpLocks/>
          </p:cNvCxnSpPr>
          <p:nvPr/>
        </p:nvCxnSpPr>
        <p:spPr>
          <a:xfrm rot="5400000">
            <a:off x="7542991" y="2201282"/>
            <a:ext cx="545493" cy="0"/>
          </a:xfrm>
          <a:prstGeom prst="line">
            <a:avLst/>
          </a:prstGeom>
          <a:ln w="1905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5" name="Group 74">
            <a:extLst>
              <a:ext uri="{FF2B5EF4-FFF2-40B4-BE49-F238E27FC236}">
                <a16:creationId xmlns:a16="http://schemas.microsoft.com/office/drawing/2014/main" id="{FD00F799-81AB-E17B-7E03-92D862036950}"/>
              </a:ext>
            </a:extLst>
          </p:cNvPr>
          <p:cNvGrpSpPr/>
          <p:nvPr/>
        </p:nvGrpSpPr>
        <p:grpSpPr>
          <a:xfrm>
            <a:off x="5965386" y="4299263"/>
            <a:ext cx="1149052" cy="958821"/>
            <a:chOff x="5965386" y="4482143"/>
            <a:chExt cx="1149052" cy="1386573"/>
          </a:xfrm>
        </p:grpSpPr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F7E10EF0-74FF-072E-99E2-741C119A98E5}"/>
                </a:ext>
              </a:extLst>
            </p:cNvPr>
            <p:cNvCxnSpPr>
              <a:cxnSpLocks/>
            </p:cNvCxnSpPr>
            <p:nvPr/>
          </p:nvCxnSpPr>
          <p:spPr>
            <a:xfrm>
              <a:off x="5965387" y="4482143"/>
              <a:ext cx="0" cy="1386573"/>
            </a:xfrm>
            <a:prstGeom prst="line">
              <a:avLst/>
            </a:prstGeom>
            <a:ln w="19050">
              <a:solidFill>
                <a:schemeClr val="accent6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38BF5D5D-1858-C57F-055D-39C459851CF6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5965386" y="5868714"/>
              <a:ext cx="1149052" cy="0"/>
            </a:xfrm>
            <a:prstGeom prst="line">
              <a:avLst/>
            </a:prstGeom>
            <a:ln w="19050">
              <a:solidFill>
                <a:schemeClr val="accent6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A20A5162-4322-04AB-0442-676F9741CA34}"/>
              </a:ext>
            </a:extLst>
          </p:cNvPr>
          <p:cNvCxnSpPr>
            <a:cxnSpLocks/>
          </p:cNvCxnSpPr>
          <p:nvPr/>
        </p:nvCxnSpPr>
        <p:spPr>
          <a:xfrm>
            <a:off x="1658219" y="3653372"/>
            <a:ext cx="0" cy="645891"/>
          </a:xfrm>
          <a:prstGeom prst="line">
            <a:avLst/>
          </a:prstGeom>
          <a:ln w="19050">
            <a:solidFill>
              <a:schemeClr val="accent6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4B1F4A56-B48C-6601-C91D-7363CB963C9A}"/>
              </a:ext>
            </a:extLst>
          </p:cNvPr>
          <p:cNvCxnSpPr>
            <a:cxnSpLocks/>
          </p:cNvCxnSpPr>
          <p:nvPr/>
        </p:nvCxnSpPr>
        <p:spPr>
          <a:xfrm>
            <a:off x="3328274" y="3653372"/>
            <a:ext cx="0" cy="620644"/>
          </a:xfrm>
          <a:prstGeom prst="line">
            <a:avLst/>
          </a:prstGeom>
          <a:ln w="19050">
            <a:solidFill>
              <a:schemeClr val="accent6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A3054149-0197-A262-E0D6-118DB98951EE}"/>
              </a:ext>
            </a:extLst>
          </p:cNvPr>
          <p:cNvCxnSpPr>
            <a:cxnSpLocks/>
          </p:cNvCxnSpPr>
          <p:nvPr/>
        </p:nvCxnSpPr>
        <p:spPr>
          <a:xfrm>
            <a:off x="4998329" y="3673797"/>
            <a:ext cx="0" cy="600219"/>
          </a:xfrm>
          <a:prstGeom prst="line">
            <a:avLst/>
          </a:prstGeom>
          <a:ln w="19050">
            <a:solidFill>
              <a:schemeClr val="accent6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F7BC9EDB-96E2-C0AA-E809-6B696CD9454F}"/>
              </a:ext>
            </a:extLst>
          </p:cNvPr>
          <p:cNvCxnSpPr>
            <a:cxnSpLocks/>
          </p:cNvCxnSpPr>
          <p:nvPr/>
        </p:nvCxnSpPr>
        <p:spPr>
          <a:xfrm>
            <a:off x="6809059" y="3673797"/>
            <a:ext cx="0" cy="510014"/>
          </a:xfrm>
          <a:prstGeom prst="line">
            <a:avLst/>
          </a:prstGeom>
          <a:ln w="19050">
            <a:solidFill>
              <a:schemeClr val="accent6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1E2EA67F-8804-403B-19FE-1306A06394FF}"/>
              </a:ext>
            </a:extLst>
          </p:cNvPr>
          <p:cNvCxnSpPr>
            <a:cxnSpLocks/>
          </p:cNvCxnSpPr>
          <p:nvPr/>
        </p:nvCxnSpPr>
        <p:spPr>
          <a:xfrm>
            <a:off x="6539912" y="5021365"/>
            <a:ext cx="0" cy="456409"/>
          </a:xfrm>
          <a:prstGeom prst="line">
            <a:avLst/>
          </a:prstGeom>
          <a:ln w="19050">
            <a:solidFill>
              <a:schemeClr val="accent6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FC98563E-6BE3-BDE4-DCB0-5800DD79E875}"/>
              </a:ext>
            </a:extLst>
          </p:cNvPr>
          <p:cNvCxnSpPr>
            <a:cxnSpLocks/>
          </p:cNvCxnSpPr>
          <p:nvPr/>
        </p:nvCxnSpPr>
        <p:spPr>
          <a:xfrm flipH="1">
            <a:off x="7522234" y="3395503"/>
            <a:ext cx="491402" cy="0"/>
          </a:xfrm>
          <a:prstGeom prst="line">
            <a:avLst/>
          </a:prstGeom>
          <a:ln w="19050">
            <a:solidFill>
              <a:schemeClr val="accent6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F1722044-7BB6-932F-3340-EC22F25D23E1}"/>
              </a:ext>
            </a:extLst>
          </p:cNvPr>
          <p:cNvCxnSpPr>
            <a:cxnSpLocks/>
          </p:cNvCxnSpPr>
          <p:nvPr/>
        </p:nvCxnSpPr>
        <p:spPr>
          <a:xfrm flipH="1">
            <a:off x="7522234" y="2201282"/>
            <a:ext cx="491402" cy="0"/>
          </a:xfrm>
          <a:prstGeom prst="line">
            <a:avLst/>
          </a:prstGeom>
          <a:ln w="19050">
            <a:solidFill>
              <a:schemeClr val="accent6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Rectangle 33">
            <a:extLst>
              <a:ext uri="{FF2B5EF4-FFF2-40B4-BE49-F238E27FC236}">
                <a16:creationId xmlns:a16="http://schemas.microsoft.com/office/drawing/2014/main" id="{B44EFEFF-54A0-6D56-0750-67CE3FEEFEAE}"/>
              </a:ext>
            </a:extLst>
          </p:cNvPr>
          <p:cNvSpPr/>
          <p:nvPr/>
        </p:nvSpPr>
        <p:spPr>
          <a:xfrm>
            <a:off x="3625542" y="1669848"/>
            <a:ext cx="1090379" cy="616636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/>
            <a:r>
              <a:rPr lang="ar-KW" sz="2800" b="1" dirty="0">
                <a:solidFill>
                  <a:schemeClr val="accent1">
                    <a:lumMod val="75000"/>
                  </a:schemeClr>
                </a:solidFill>
              </a:rPr>
              <a:t>قروض</a:t>
            </a: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178D8AAC-8E74-7F70-9FC6-7DEFC838B0DB}"/>
              </a:ext>
            </a:extLst>
          </p:cNvPr>
          <p:cNvSpPr/>
          <p:nvPr/>
        </p:nvSpPr>
        <p:spPr>
          <a:xfrm>
            <a:off x="4261759" y="5021365"/>
            <a:ext cx="1090379" cy="616636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/>
            <a:r>
              <a:rPr lang="ar-KW" sz="2400" b="1" dirty="0">
                <a:solidFill>
                  <a:schemeClr val="accent1">
                    <a:lumMod val="75000"/>
                  </a:schemeClr>
                </a:solidFill>
              </a:rPr>
              <a:t>قرض</a:t>
            </a:r>
            <a:endParaRPr lang="ar-KW" sz="24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37291141-1AC0-9AE5-12EA-17FD9DE801F4}"/>
              </a:ext>
            </a:extLst>
          </p:cNvPr>
          <p:cNvSpPr/>
          <p:nvPr/>
        </p:nvSpPr>
        <p:spPr>
          <a:xfrm>
            <a:off x="8575046" y="1914460"/>
            <a:ext cx="1090379" cy="1759337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/>
            <a:r>
              <a:rPr lang="ar-KW" sz="2400" b="1" dirty="0">
                <a:solidFill>
                  <a:schemeClr val="accent1">
                    <a:lumMod val="75000"/>
                  </a:schemeClr>
                </a:solidFill>
              </a:rPr>
              <a:t>قروض</a:t>
            </a:r>
            <a:endParaRPr lang="ar-KW" sz="2400" dirty="0">
              <a:solidFill>
                <a:schemeClr val="accent1">
                  <a:lumMod val="75000"/>
                </a:schemeClr>
              </a:solidFill>
            </a:endParaRPr>
          </a:p>
        </p:txBody>
      </p:sp>
      <p:cxnSp>
        <p:nvCxnSpPr>
          <p:cNvPr id="39" name="Connector: Elbow 38">
            <a:extLst>
              <a:ext uri="{FF2B5EF4-FFF2-40B4-BE49-F238E27FC236}">
                <a16:creationId xmlns:a16="http://schemas.microsoft.com/office/drawing/2014/main" id="{FD0C4D06-A4AC-2AE9-C89C-663AA82F1942}"/>
              </a:ext>
            </a:extLst>
          </p:cNvPr>
          <p:cNvCxnSpPr>
            <a:cxnSpLocks/>
          </p:cNvCxnSpPr>
          <p:nvPr/>
        </p:nvCxnSpPr>
        <p:spPr>
          <a:xfrm rot="5400000">
            <a:off x="1712485" y="2055021"/>
            <a:ext cx="1986441" cy="1834912"/>
          </a:xfrm>
          <a:prstGeom prst="bentConnector3">
            <a:avLst>
              <a:gd name="adj1" fmla="val 836"/>
            </a:avLst>
          </a:prstGeom>
          <a:ln w="12700">
            <a:solidFill>
              <a:schemeClr val="accent6">
                <a:lumMod val="75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Connector: Elbow 45">
            <a:extLst>
              <a:ext uri="{FF2B5EF4-FFF2-40B4-BE49-F238E27FC236}">
                <a16:creationId xmlns:a16="http://schemas.microsoft.com/office/drawing/2014/main" id="{06B7A961-7DF2-78C8-CC17-72A6B773F3B6}"/>
              </a:ext>
            </a:extLst>
          </p:cNvPr>
          <p:cNvCxnSpPr>
            <a:cxnSpLocks/>
          </p:cNvCxnSpPr>
          <p:nvPr/>
        </p:nvCxnSpPr>
        <p:spPr>
          <a:xfrm rot="5400000">
            <a:off x="2508001" y="2842207"/>
            <a:ext cx="1809801" cy="430042"/>
          </a:xfrm>
          <a:prstGeom prst="bentConnector3">
            <a:avLst>
              <a:gd name="adj1" fmla="val 528"/>
            </a:avLst>
          </a:prstGeom>
          <a:ln w="12700">
            <a:solidFill>
              <a:schemeClr val="accent6">
                <a:lumMod val="75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Connector: Elbow 50">
            <a:extLst>
              <a:ext uri="{FF2B5EF4-FFF2-40B4-BE49-F238E27FC236}">
                <a16:creationId xmlns:a16="http://schemas.microsoft.com/office/drawing/2014/main" id="{7680038D-D059-9B81-EE6B-0C0E06FAB6D6}"/>
              </a:ext>
            </a:extLst>
          </p:cNvPr>
          <p:cNvCxnSpPr>
            <a:cxnSpLocks/>
          </p:cNvCxnSpPr>
          <p:nvPr/>
        </p:nvCxnSpPr>
        <p:spPr>
          <a:xfrm rot="5400000">
            <a:off x="2687695" y="3025472"/>
            <a:ext cx="1721483" cy="158973"/>
          </a:xfrm>
          <a:prstGeom prst="bentConnector3">
            <a:avLst>
              <a:gd name="adj1" fmla="val -74"/>
            </a:avLst>
          </a:prstGeom>
          <a:ln w="12700">
            <a:solidFill>
              <a:schemeClr val="accent6">
                <a:lumMod val="75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Connector: Elbow 54">
            <a:extLst>
              <a:ext uri="{FF2B5EF4-FFF2-40B4-BE49-F238E27FC236}">
                <a16:creationId xmlns:a16="http://schemas.microsoft.com/office/drawing/2014/main" id="{9441134B-E86F-C8F8-BDEF-6EACCEC267F7}"/>
              </a:ext>
            </a:extLst>
          </p:cNvPr>
          <p:cNvCxnSpPr>
            <a:cxnSpLocks/>
          </p:cNvCxnSpPr>
          <p:nvPr/>
        </p:nvCxnSpPr>
        <p:spPr>
          <a:xfrm rot="16200000" flipH="1">
            <a:off x="3926681" y="3041827"/>
            <a:ext cx="1721483" cy="126262"/>
          </a:xfrm>
          <a:prstGeom prst="bentConnector3">
            <a:avLst>
              <a:gd name="adj1" fmla="val 480"/>
            </a:avLst>
          </a:prstGeom>
          <a:ln w="12700">
            <a:solidFill>
              <a:schemeClr val="accent6">
                <a:lumMod val="75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Connector: Elbow 57">
            <a:extLst>
              <a:ext uri="{FF2B5EF4-FFF2-40B4-BE49-F238E27FC236}">
                <a16:creationId xmlns:a16="http://schemas.microsoft.com/office/drawing/2014/main" id="{8DC73446-49EF-0234-B62F-C33B3EDB0843}"/>
              </a:ext>
            </a:extLst>
          </p:cNvPr>
          <p:cNvCxnSpPr>
            <a:cxnSpLocks/>
          </p:cNvCxnSpPr>
          <p:nvPr/>
        </p:nvCxnSpPr>
        <p:spPr>
          <a:xfrm rot="16200000" flipH="1">
            <a:off x="4048193" y="2864216"/>
            <a:ext cx="1765640" cy="430183"/>
          </a:xfrm>
          <a:prstGeom prst="bentConnector3">
            <a:avLst>
              <a:gd name="adj1" fmla="val -575"/>
            </a:avLst>
          </a:prstGeom>
          <a:ln w="12700">
            <a:solidFill>
              <a:schemeClr val="accent6">
                <a:lumMod val="75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Connector: Elbow 62">
            <a:extLst>
              <a:ext uri="{FF2B5EF4-FFF2-40B4-BE49-F238E27FC236}">
                <a16:creationId xmlns:a16="http://schemas.microsoft.com/office/drawing/2014/main" id="{F143488E-95BF-00EB-7910-912EB0FC76CB}"/>
              </a:ext>
            </a:extLst>
          </p:cNvPr>
          <p:cNvCxnSpPr>
            <a:cxnSpLocks/>
            <a:stCxn id="34" idx="3"/>
          </p:cNvCxnSpPr>
          <p:nvPr/>
        </p:nvCxnSpPr>
        <p:spPr>
          <a:xfrm>
            <a:off x="4715921" y="1978166"/>
            <a:ext cx="1849752" cy="1987532"/>
          </a:xfrm>
          <a:prstGeom prst="bentConnector2">
            <a:avLst/>
          </a:prstGeom>
          <a:ln w="12700">
            <a:solidFill>
              <a:schemeClr val="accent6">
                <a:lumMod val="75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Connector: Elbow 64">
            <a:extLst>
              <a:ext uri="{FF2B5EF4-FFF2-40B4-BE49-F238E27FC236}">
                <a16:creationId xmlns:a16="http://schemas.microsoft.com/office/drawing/2014/main" id="{1783C39F-52EA-7CE8-086C-CA086821EE59}"/>
              </a:ext>
            </a:extLst>
          </p:cNvPr>
          <p:cNvCxnSpPr>
            <a:cxnSpLocks/>
          </p:cNvCxnSpPr>
          <p:nvPr/>
        </p:nvCxnSpPr>
        <p:spPr>
          <a:xfrm>
            <a:off x="4718301" y="1824007"/>
            <a:ext cx="2317469" cy="2141691"/>
          </a:xfrm>
          <a:prstGeom prst="bentConnector3">
            <a:avLst>
              <a:gd name="adj1" fmla="val 100006"/>
            </a:avLst>
          </a:prstGeom>
          <a:ln w="12700">
            <a:solidFill>
              <a:schemeClr val="accent6">
                <a:lumMod val="75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Straight Connector 68">
            <a:extLst>
              <a:ext uri="{FF2B5EF4-FFF2-40B4-BE49-F238E27FC236}">
                <a16:creationId xmlns:a16="http://schemas.microsoft.com/office/drawing/2014/main" id="{6E3D980F-2247-6490-921B-DDA598F70F37}"/>
              </a:ext>
            </a:extLst>
          </p:cNvPr>
          <p:cNvCxnSpPr>
            <a:cxnSpLocks/>
          </p:cNvCxnSpPr>
          <p:nvPr/>
        </p:nvCxnSpPr>
        <p:spPr>
          <a:xfrm flipH="1">
            <a:off x="7896884" y="3243739"/>
            <a:ext cx="675590" cy="0"/>
          </a:xfrm>
          <a:prstGeom prst="line">
            <a:avLst/>
          </a:prstGeom>
          <a:ln w="12700">
            <a:solidFill>
              <a:schemeClr val="accent6">
                <a:lumMod val="75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Straight Connector 70">
            <a:extLst>
              <a:ext uri="{FF2B5EF4-FFF2-40B4-BE49-F238E27FC236}">
                <a16:creationId xmlns:a16="http://schemas.microsoft.com/office/drawing/2014/main" id="{368329A8-14CC-352D-407A-BA105B675417}"/>
              </a:ext>
            </a:extLst>
          </p:cNvPr>
          <p:cNvCxnSpPr>
            <a:cxnSpLocks/>
          </p:cNvCxnSpPr>
          <p:nvPr/>
        </p:nvCxnSpPr>
        <p:spPr>
          <a:xfrm flipH="1">
            <a:off x="7896884" y="3510439"/>
            <a:ext cx="675590" cy="0"/>
          </a:xfrm>
          <a:prstGeom prst="line">
            <a:avLst/>
          </a:prstGeom>
          <a:ln w="12700">
            <a:solidFill>
              <a:schemeClr val="accent6">
                <a:lumMod val="75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Straight Connector 71">
            <a:extLst>
              <a:ext uri="{FF2B5EF4-FFF2-40B4-BE49-F238E27FC236}">
                <a16:creationId xmlns:a16="http://schemas.microsoft.com/office/drawing/2014/main" id="{13209FD7-E028-D8CC-A4C0-00C79507DAA8}"/>
              </a:ext>
            </a:extLst>
          </p:cNvPr>
          <p:cNvCxnSpPr>
            <a:cxnSpLocks/>
          </p:cNvCxnSpPr>
          <p:nvPr/>
        </p:nvCxnSpPr>
        <p:spPr>
          <a:xfrm flipH="1">
            <a:off x="7896884" y="2062639"/>
            <a:ext cx="675590" cy="0"/>
          </a:xfrm>
          <a:prstGeom prst="line">
            <a:avLst/>
          </a:prstGeom>
          <a:ln w="12700">
            <a:solidFill>
              <a:schemeClr val="accent6">
                <a:lumMod val="75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Straight Connector 73">
            <a:extLst>
              <a:ext uri="{FF2B5EF4-FFF2-40B4-BE49-F238E27FC236}">
                <a16:creationId xmlns:a16="http://schemas.microsoft.com/office/drawing/2014/main" id="{0ECBA53E-5D07-9DBB-B9D2-00AB30FFD3E5}"/>
              </a:ext>
            </a:extLst>
          </p:cNvPr>
          <p:cNvCxnSpPr>
            <a:cxnSpLocks/>
          </p:cNvCxnSpPr>
          <p:nvPr/>
        </p:nvCxnSpPr>
        <p:spPr>
          <a:xfrm rot="9000000" flipH="1">
            <a:off x="5309210" y="5163373"/>
            <a:ext cx="675590" cy="0"/>
          </a:xfrm>
          <a:prstGeom prst="line">
            <a:avLst/>
          </a:prstGeom>
          <a:ln w="12700">
            <a:solidFill>
              <a:schemeClr val="accent6">
                <a:lumMod val="75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6" name="Rectangle 75">
            <a:extLst>
              <a:ext uri="{FF2B5EF4-FFF2-40B4-BE49-F238E27FC236}">
                <a16:creationId xmlns:a16="http://schemas.microsoft.com/office/drawing/2014/main" id="{098E440B-44D3-2BB7-DE7F-D4957401481A}"/>
              </a:ext>
            </a:extLst>
          </p:cNvPr>
          <p:cNvSpPr/>
          <p:nvPr/>
        </p:nvSpPr>
        <p:spPr>
          <a:xfrm>
            <a:off x="918455" y="5954845"/>
            <a:ext cx="8069090" cy="61663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/>
            <a:r>
              <a:rPr lang="ar-KW" b="1" dirty="0">
                <a:solidFill>
                  <a:schemeClr val="accent6">
                    <a:lumMod val="50000"/>
                  </a:schemeClr>
                </a:solidFill>
              </a:rPr>
              <a:t>على امتداد الأربعين عاماً الماضية، قدم الصندوق العربي قروضاً إجمالي </a:t>
            </a:r>
            <a:r>
              <a:rPr lang="ar-KW" b="1" dirty="0" err="1">
                <a:solidFill>
                  <a:schemeClr val="accent6">
                    <a:lumMod val="50000"/>
                  </a:schemeClr>
                </a:solidFill>
              </a:rPr>
              <a:t>مبالغها</a:t>
            </a:r>
            <a:r>
              <a:rPr lang="ar-KW" b="1" dirty="0">
                <a:solidFill>
                  <a:schemeClr val="accent6">
                    <a:lumMod val="50000"/>
                  </a:schemeClr>
                </a:solidFill>
              </a:rPr>
              <a:t> تجاوز 800 مليون دولار لست دول عربية للمساهمة في تغطية تكاليف مشاريع الربط الكهربائي</a:t>
            </a:r>
          </a:p>
        </p:txBody>
      </p:sp>
    </p:spTree>
    <p:extLst>
      <p:ext uri="{BB962C8B-B14F-4D97-AF65-F5344CB8AC3E}">
        <p14:creationId xmlns:p14="http://schemas.microsoft.com/office/powerpoint/2010/main" val="6232248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182FE8F-3880-E08D-0A05-D31950872E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9F945-16C0-4D33-892D-F39643C801D3}" type="slidenum">
              <a:rPr lang="ar-KW" smtClean="0"/>
              <a:t>6</a:t>
            </a:fld>
            <a:endParaRPr lang="ar-KW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8A667500-6F8A-E783-C57E-7B4B2E75A3BF}"/>
              </a:ext>
            </a:extLst>
          </p:cNvPr>
          <p:cNvSpPr txBox="1">
            <a:spLocks/>
          </p:cNvSpPr>
          <p:nvPr/>
        </p:nvSpPr>
        <p:spPr>
          <a:xfrm>
            <a:off x="2909888" y="1601750"/>
            <a:ext cx="1797820" cy="1202995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12700"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algn="ctr" rtl="1">
              <a:spcBef>
                <a:spcPts val="1200"/>
              </a:spcBef>
              <a:spcAft>
                <a:spcPts val="1200"/>
              </a:spcAft>
              <a:defRPr b="1">
                <a:solidFill>
                  <a:srgbClr val="00660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ar-KW" sz="2000" dirty="0"/>
              <a:t>الصندوق العربي</a:t>
            </a:r>
            <a:endParaRPr lang="en-US" sz="2000" dirty="0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F7029BCE-CFB0-FEA9-1D88-93EBFD6ED28D}"/>
              </a:ext>
            </a:extLst>
          </p:cNvPr>
          <p:cNvSpPr txBox="1">
            <a:spLocks/>
          </p:cNvSpPr>
          <p:nvPr/>
        </p:nvSpPr>
        <p:spPr>
          <a:xfrm>
            <a:off x="875259" y="3102926"/>
            <a:ext cx="1360981" cy="1347453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algn="ctr" rtl="1">
              <a:spcBef>
                <a:spcPts val="1200"/>
              </a:spcBef>
              <a:spcAft>
                <a:spcPts val="1200"/>
              </a:spcAft>
              <a:defRPr b="1">
                <a:solidFill>
                  <a:srgbClr val="00660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ar-KW" sz="2000" dirty="0">
                <a:solidFill>
                  <a:schemeClr val="accent2"/>
                </a:solidFill>
              </a:rPr>
              <a:t>تحت مظلة إدارة الطاقة بجامعة الدول العربية</a:t>
            </a:r>
            <a:endParaRPr lang="en-US" sz="2000" dirty="0">
              <a:solidFill>
                <a:schemeClr val="accent2"/>
              </a:solidFill>
            </a:endParaRPr>
          </a:p>
        </p:txBody>
      </p:sp>
      <p:sp>
        <p:nvSpPr>
          <p:cNvPr id="8" name="Left Brace 7">
            <a:extLst>
              <a:ext uri="{FF2B5EF4-FFF2-40B4-BE49-F238E27FC236}">
                <a16:creationId xmlns:a16="http://schemas.microsoft.com/office/drawing/2014/main" id="{4DED9779-1774-EA38-A671-3858F8482547}"/>
              </a:ext>
            </a:extLst>
          </p:cNvPr>
          <p:cNvSpPr/>
          <p:nvPr/>
        </p:nvSpPr>
        <p:spPr>
          <a:xfrm>
            <a:off x="2124884" y="2287606"/>
            <a:ext cx="785003" cy="2941608"/>
          </a:xfrm>
          <a:prstGeom prst="leftBrace">
            <a:avLst>
              <a:gd name="adj1" fmla="val 0"/>
              <a:gd name="adj2" fmla="val 50000"/>
            </a:avLst>
          </a:prstGeom>
          <a:noFill/>
          <a:ln w="12700"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>
              <a:spcBef>
                <a:spcPts val="1200"/>
              </a:spcBef>
              <a:spcAft>
                <a:spcPts val="1200"/>
              </a:spcAft>
            </a:pPr>
            <a:endParaRPr lang="en-US" sz="2000" b="1">
              <a:solidFill>
                <a:srgbClr val="006600"/>
              </a:solidFill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3173F646-F2E7-9692-2BBB-6545680302AE}"/>
              </a:ext>
            </a:extLst>
          </p:cNvPr>
          <p:cNvSpPr txBox="1">
            <a:spLocks/>
          </p:cNvSpPr>
          <p:nvPr/>
        </p:nvSpPr>
        <p:spPr>
          <a:xfrm>
            <a:off x="2909888" y="4633536"/>
            <a:ext cx="1797820" cy="1202995"/>
          </a:xfrm>
          <a:prstGeom prst="rect">
            <a:avLst/>
          </a:prstGeom>
          <a:solidFill>
            <a:srgbClr val="0070C0"/>
          </a:solidFill>
          <a:ln w="12700"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algn="ctr" rtl="1">
              <a:spcBef>
                <a:spcPts val="1200"/>
              </a:spcBef>
              <a:spcAft>
                <a:spcPts val="1200"/>
              </a:spcAft>
              <a:defRPr b="1">
                <a:solidFill>
                  <a:srgbClr val="00660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pPr rtl="0"/>
            <a:r>
              <a:rPr lang="ar-KW" sz="2000" dirty="0">
                <a:solidFill>
                  <a:schemeClr val="bg1"/>
                </a:solidFill>
              </a:rPr>
              <a:t>البنك الدولي</a:t>
            </a:r>
            <a:endParaRPr lang="en-US" sz="2000" dirty="0">
              <a:solidFill>
                <a:schemeClr val="bg1"/>
              </a:solidFill>
            </a:endParaRPr>
          </a:p>
        </p:txBody>
      </p:sp>
      <p:sp>
        <p:nvSpPr>
          <p:cNvPr id="10" name="Arrow: Right 9">
            <a:extLst>
              <a:ext uri="{FF2B5EF4-FFF2-40B4-BE49-F238E27FC236}">
                <a16:creationId xmlns:a16="http://schemas.microsoft.com/office/drawing/2014/main" id="{410A66F9-C550-69AC-715F-06E93148DF1A}"/>
              </a:ext>
            </a:extLst>
          </p:cNvPr>
          <p:cNvSpPr/>
          <p:nvPr/>
        </p:nvSpPr>
        <p:spPr>
          <a:xfrm>
            <a:off x="4837298" y="1948154"/>
            <a:ext cx="673796" cy="510186"/>
          </a:xfrm>
          <a:prstGeom prst="rightArrow">
            <a:avLst/>
          </a:prstGeom>
          <a:noFill/>
          <a:ln w="12700"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>
              <a:spcBef>
                <a:spcPts val="1200"/>
              </a:spcBef>
              <a:spcAft>
                <a:spcPts val="1200"/>
              </a:spcAft>
            </a:pPr>
            <a:endParaRPr lang="en-US" b="1" dirty="0">
              <a:solidFill>
                <a:srgbClr val="006600"/>
              </a:solidFill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</p:txBody>
      </p:sp>
      <p:sp>
        <p:nvSpPr>
          <p:cNvPr id="11" name="Arrow: Right 10">
            <a:extLst>
              <a:ext uri="{FF2B5EF4-FFF2-40B4-BE49-F238E27FC236}">
                <a16:creationId xmlns:a16="http://schemas.microsoft.com/office/drawing/2014/main" id="{CD354208-69A0-889D-7CB3-6774A879F013}"/>
              </a:ext>
            </a:extLst>
          </p:cNvPr>
          <p:cNvSpPr/>
          <p:nvPr/>
        </p:nvSpPr>
        <p:spPr>
          <a:xfrm>
            <a:off x="4837298" y="4974121"/>
            <a:ext cx="673796" cy="510186"/>
          </a:xfrm>
          <a:prstGeom prst="rightArrow">
            <a:avLst/>
          </a:prstGeom>
          <a:noFill/>
          <a:ln w="12700"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>
              <a:spcBef>
                <a:spcPts val="1200"/>
              </a:spcBef>
              <a:spcAft>
                <a:spcPts val="1200"/>
              </a:spcAft>
            </a:pPr>
            <a:endParaRPr lang="en-US" b="1" dirty="0">
              <a:solidFill>
                <a:srgbClr val="006600"/>
              </a:solidFill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F50050E9-9D7A-048F-53AA-1D4A65EF16CB}"/>
              </a:ext>
            </a:extLst>
          </p:cNvPr>
          <p:cNvSpPr txBox="1">
            <a:spLocks/>
          </p:cNvSpPr>
          <p:nvPr/>
        </p:nvSpPr>
        <p:spPr>
          <a:xfrm>
            <a:off x="5750685" y="3969256"/>
            <a:ext cx="3474278" cy="2387096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algn="ctr" rtl="1">
              <a:spcBef>
                <a:spcPts val="1200"/>
              </a:spcBef>
              <a:spcAft>
                <a:spcPts val="1200"/>
              </a:spcAft>
              <a:defRPr b="1">
                <a:solidFill>
                  <a:srgbClr val="00660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pPr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ar-KW" sz="2000" u="sng" dirty="0">
                <a:solidFill>
                  <a:schemeClr val="accent1"/>
                </a:solidFill>
              </a:rPr>
              <a:t>الأطر المؤسسية</a:t>
            </a:r>
          </a:p>
          <a:p>
            <a:pPr marL="465138" indent="-465138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2000" b="0" dirty="0">
                <a:solidFill>
                  <a:schemeClr val="accent1"/>
                </a:solidFill>
              </a:rPr>
              <a:t>Memorandum of Understanding</a:t>
            </a:r>
          </a:p>
          <a:p>
            <a:pPr marL="508000" indent="-50800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2000" b="0" dirty="0">
                <a:solidFill>
                  <a:schemeClr val="accent1"/>
                </a:solidFill>
              </a:rPr>
              <a:t>General Agreement</a:t>
            </a:r>
          </a:p>
          <a:p>
            <a:pPr marL="508000" indent="-50800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2000" b="0" dirty="0">
                <a:solidFill>
                  <a:schemeClr val="accent1"/>
                </a:solidFill>
              </a:rPr>
              <a:t>Trade Agreement</a:t>
            </a:r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id="{AFA7910C-3D7C-6D72-B375-9BB2A17003AD}"/>
              </a:ext>
            </a:extLst>
          </p:cNvPr>
          <p:cNvSpPr txBox="1">
            <a:spLocks/>
          </p:cNvSpPr>
          <p:nvPr/>
        </p:nvSpPr>
        <p:spPr>
          <a:xfrm>
            <a:off x="5640684" y="1021793"/>
            <a:ext cx="2688884" cy="2387096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algn="ctr" rtl="1">
              <a:spcBef>
                <a:spcPts val="1200"/>
              </a:spcBef>
              <a:spcAft>
                <a:spcPts val="1200"/>
              </a:spcAft>
              <a:defRPr b="1">
                <a:solidFill>
                  <a:srgbClr val="00660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pPr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ar-KW" sz="2000" dirty="0"/>
              <a:t>دراسة الربط الكهربائي العربي الشامل واستغلال الغاز الطبيعي</a:t>
            </a:r>
          </a:p>
        </p:txBody>
      </p:sp>
      <p:sp>
        <p:nvSpPr>
          <p:cNvPr id="14" name="Title 1">
            <a:extLst>
              <a:ext uri="{FF2B5EF4-FFF2-40B4-BE49-F238E27FC236}">
                <a16:creationId xmlns:a16="http://schemas.microsoft.com/office/drawing/2014/main" id="{1CA0906E-00E2-BB3A-1EE1-5FB1AC78EA3C}"/>
              </a:ext>
            </a:extLst>
          </p:cNvPr>
          <p:cNvSpPr txBox="1">
            <a:spLocks/>
          </p:cNvSpPr>
          <p:nvPr/>
        </p:nvSpPr>
        <p:spPr>
          <a:xfrm>
            <a:off x="3280990" y="679061"/>
            <a:ext cx="6414553" cy="342732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algn="ctr" rtl="1">
              <a:spcBef>
                <a:spcPts val="1200"/>
              </a:spcBef>
              <a:spcAft>
                <a:spcPts val="1200"/>
              </a:spcAft>
              <a:defRPr b="1">
                <a:solidFill>
                  <a:srgbClr val="00660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pPr algn="r"/>
            <a:r>
              <a:rPr lang="ar-KW" sz="2800" dirty="0"/>
              <a:t>التطورات التي حدثت خلال الفترة (2014 – 2012)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6793792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F469DD94-6735-464F-B619-05B83CCDFA6E}"/>
              </a:ext>
            </a:extLst>
          </p:cNvPr>
          <p:cNvSpPr txBox="1">
            <a:spLocks/>
          </p:cNvSpPr>
          <p:nvPr/>
        </p:nvSpPr>
        <p:spPr>
          <a:xfrm>
            <a:off x="624953" y="385280"/>
            <a:ext cx="8619846" cy="1250772"/>
          </a:xfrm>
          <a:prstGeom prst="rect">
            <a:avLst/>
          </a:prstGeom>
        </p:spPr>
        <p:txBody>
          <a:bodyPr vert="horz" lIns="84904" tIns="42452" rIns="84904" bIns="42452" rtlCol="1">
            <a:noAutofit/>
          </a:bodyPr>
          <a:lstStyle>
            <a:lvl1pPr marL="0" indent="0" algn="ctr" defTabSz="1645920" rtl="1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5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822960" indent="0" algn="ctr" defTabSz="1645920" rtl="1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5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645920" indent="0" algn="ctr" defTabSz="1645920" rtl="1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43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2468880" indent="0" algn="ctr" defTabSz="1645920" rtl="1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3291840" indent="0" algn="ctr" defTabSz="1645920" rtl="1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4114800" indent="0" algn="ctr" defTabSz="1645920" rtl="1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4937760" indent="0" algn="ctr" defTabSz="1645920" rtl="1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5760720" indent="0" algn="ctr" defTabSz="1645920" rtl="1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6583680" indent="0" algn="ctr" defTabSz="1645920" rtl="1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4219" algn="r">
              <a:lnSpc>
                <a:spcPct val="150000"/>
              </a:lnSpc>
            </a:pPr>
            <a:r>
              <a:rPr lang="ar-KW" sz="2800" b="1" dirty="0">
                <a:solidFill>
                  <a:schemeClr val="accent6">
                    <a:lumMod val="75000"/>
                  </a:schemeClr>
                </a:solidFill>
                <a:cs typeface="+mj-cs"/>
              </a:rPr>
              <a:t>دعم الصندوق العربي لمبادرة البنك الدولي </a:t>
            </a:r>
          </a:p>
          <a:p>
            <a:pPr marL="44219" algn="r"/>
            <a:r>
              <a:rPr lang="ar-KW" sz="2800" b="1" dirty="0">
                <a:solidFill>
                  <a:schemeClr val="accent6">
                    <a:lumMod val="75000"/>
                  </a:schemeClr>
                </a:solidFill>
                <a:cs typeface="+mj-cs"/>
              </a:rPr>
              <a:t>لتفعيل تبادل الطاقة الكهربائية بين الدول العربية</a:t>
            </a:r>
            <a:endParaRPr lang="en-US" sz="2800" b="1" dirty="0">
              <a:solidFill>
                <a:schemeClr val="accent6">
                  <a:lumMod val="75000"/>
                </a:schemeClr>
              </a:solidFill>
              <a:cs typeface="+mj-cs"/>
            </a:endParaRPr>
          </a:p>
        </p:txBody>
      </p:sp>
      <p:sp>
        <p:nvSpPr>
          <p:cNvPr id="5" name="Subtitle 2">
            <a:extLst>
              <a:ext uri="{FF2B5EF4-FFF2-40B4-BE49-F238E27FC236}">
                <a16:creationId xmlns:a16="http://schemas.microsoft.com/office/drawing/2014/main" id="{0E782809-A018-4566-8BDA-E85285D4358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273993" y="2709471"/>
            <a:ext cx="3970806" cy="2414310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  <a:spcBef>
                <a:spcPts val="975"/>
              </a:spcBef>
              <a:spcAft>
                <a:spcPts val="975"/>
              </a:spcAft>
            </a:pPr>
            <a:r>
              <a:rPr lang="ar-KW" dirty="0">
                <a:solidFill>
                  <a:schemeClr val="accent6">
                    <a:lumMod val="75000"/>
                  </a:schemeClr>
                </a:solidFill>
              </a:rPr>
              <a:t>تغطية الجزء الأكبر من تكلفة عقد المؤتمر الأول لتفعيل تبادل الطاقة الكهربائية بين الدول العربية (القاهرة – نوفمبر 2019).</a:t>
            </a:r>
          </a:p>
          <a:p>
            <a:pPr algn="just">
              <a:lnSpc>
                <a:spcPct val="100000"/>
              </a:lnSpc>
              <a:spcBef>
                <a:spcPts val="975"/>
              </a:spcBef>
              <a:spcAft>
                <a:spcPts val="975"/>
              </a:spcAft>
            </a:pPr>
            <a:r>
              <a:rPr lang="ar-KW" dirty="0">
                <a:solidFill>
                  <a:schemeClr val="accent6">
                    <a:lumMod val="75000"/>
                  </a:schemeClr>
                </a:solidFill>
              </a:rPr>
              <a:t>تغطية تكلفة دراسة لإعداد كود الشبكات العربية (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Arab Grid Code</a:t>
            </a:r>
            <a:r>
              <a:rPr lang="ar-KW" dirty="0">
                <a:solidFill>
                  <a:schemeClr val="accent6">
                    <a:lumMod val="75000"/>
                  </a:schemeClr>
                </a:solidFill>
              </a:rPr>
              <a:t>).</a:t>
            </a:r>
          </a:p>
          <a:p>
            <a:pPr algn="just">
              <a:lnSpc>
                <a:spcPct val="100000"/>
              </a:lnSpc>
              <a:spcBef>
                <a:spcPts val="975"/>
              </a:spcBef>
              <a:spcAft>
                <a:spcPts val="975"/>
              </a:spcAft>
            </a:pPr>
            <a:r>
              <a:rPr lang="ar-KW" dirty="0">
                <a:solidFill>
                  <a:schemeClr val="accent6">
                    <a:lumMod val="75000"/>
                  </a:schemeClr>
                </a:solidFill>
              </a:rPr>
              <a:t>تغطية التكاليف التأسيسية والتشغيلية لسكرتارية السوق العربية المشتركة للكهرباء.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5823E5-B24C-4A49-A953-BDEE221E86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307512" y="5623146"/>
            <a:ext cx="423069" cy="296664"/>
          </a:xfrm>
        </p:spPr>
        <p:txBody>
          <a:bodyPr/>
          <a:lstStyle/>
          <a:p>
            <a:pPr algn="r"/>
            <a:fld id="{82447A9D-5EFC-4EC0-8E2E-7FB1208277A9}" type="slidenum">
              <a:rPr lang="ar-KW" smtClean="0"/>
              <a:pPr algn="r"/>
              <a:t>7</a:t>
            </a:fld>
            <a:endParaRPr lang="ar-KW" dirty="0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51EE52F9-BC9A-4487-B0DE-420A5E52B0BF}"/>
              </a:ext>
            </a:extLst>
          </p:cNvPr>
          <p:cNvSpPr txBox="1">
            <a:spLocks/>
          </p:cNvSpPr>
          <p:nvPr/>
        </p:nvSpPr>
        <p:spPr>
          <a:xfrm>
            <a:off x="624952" y="1715086"/>
            <a:ext cx="1553750" cy="313519"/>
          </a:xfrm>
          <a:prstGeom prst="rect">
            <a:avLst/>
          </a:prstGeom>
        </p:spPr>
        <p:txBody>
          <a:bodyPr vert="horz" lIns="133723" tIns="66861" rIns="133723" bIns="66861" rtlCol="1">
            <a:noAutofit/>
          </a:bodyPr>
          <a:lstStyle>
            <a:lvl1pPr marL="0" indent="0" algn="ctr" defTabSz="1645920" rtl="1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5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822960" indent="0" algn="ctr" defTabSz="1645920" rtl="1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5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645920" indent="0" algn="ctr" defTabSz="1645920" rtl="1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43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2468880" indent="0" algn="ctr" defTabSz="1645920" rtl="1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3291840" indent="0" algn="ctr" defTabSz="1645920" rtl="1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4114800" indent="0" algn="ctr" defTabSz="1645920" rtl="1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4937760" indent="0" algn="ctr" defTabSz="1645920" rtl="1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5760720" indent="0" algn="ctr" defTabSz="1645920" rtl="1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6583680" indent="0" algn="ctr" defTabSz="1645920" rtl="1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69647"/>
            <a:r>
              <a:rPr lang="ar-KW" sz="1625" b="1" dirty="0">
                <a:solidFill>
                  <a:schemeClr val="tx1"/>
                </a:solidFill>
                <a:cs typeface="+mj-cs"/>
              </a:rPr>
              <a:t>البنك الدولي</a:t>
            </a:r>
            <a:endParaRPr lang="en-US" sz="1625" b="1" dirty="0">
              <a:solidFill>
                <a:schemeClr val="tx1"/>
              </a:solidFill>
              <a:cs typeface="+mj-cs"/>
            </a:endParaRP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3F507A93-6BFF-4090-80D7-224B6A53D139}"/>
              </a:ext>
            </a:extLst>
          </p:cNvPr>
          <p:cNvSpPr txBox="1">
            <a:spLocks/>
          </p:cNvSpPr>
          <p:nvPr/>
        </p:nvSpPr>
        <p:spPr>
          <a:xfrm>
            <a:off x="2927047" y="1836385"/>
            <a:ext cx="1427428" cy="313519"/>
          </a:xfrm>
          <a:prstGeom prst="rect">
            <a:avLst/>
          </a:prstGeom>
        </p:spPr>
        <p:txBody>
          <a:bodyPr vert="horz" lIns="133723" tIns="66861" rIns="133723" bIns="66861" rtlCol="1">
            <a:noAutofit/>
          </a:bodyPr>
          <a:lstStyle>
            <a:lvl1pPr marL="0" indent="0" algn="ctr" defTabSz="1645920" rtl="1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5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822960" indent="0" algn="ctr" defTabSz="1645920" rtl="1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5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645920" indent="0" algn="ctr" defTabSz="1645920" rtl="1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43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2468880" indent="0" algn="ctr" defTabSz="1645920" rtl="1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3291840" indent="0" algn="ctr" defTabSz="1645920" rtl="1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4114800" indent="0" algn="ctr" defTabSz="1645920" rtl="1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4937760" indent="0" algn="ctr" defTabSz="1645920" rtl="1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5760720" indent="0" algn="ctr" defTabSz="1645920" rtl="1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6583680" indent="0" algn="ctr" defTabSz="1645920" rtl="1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69647"/>
            <a:r>
              <a:rPr lang="ar-KW" sz="1625" b="1" dirty="0">
                <a:solidFill>
                  <a:schemeClr val="tx1"/>
                </a:solidFill>
                <a:cs typeface="+mj-cs"/>
              </a:rPr>
              <a:t>الصندوق العربي</a:t>
            </a:r>
            <a:endParaRPr lang="en-US" sz="1625" b="1" dirty="0">
              <a:solidFill>
                <a:schemeClr val="tx1"/>
              </a:solidFill>
              <a:cs typeface="+mj-cs"/>
            </a:endParaRPr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252F3756-361C-400A-BD58-0E7EC537272B}"/>
              </a:ext>
            </a:extLst>
          </p:cNvPr>
          <p:cNvCxnSpPr>
            <a:cxnSpLocks/>
          </p:cNvCxnSpPr>
          <p:nvPr/>
        </p:nvCxnSpPr>
        <p:spPr>
          <a:xfrm flipH="1">
            <a:off x="3472327" y="2150495"/>
            <a:ext cx="313141" cy="530987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5322131A-FEF7-4570-AB1F-EB6373DB7970}"/>
              </a:ext>
            </a:extLst>
          </p:cNvPr>
          <p:cNvCxnSpPr>
            <a:cxnSpLocks/>
          </p:cNvCxnSpPr>
          <p:nvPr/>
        </p:nvCxnSpPr>
        <p:spPr>
          <a:xfrm>
            <a:off x="1563991" y="2107303"/>
            <a:ext cx="254437" cy="468041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1" name="Chart 10">
            <a:extLst>
              <a:ext uri="{FF2B5EF4-FFF2-40B4-BE49-F238E27FC236}">
                <a16:creationId xmlns:a16="http://schemas.microsoft.com/office/drawing/2014/main" id="{DBB562CA-C09A-4194-965B-A011221F65D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68670842"/>
              </p:ext>
            </p:extLst>
          </p:nvPr>
        </p:nvGraphicFramePr>
        <p:xfrm>
          <a:off x="691943" y="2262819"/>
          <a:ext cx="3729901" cy="260790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pSp>
        <p:nvGrpSpPr>
          <p:cNvPr id="12" name="Group 11">
            <a:extLst>
              <a:ext uri="{FF2B5EF4-FFF2-40B4-BE49-F238E27FC236}">
                <a16:creationId xmlns:a16="http://schemas.microsoft.com/office/drawing/2014/main" id="{31C36058-8B81-450D-B17A-CDD6152E4B28}"/>
              </a:ext>
            </a:extLst>
          </p:cNvPr>
          <p:cNvGrpSpPr/>
          <p:nvPr/>
        </p:nvGrpSpPr>
        <p:grpSpPr>
          <a:xfrm>
            <a:off x="3731417" y="2915696"/>
            <a:ext cx="1541584" cy="3004114"/>
            <a:chOff x="3955640" y="2692927"/>
            <a:chExt cx="1505360" cy="828315"/>
          </a:xfrm>
        </p:grpSpPr>
        <p:cxnSp>
          <p:nvCxnSpPr>
            <p:cNvPr id="13" name="Straight Arrow Connector 12">
              <a:extLst>
                <a:ext uri="{FF2B5EF4-FFF2-40B4-BE49-F238E27FC236}">
                  <a16:creationId xmlns:a16="http://schemas.microsoft.com/office/drawing/2014/main" id="{0D47FF6A-C94A-4192-A374-7569022024C5}"/>
                </a:ext>
              </a:extLst>
            </p:cNvPr>
            <p:cNvCxnSpPr>
              <a:cxnSpLocks/>
            </p:cNvCxnSpPr>
            <p:nvPr/>
          </p:nvCxnSpPr>
          <p:spPr>
            <a:xfrm>
              <a:off x="5092717" y="3521242"/>
              <a:ext cx="353541" cy="0"/>
            </a:xfrm>
            <a:prstGeom prst="straightConnector1">
              <a:avLst/>
            </a:prstGeom>
            <a:ln w="19050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Arrow Connector 13">
              <a:extLst>
                <a:ext uri="{FF2B5EF4-FFF2-40B4-BE49-F238E27FC236}">
                  <a16:creationId xmlns:a16="http://schemas.microsoft.com/office/drawing/2014/main" id="{2A3E1630-6A2C-443A-9BAD-94FDC1DA5C4C}"/>
                </a:ext>
              </a:extLst>
            </p:cNvPr>
            <p:cNvCxnSpPr>
              <a:cxnSpLocks/>
            </p:cNvCxnSpPr>
            <p:nvPr/>
          </p:nvCxnSpPr>
          <p:spPr>
            <a:xfrm>
              <a:off x="5089182" y="3200073"/>
              <a:ext cx="353541" cy="0"/>
            </a:xfrm>
            <a:prstGeom prst="straightConnector1">
              <a:avLst/>
            </a:prstGeom>
            <a:ln w="19050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BDA60A99-0BE4-4CAE-B92A-97FDDD9E1D2B}"/>
                </a:ext>
              </a:extLst>
            </p:cNvPr>
            <p:cNvCxnSpPr>
              <a:cxnSpLocks/>
            </p:cNvCxnSpPr>
            <p:nvPr/>
          </p:nvCxnSpPr>
          <p:spPr>
            <a:xfrm>
              <a:off x="5089182" y="2692927"/>
              <a:ext cx="0" cy="828315"/>
            </a:xfrm>
            <a:prstGeom prst="line">
              <a:avLst/>
            </a:prstGeom>
            <a:noFill/>
            <a:ln w="190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cxnSp>
          <p:nvCxnSpPr>
            <p:cNvPr id="16" name="Straight Arrow Connector 15">
              <a:extLst>
                <a:ext uri="{FF2B5EF4-FFF2-40B4-BE49-F238E27FC236}">
                  <a16:creationId xmlns:a16="http://schemas.microsoft.com/office/drawing/2014/main" id="{F104013D-7880-4F0E-A066-333E4BC9F38D}"/>
                </a:ext>
              </a:extLst>
            </p:cNvPr>
            <p:cNvCxnSpPr>
              <a:cxnSpLocks/>
            </p:cNvCxnSpPr>
            <p:nvPr/>
          </p:nvCxnSpPr>
          <p:spPr>
            <a:xfrm>
              <a:off x="3955640" y="2692927"/>
              <a:ext cx="1505360" cy="0"/>
            </a:xfrm>
            <a:prstGeom prst="straightConnector1">
              <a:avLst/>
            </a:prstGeom>
            <a:ln w="19050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12A31ABF-676A-4470-8BEC-ED6F9B6DC164}"/>
              </a:ext>
            </a:extLst>
          </p:cNvPr>
          <p:cNvSpPr txBox="1">
            <a:spLocks/>
          </p:cNvSpPr>
          <p:nvPr/>
        </p:nvSpPr>
        <p:spPr>
          <a:xfrm>
            <a:off x="2537562" y="3304040"/>
            <a:ext cx="1193855" cy="703993"/>
          </a:xfrm>
          <a:prstGeom prst="rect">
            <a:avLst/>
          </a:prstGeom>
        </p:spPr>
        <p:txBody>
          <a:bodyPr vert="horz" lIns="133723" tIns="66861" rIns="133723" bIns="66861" rtlCol="1">
            <a:noAutofit/>
          </a:bodyPr>
          <a:lstStyle>
            <a:lvl1pPr marL="0" indent="0" algn="ctr" defTabSz="1645920" rtl="1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5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822960" indent="0" algn="ctr" defTabSz="1645920" rtl="1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5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645920" indent="0" algn="ctr" defTabSz="1645920" rtl="1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43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2468880" indent="0" algn="ctr" defTabSz="1645920" rtl="1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3291840" indent="0" algn="ctr" defTabSz="1645920" rtl="1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4114800" indent="0" algn="ctr" defTabSz="1645920" rtl="1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4937760" indent="0" algn="ctr" defTabSz="1645920" rtl="1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5760720" indent="0" algn="ctr" defTabSz="1645920" rtl="1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6583680" indent="0" algn="ctr" defTabSz="1645920" rtl="1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69647" rtl="0"/>
            <a:r>
              <a:rPr lang="en-US" sz="1625" b="1" dirty="0">
                <a:solidFill>
                  <a:schemeClr val="bg1"/>
                </a:solidFill>
                <a:cs typeface="+mj-cs"/>
              </a:rPr>
              <a:t>$ 1.5 Million</a:t>
            </a:r>
          </a:p>
        </p:txBody>
      </p: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E885E036-40FA-4235-912B-04D0F2D007DE}"/>
              </a:ext>
            </a:extLst>
          </p:cNvPr>
          <p:cNvSpPr txBox="1">
            <a:spLocks/>
          </p:cNvSpPr>
          <p:nvPr/>
        </p:nvSpPr>
        <p:spPr>
          <a:xfrm>
            <a:off x="1553910" y="2963301"/>
            <a:ext cx="983652" cy="627205"/>
          </a:xfrm>
          <a:prstGeom prst="rect">
            <a:avLst/>
          </a:prstGeom>
        </p:spPr>
        <p:txBody>
          <a:bodyPr vert="horz" lIns="133723" tIns="66861" rIns="133723" bIns="66861" rtlCol="1">
            <a:noAutofit/>
          </a:bodyPr>
          <a:lstStyle>
            <a:lvl1pPr marL="0" indent="0" algn="ctr" defTabSz="1645920" rtl="1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5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822960" indent="0" algn="ctr" defTabSz="1645920" rtl="1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5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645920" indent="0" algn="ctr" defTabSz="1645920" rtl="1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43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2468880" indent="0" algn="ctr" defTabSz="1645920" rtl="1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3291840" indent="0" algn="ctr" defTabSz="1645920" rtl="1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4114800" indent="0" algn="ctr" defTabSz="1645920" rtl="1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4937760" indent="0" algn="ctr" defTabSz="1645920" rtl="1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5760720" indent="0" algn="ctr" defTabSz="1645920" rtl="1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6583680" indent="0" algn="ctr" defTabSz="1645920" rtl="1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69647" rtl="0"/>
            <a:r>
              <a:rPr lang="en-US" sz="1625" b="1" dirty="0">
                <a:solidFill>
                  <a:schemeClr val="bg1"/>
                </a:solidFill>
                <a:cs typeface="+mj-cs"/>
              </a:rPr>
              <a:t>$ 3.5 Million</a:t>
            </a:r>
          </a:p>
        </p:txBody>
      </p:sp>
      <p:sp>
        <p:nvSpPr>
          <p:cNvPr id="19" name="Content Placeholder 2">
            <a:extLst>
              <a:ext uri="{FF2B5EF4-FFF2-40B4-BE49-F238E27FC236}">
                <a16:creationId xmlns:a16="http://schemas.microsoft.com/office/drawing/2014/main" id="{FA772F9A-8AD3-4289-9D91-59FC03D319AE}"/>
              </a:ext>
            </a:extLst>
          </p:cNvPr>
          <p:cNvSpPr txBox="1">
            <a:spLocks/>
          </p:cNvSpPr>
          <p:nvPr/>
        </p:nvSpPr>
        <p:spPr>
          <a:xfrm>
            <a:off x="1837913" y="4785967"/>
            <a:ext cx="1193855" cy="472709"/>
          </a:xfrm>
          <a:prstGeom prst="rect">
            <a:avLst/>
          </a:prstGeom>
        </p:spPr>
        <p:txBody>
          <a:bodyPr vert="horz" lIns="133723" tIns="66861" rIns="133723" bIns="66861" rtlCol="1">
            <a:noAutofit/>
          </a:bodyPr>
          <a:lstStyle>
            <a:lvl1pPr marL="0" indent="0" algn="ctr" defTabSz="1645920" rtl="1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5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822960" indent="0" algn="ctr" defTabSz="1645920" rtl="1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5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645920" indent="0" algn="ctr" defTabSz="1645920" rtl="1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43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2468880" indent="0" algn="ctr" defTabSz="1645920" rtl="1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3291840" indent="0" algn="ctr" defTabSz="1645920" rtl="1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4114800" indent="0" algn="ctr" defTabSz="1645920" rtl="1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4937760" indent="0" algn="ctr" defTabSz="1645920" rtl="1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5760720" indent="0" algn="ctr" defTabSz="1645920" rtl="1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6583680" indent="0" algn="ctr" defTabSz="1645920" rtl="1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69647" rtl="0"/>
            <a:r>
              <a:rPr lang="en-US" sz="1463" b="1" dirty="0">
                <a:solidFill>
                  <a:schemeClr val="accent6">
                    <a:lumMod val="50000"/>
                  </a:schemeClr>
                </a:solidFill>
                <a:cs typeface="+mj-cs"/>
              </a:rPr>
              <a:t>$ 5 Million</a:t>
            </a:r>
          </a:p>
        </p:txBody>
      </p:sp>
      <p:pic>
        <p:nvPicPr>
          <p:cNvPr id="20" name="Picture 19" descr="A picture containing text, sign&#10;&#10;Description automatically generated">
            <a:extLst>
              <a:ext uri="{FF2B5EF4-FFF2-40B4-BE49-F238E27FC236}">
                <a16:creationId xmlns:a16="http://schemas.microsoft.com/office/drawing/2014/main" id="{060B3C08-931E-4914-BD8A-E06D85398FDE}"/>
              </a:ext>
            </a:extLst>
          </p:cNvPr>
          <p:cNvPicPr>
            <a:picLocks noGrp="1" noRot="1" noMove="1" noResize="1" noEditPoints="1" noAdjustHandles="1" noChangeArrowheads="1" noChangeShapeType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7091" y="5445988"/>
            <a:ext cx="394852" cy="4738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59854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293BAD3-29F7-155C-2F28-B695BB0321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9F945-16C0-4D33-892D-F39643C801D3}" type="slidenum">
              <a:rPr lang="ar-KW" smtClean="0"/>
              <a:t>8</a:t>
            </a:fld>
            <a:endParaRPr lang="ar-KW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C657B82F-5CD5-FDE4-66CF-B8A359B8B01A}"/>
              </a:ext>
            </a:extLst>
          </p:cNvPr>
          <p:cNvSpPr txBox="1">
            <a:spLocks/>
          </p:cNvSpPr>
          <p:nvPr/>
        </p:nvSpPr>
        <p:spPr>
          <a:xfrm>
            <a:off x="663558" y="1125168"/>
            <a:ext cx="8578885" cy="5104182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algn="ctr" rtl="1">
              <a:spcBef>
                <a:spcPts val="1200"/>
              </a:spcBef>
              <a:spcAft>
                <a:spcPts val="1200"/>
              </a:spcAft>
              <a:defRPr b="1">
                <a:solidFill>
                  <a:srgbClr val="00660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pPr marL="285750" indent="-285750" algn="just" rtl="0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accent1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Help Arab Countries in Developing:</a:t>
            </a:r>
          </a:p>
          <a:p>
            <a:pPr marL="457200" indent="-182880" algn="just" rtl="0">
              <a:spcBef>
                <a:spcPts val="300"/>
              </a:spcBef>
              <a:spcAft>
                <a:spcPts val="300"/>
              </a:spcAft>
              <a:buFont typeface="Waseem" panose="00000500000000000000" pitchFamily="2" charset="-78"/>
              <a:buChar char="-"/>
            </a:pPr>
            <a:r>
              <a:rPr lang="en-US" sz="2000" b="0" dirty="0">
                <a:solidFill>
                  <a:schemeClr val="accent1">
                    <a:lumMod val="75000"/>
                  </a:schemeClr>
                </a:solidFill>
              </a:rPr>
              <a:t>Memorandum of Understanding</a:t>
            </a:r>
          </a:p>
          <a:p>
            <a:pPr marL="457200" indent="-182880" algn="just" rtl="0">
              <a:spcBef>
                <a:spcPts val="300"/>
              </a:spcBef>
              <a:spcAft>
                <a:spcPts val="300"/>
              </a:spcAft>
              <a:buFont typeface="Waseem" panose="00000500000000000000" pitchFamily="2" charset="-78"/>
              <a:buChar char="-"/>
            </a:pPr>
            <a:r>
              <a:rPr lang="en-US" sz="2000" b="0" dirty="0">
                <a:solidFill>
                  <a:schemeClr val="accent1">
                    <a:lumMod val="75000"/>
                  </a:schemeClr>
                </a:solidFill>
              </a:rPr>
              <a:t>General Agreement</a:t>
            </a:r>
          </a:p>
          <a:p>
            <a:pPr marL="457200" indent="-182880" algn="just" rtl="0">
              <a:spcBef>
                <a:spcPts val="300"/>
              </a:spcBef>
              <a:spcAft>
                <a:spcPts val="300"/>
              </a:spcAft>
              <a:buFont typeface="Waseem" panose="00000500000000000000" pitchFamily="2" charset="-78"/>
              <a:buChar char="-"/>
            </a:pPr>
            <a:r>
              <a:rPr lang="en-US" sz="2000" b="0" dirty="0">
                <a:solidFill>
                  <a:schemeClr val="accent1">
                    <a:lumMod val="75000"/>
                  </a:schemeClr>
                </a:solidFill>
              </a:rPr>
              <a:t>Trade Agreement</a:t>
            </a:r>
          </a:p>
          <a:p>
            <a:pPr algn="just" rtl="0">
              <a:spcBef>
                <a:spcPts val="300"/>
              </a:spcBef>
              <a:spcAft>
                <a:spcPts val="300"/>
              </a:spcAft>
            </a:pPr>
            <a:endParaRPr lang="ar-KW" sz="2000" dirty="0">
              <a:solidFill>
                <a:schemeClr val="accent1">
                  <a:lumMod val="75000"/>
                </a:schemeClr>
              </a:solidFill>
            </a:endParaRPr>
          </a:p>
          <a:p>
            <a:pPr marL="285750" indent="-285750" algn="just" rtl="0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accent1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Energy Trade Workshop (6 – Sessions)	(Completed)</a:t>
            </a:r>
          </a:p>
          <a:p>
            <a:pPr marL="457200" indent="-182880" algn="just" rtl="0">
              <a:spcBef>
                <a:spcPts val="300"/>
              </a:spcBef>
              <a:spcAft>
                <a:spcPts val="300"/>
              </a:spcAft>
              <a:buFont typeface="Waseem" panose="00000500000000000000" pitchFamily="2" charset="-78"/>
              <a:buChar char="-"/>
            </a:pPr>
            <a:r>
              <a:rPr lang="en-US" sz="2000" b="0" dirty="0">
                <a:solidFill>
                  <a:schemeClr val="accent1">
                    <a:lumMod val="75000"/>
                  </a:schemeClr>
                </a:solidFill>
              </a:rPr>
              <a:t>Pricing Model</a:t>
            </a:r>
          </a:p>
          <a:p>
            <a:pPr marL="457200" indent="-182880" algn="just" rtl="0">
              <a:spcBef>
                <a:spcPts val="300"/>
              </a:spcBef>
              <a:spcAft>
                <a:spcPts val="300"/>
              </a:spcAft>
              <a:buFont typeface="Waseem" panose="00000500000000000000" pitchFamily="2" charset="-78"/>
              <a:buChar char="-"/>
            </a:pPr>
            <a:r>
              <a:rPr lang="en-US" sz="2000" b="0" dirty="0">
                <a:solidFill>
                  <a:schemeClr val="accent1">
                    <a:lumMod val="75000"/>
                  </a:schemeClr>
                </a:solidFill>
              </a:rPr>
              <a:t>Communications Platform</a:t>
            </a:r>
          </a:p>
          <a:p>
            <a:pPr marL="274320" algn="just" rtl="0">
              <a:spcBef>
                <a:spcPts val="300"/>
              </a:spcBef>
              <a:spcAft>
                <a:spcPts val="300"/>
              </a:spcAft>
            </a:pPr>
            <a:endParaRPr lang="en-US" sz="2000" b="0" dirty="0">
              <a:solidFill>
                <a:schemeClr val="accent1">
                  <a:lumMod val="75000"/>
                </a:schemeClr>
              </a:solidFill>
            </a:endParaRPr>
          </a:p>
          <a:p>
            <a:pPr marL="285750" indent="-285750" algn="just" rtl="0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accent1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Network Expansion Model (up to year 2030) (Planned)</a:t>
            </a:r>
          </a:p>
          <a:p>
            <a:pPr marL="457200" indent="-182880" algn="just" rtl="0">
              <a:spcBef>
                <a:spcPts val="300"/>
              </a:spcBef>
              <a:spcAft>
                <a:spcPts val="300"/>
              </a:spcAft>
              <a:buFont typeface="Waseem" panose="00000500000000000000" pitchFamily="2" charset="-78"/>
              <a:buChar char="-"/>
            </a:pPr>
            <a:r>
              <a:rPr lang="en-US" sz="2000" b="0" dirty="0">
                <a:solidFill>
                  <a:schemeClr val="accent1">
                    <a:lumMod val="75000"/>
                  </a:schemeClr>
                </a:solidFill>
              </a:rPr>
              <a:t>Flows on Lines</a:t>
            </a:r>
          </a:p>
          <a:p>
            <a:pPr marL="457200" indent="-182880" algn="just" rtl="0">
              <a:spcBef>
                <a:spcPts val="300"/>
              </a:spcBef>
              <a:spcAft>
                <a:spcPts val="300"/>
              </a:spcAft>
              <a:buFont typeface="Waseem" panose="00000500000000000000" pitchFamily="2" charset="-78"/>
              <a:buChar char="-"/>
            </a:pPr>
            <a:r>
              <a:rPr lang="en-US" sz="2000" b="0" dirty="0">
                <a:solidFill>
                  <a:schemeClr val="accent1">
                    <a:lumMod val="75000"/>
                  </a:schemeClr>
                </a:solidFill>
              </a:rPr>
              <a:t>Congestion on Lines</a:t>
            </a:r>
          </a:p>
          <a:p>
            <a:pPr marL="457200" indent="-182880" algn="just" rtl="0">
              <a:spcBef>
                <a:spcPts val="300"/>
              </a:spcBef>
              <a:spcAft>
                <a:spcPts val="300"/>
              </a:spcAft>
              <a:buFont typeface="Waseem" panose="00000500000000000000" pitchFamily="2" charset="-78"/>
              <a:buChar char="-"/>
            </a:pPr>
            <a:r>
              <a:rPr lang="en-US" sz="2000" b="0" dirty="0">
                <a:solidFill>
                  <a:schemeClr val="accent1">
                    <a:lumMod val="75000"/>
                  </a:schemeClr>
                </a:solidFill>
              </a:rPr>
              <a:t>How to price wheeling charges, congestion charges,..</a:t>
            </a:r>
            <a:r>
              <a:rPr lang="en-US" sz="2000" b="0" dirty="0" err="1">
                <a:solidFill>
                  <a:schemeClr val="accent1">
                    <a:lumMod val="75000"/>
                  </a:schemeClr>
                </a:solidFill>
              </a:rPr>
              <a:t>etc</a:t>
            </a:r>
            <a:r>
              <a:rPr lang="en-US" sz="2000" b="0" dirty="0">
                <a:solidFill>
                  <a:schemeClr val="accent1">
                    <a:lumMod val="75000"/>
                  </a:schemeClr>
                </a:solidFill>
              </a:rPr>
              <a:t> </a:t>
            </a:r>
          </a:p>
        </p:txBody>
      </p:sp>
      <p:graphicFrame>
        <p:nvGraphicFramePr>
          <p:cNvPr id="2" name="Table 6">
            <a:extLst>
              <a:ext uri="{FF2B5EF4-FFF2-40B4-BE49-F238E27FC236}">
                <a16:creationId xmlns:a16="http://schemas.microsoft.com/office/drawing/2014/main" id="{125483DD-9ADC-ED46-FACA-78008F60594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87872538"/>
              </p:ext>
            </p:extLst>
          </p:nvPr>
        </p:nvGraphicFramePr>
        <p:xfrm>
          <a:off x="2323386" y="273547"/>
          <a:ext cx="5500772" cy="537522"/>
        </p:xfrm>
        <a:graphic>
          <a:graphicData uri="http://schemas.openxmlformats.org/drawingml/2006/table">
            <a:tbl>
              <a:tblPr rtl="1" firstRow="1" bandRow="1">
                <a:tableStyleId>{93296810-A885-4BE3-A3E7-6D5BEEA58F35}</a:tableStyleId>
              </a:tblPr>
              <a:tblGrid>
                <a:gridCol w="5500772">
                  <a:extLst>
                    <a:ext uri="{9D8B030D-6E8A-4147-A177-3AD203B41FA5}">
                      <a16:colId xmlns:a16="http://schemas.microsoft.com/office/drawing/2014/main" val="3763178777"/>
                    </a:ext>
                  </a:extLst>
                </a:gridCol>
              </a:tblGrid>
              <a:tr h="537522">
                <a:tc>
                  <a:txBody>
                    <a:bodyPr/>
                    <a:lstStyle/>
                    <a:p>
                      <a:pPr algn="ctr" rtl="1"/>
                      <a:r>
                        <a:rPr lang="ar-KW" sz="2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بعض الأنشطة التي موّلها البنك الدولي، في إطار المبادرة</a:t>
                      </a:r>
                    </a:p>
                  </a:txBody>
                  <a:tcPr marL="161992" marR="161992" marT="37785" marB="37785" anchor="ctr"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0378665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7472271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0312A64-6DB0-A89E-8501-C661B51986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9F945-16C0-4D33-892D-F39643C801D3}" type="slidenum">
              <a:rPr lang="ar-KW" smtClean="0"/>
              <a:t>9</a:t>
            </a:fld>
            <a:endParaRPr lang="ar-KW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011B6794-08A6-1EFC-8FA2-FA59A3B7D7B1}"/>
              </a:ext>
            </a:extLst>
          </p:cNvPr>
          <p:cNvSpPr txBox="1">
            <a:spLocks/>
          </p:cNvSpPr>
          <p:nvPr/>
        </p:nvSpPr>
        <p:spPr>
          <a:xfrm>
            <a:off x="663558" y="1125168"/>
            <a:ext cx="8578885" cy="5104182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algn="ctr" rtl="1">
              <a:spcBef>
                <a:spcPts val="1200"/>
              </a:spcBef>
              <a:spcAft>
                <a:spcPts val="1200"/>
              </a:spcAft>
              <a:defRPr b="1">
                <a:solidFill>
                  <a:srgbClr val="00660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pPr marL="285750" indent="-285750" algn="just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ar-KW" sz="2000" dirty="0">
                <a:sym typeface="Wingdings 3" panose="05040102010807070707" pitchFamily="18" charset="2"/>
              </a:rPr>
              <a:t>تغطية تكلفة إعداد			</a:t>
            </a:r>
            <a:r>
              <a:rPr lang="en-US" sz="2000" dirty="0">
                <a:sym typeface="Wingdings 3" panose="05040102010807070707" pitchFamily="18" charset="2"/>
              </a:rPr>
              <a:t>Arab Grid Code</a:t>
            </a:r>
          </a:p>
          <a:p>
            <a:pPr marL="285750" indent="-285750" algn="just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ar-KW" sz="2000" dirty="0"/>
              <a:t>تغطية تكلفة "سكرتارية الربط".</a:t>
            </a:r>
            <a:endParaRPr lang="en-US" sz="2000" dirty="0"/>
          </a:p>
          <a:p>
            <a:pPr marL="4572000" indent="-182880" algn="just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Font typeface="Waseem" panose="00000500000000000000" pitchFamily="2" charset="-78"/>
              <a:buChar char="-"/>
            </a:pPr>
            <a:r>
              <a:rPr lang="en-US" sz="2000" b="0" dirty="0"/>
              <a:t>Local Expert</a:t>
            </a:r>
          </a:p>
          <a:p>
            <a:pPr marL="4572000" indent="-182880" algn="just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Font typeface="Waseem" panose="00000500000000000000" pitchFamily="2" charset="-78"/>
              <a:buChar char="-"/>
            </a:pPr>
            <a:r>
              <a:rPr lang="en-US" sz="2000" b="0" dirty="0"/>
              <a:t>External Expert</a:t>
            </a:r>
          </a:p>
          <a:p>
            <a:pPr marL="274320" algn="just">
              <a:lnSpc>
                <a:spcPct val="200000"/>
              </a:lnSpc>
              <a:spcBef>
                <a:spcPts val="0"/>
              </a:spcBef>
              <a:spcAft>
                <a:spcPts val="0"/>
              </a:spcAft>
            </a:pPr>
            <a:r>
              <a:rPr lang="ar-KW" sz="2000" dirty="0"/>
              <a:t>                                       للعامين 2022 و 2023</a:t>
            </a:r>
            <a:endParaRPr lang="en-US" sz="2000" dirty="0"/>
          </a:p>
          <a:p>
            <a:pPr marL="285750" indent="-285750" algn="just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ar-KW" sz="2000" dirty="0"/>
              <a:t>يعمل هذان الخبيران تحت إشراف مدير إدارة الطاقة بجامعة الدول العربية.</a:t>
            </a:r>
            <a:endParaRPr lang="en-US" sz="2000" dirty="0"/>
          </a:p>
          <a:p>
            <a:pPr marL="1828800" indent="-182880" algn="just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Font typeface="Waseem" panose="00000500000000000000" pitchFamily="2" charset="-78"/>
              <a:buChar char="-"/>
            </a:pPr>
            <a:r>
              <a:rPr lang="en-US" sz="2000" b="0" dirty="0"/>
              <a:t>Local Expert 	</a:t>
            </a:r>
            <a:r>
              <a:rPr lang="en-US" sz="2000" b="0" dirty="0">
                <a:sym typeface="Wingdings 3" panose="05040102010807070707" pitchFamily="18" charset="2"/>
              </a:rPr>
              <a:t> 	Administrative &amp; Technical Issues</a:t>
            </a:r>
            <a:endParaRPr lang="en-US" sz="2000" b="0" dirty="0"/>
          </a:p>
          <a:p>
            <a:pPr marL="1828800" indent="-182880" algn="just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Font typeface="Waseem" panose="00000500000000000000" pitchFamily="2" charset="-78"/>
              <a:buChar char="-"/>
            </a:pPr>
            <a:r>
              <a:rPr lang="en-US" sz="2000" b="0" dirty="0"/>
              <a:t>External Expert	</a:t>
            </a:r>
            <a:r>
              <a:rPr lang="en-US" sz="2000" b="0" dirty="0">
                <a:sym typeface="Wingdings 3" panose="05040102010807070707" pitchFamily="18" charset="2"/>
              </a:rPr>
              <a:t> 	Regulatory &amp; Commercial Issues</a:t>
            </a:r>
          </a:p>
        </p:txBody>
      </p:sp>
      <p:graphicFrame>
        <p:nvGraphicFramePr>
          <p:cNvPr id="2" name="Table 6">
            <a:extLst>
              <a:ext uri="{FF2B5EF4-FFF2-40B4-BE49-F238E27FC236}">
                <a16:creationId xmlns:a16="http://schemas.microsoft.com/office/drawing/2014/main" id="{0E8A30B1-172B-14E2-EDA1-7D156427BFA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69178388"/>
              </p:ext>
            </p:extLst>
          </p:nvPr>
        </p:nvGraphicFramePr>
        <p:xfrm>
          <a:off x="2258715" y="450969"/>
          <a:ext cx="5500772" cy="537522"/>
        </p:xfrm>
        <a:graphic>
          <a:graphicData uri="http://schemas.openxmlformats.org/drawingml/2006/table">
            <a:tbl>
              <a:tblPr rtl="1" firstRow="1" bandRow="1">
                <a:tableStyleId>{93296810-A885-4BE3-A3E7-6D5BEEA58F35}</a:tableStyleId>
              </a:tblPr>
              <a:tblGrid>
                <a:gridCol w="5500772">
                  <a:extLst>
                    <a:ext uri="{9D8B030D-6E8A-4147-A177-3AD203B41FA5}">
                      <a16:colId xmlns:a16="http://schemas.microsoft.com/office/drawing/2014/main" val="3763178777"/>
                    </a:ext>
                  </a:extLst>
                </a:gridCol>
              </a:tblGrid>
              <a:tr h="537522">
                <a:tc>
                  <a:txBody>
                    <a:bodyPr/>
                    <a:lstStyle/>
                    <a:p>
                      <a:pPr marL="0" algn="ctr" defTabSz="914400" rtl="1" eaLnBrk="1" latinLnBrk="0" hangingPunct="1"/>
                      <a:r>
                        <a:rPr lang="ar-KW" sz="2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الأنشطة التي يمولها الصندوق العربي، في إطار المبادرة</a:t>
                      </a:r>
                    </a:p>
                  </a:txBody>
                  <a:tcPr marL="161992" marR="161992" marT="37785" marB="37785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0378665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273277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626</TotalTime>
  <Words>1249</Words>
  <Application>Microsoft Office PowerPoint</Application>
  <PresentationFormat>A4 Paper (210x297 mm)</PresentationFormat>
  <Paragraphs>340</Paragraphs>
  <Slides>27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35" baseType="lpstr">
      <vt:lpstr>Arial</vt:lpstr>
      <vt:lpstr>Calibri</vt:lpstr>
      <vt:lpstr>Calibri Light</vt:lpstr>
      <vt:lpstr>Tahoma</vt:lpstr>
      <vt:lpstr>Times New Roman</vt:lpstr>
      <vt:lpstr>Waseem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التصور المتوقع لمشاريع الربط الكهربائي لدول المغرب العربي على المديين القريب والمتوسط</vt:lpstr>
      <vt:lpstr>التصور المتوقع لمشاريع الربط الكهربائي وشبكات  نقل الغاز الطبيعي لدول المغرب العربي على المديين القريب والمتوسط</vt:lpstr>
      <vt:lpstr>التصور المتوقع لمشاريع الربط الكهربائي لدول المشرق العربي على المديين القريب والمتوسط</vt:lpstr>
      <vt:lpstr>الفرص المتاحة لمصر للاستفادة من مشاريع الربط</vt:lpstr>
      <vt:lpstr>الفرص المتاحة للأردن للاستفادة من مشاريع الربط</vt:lpstr>
      <vt:lpstr>الفرص المتاحة للسعودية للاستفادة من مشاريع الربط</vt:lpstr>
      <vt:lpstr>الفرص المتاحة لسوريا ولبنان والعراق للاستفادة من مشاريع الربط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Walid Fathi</dc:creator>
  <cp:lastModifiedBy>Mohamed Farahat</cp:lastModifiedBy>
  <cp:revision>41</cp:revision>
  <cp:lastPrinted>2022-12-10T07:42:25Z</cp:lastPrinted>
  <dcterms:created xsi:type="dcterms:W3CDTF">2022-09-07T04:22:27Z</dcterms:created>
  <dcterms:modified xsi:type="dcterms:W3CDTF">2022-12-13T17:09:56Z</dcterms:modified>
</cp:coreProperties>
</file>