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51" r:id="rId1"/>
  </p:sldMasterIdLst>
  <p:notesMasterIdLst>
    <p:notesMasterId r:id="rId25"/>
  </p:notesMasterIdLst>
  <p:sldIdLst>
    <p:sldId id="344" r:id="rId2"/>
    <p:sldId id="429" r:id="rId3"/>
    <p:sldId id="430" r:id="rId4"/>
    <p:sldId id="426" r:id="rId5"/>
    <p:sldId id="436" r:id="rId6"/>
    <p:sldId id="437" r:id="rId7"/>
    <p:sldId id="439" r:id="rId8"/>
    <p:sldId id="440" r:id="rId9"/>
    <p:sldId id="457" r:id="rId10"/>
    <p:sldId id="441" r:id="rId11"/>
    <p:sldId id="442" r:id="rId12"/>
    <p:sldId id="443" r:id="rId13"/>
    <p:sldId id="444" r:id="rId14"/>
    <p:sldId id="445" r:id="rId15"/>
    <p:sldId id="446" r:id="rId16"/>
    <p:sldId id="447" r:id="rId17"/>
    <p:sldId id="448" r:id="rId18"/>
    <p:sldId id="449" r:id="rId19"/>
    <p:sldId id="450" r:id="rId20"/>
    <p:sldId id="453" r:id="rId21"/>
    <p:sldId id="454" r:id="rId22"/>
    <p:sldId id="455" r:id="rId23"/>
    <p:sldId id="456" r:id="rId24"/>
  </p:sldIdLst>
  <p:sldSz cx="24323675"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95959"/>
    <a:srgbClr val="002136"/>
    <a:srgbClr val="017DC7"/>
    <a:srgbClr val="01B6AD"/>
    <a:srgbClr val="F89E54"/>
    <a:srgbClr val="A5A5A5"/>
    <a:srgbClr val="B4B8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نسُق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نمط ذو نسُق 1 - تميي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نمط ذو نسُق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148" autoAdjust="0"/>
    <p:restoredTop sz="94613" autoAdjust="0"/>
  </p:normalViewPr>
  <p:slideViewPr>
    <p:cSldViewPr snapToGrid="0" snapToObjects="1">
      <p:cViewPr varScale="1">
        <p:scale>
          <a:sx n="56" d="100"/>
          <a:sy n="56" d="100"/>
        </p:scale>
        <p:origin x="1044" y="114"/>
      </p:cViewPr>
      <p:guideLst>
        <p:guide orient="horz" pos="4320"/>
        <p:guide pos="766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S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BA65FB65-4DE1-4C61-8BEB-BEE0C2E08180}" type="datetimeFigureOut">
              <a:rPr lang="ar-SA" smtClean="0"/>
              <a:t>11/04/41</a:t>
            </a:fld>
            <a:endParaRPr lang="ar-SA"/>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S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F43D8F05-93C1-43DF-9958-5DA1B27FA56F}" type="slidenum">
              <a:rPr lang="ar-SA" smtClean="0"/>
              <a:t>‹#›</a:t>
            </a:fld>
            <a:endParaRPr lang="ar-SA"/>
          </a:p>
        </p:txBody>
      </p:sp>
    </p:spTree>
    <p:extLst>
      <p:ext uri="{BB962C8B-B14F-4D97-AF65-F5344CB8AC3E}">
        <p14:creationId xmlns:p14="http://schemas.microsoft.com/office/powerpoint/2010/main" val="3054068800"/>
      </p:ext>
    </p:extLst>
  </p:cSld>
  <p:clrMap bg1="lt1" tx1="dk1" bg2="lt2" tx2="dk2" accent1="accent1" accent2="accent2" accent3="accent3" accent4="accent4" accent5="accent5" accent6="accent6" hlink="hlink" folHlink="folHlink"/>
  <p:notesStyle>
    <a:lvl1pPr marL="0" algn="l" defTabSz="1825874" rtl="0" eaLnBrk="1" latinLnBrk="0" hangingPunct="1">
      <a:defRPr sz="2396" kern="1200">
        <a:solidFill>
          <a:schemeClr val="tx1"/>
        </a:solidFill>
        <a:latin typeface="+mn-lt"/>
        <a:ea typeface="+mn-ea"/>
        <a:cs typeface="+mn-cs"/>
      </a:defRPr>
    </a:lvl1pPr>
    <a:lvl2pPr marL="912937" algn="l" defTabSz="1825874" rtl="0" eaLnBrk="1" latinLnBrk="0" hangingPunct="1">
      <a:defRPr sz="2396" kern="1200">
        <a:solidFill>
          <a:schemeClr val="tx1"/>
        </a:solidFill>
        <a:latin typeface="+mn-lt"/>
        <a:ea typeface="+mn-ea"/>
        <a:cs typeface="+mn-cs"/>
      </a:defRPr>
    </a:lvl2pPr>
    <a:lvl3pPr marL="1825874" algn="l" defTabSz="1825874" rtl="0" eaLnBrk="1" latinLnBrk="0" hangingPunct="1">
      <a:defRPr sz="2396" kern="1200">
        <a:solidFill>
          <a:schemeClr val="tx1"/>
        </a:solidFill>
        <a:latin typeface="+mn-lt"/>
        <a:ea typeface="+mn-ea"/>
        <a:cs typeface="+mn-cs"/>
      </a:defRPr>
    </a:lvl3pPr>
    <a:lvl4pPr marL="2738811" algn="l" defTabSz="1825874" rtl="0" eaLnBrk="1" latinLnBrk="0" hangingPunct="1">
      <a:defRPr sz="2396" kern="1200">
        <a:solidFill>
          <a:schemeClr val="tx1"/>
        </a:solidFill>
        <a:latin typeface="+mn-lt"/>
        <a:ea typeface="+mn-ea"/>
        <a:cs typeface="+mn-cs"/>
      </a:defRPr>
    </a:lvl4pPr>
    <a:lvl5pPr marL="3651748" algn="l" defTabSz="1825874" rtl="0" eaLnBrk="1" latinLnBrk="0" hangingPunct="1">
      <a:defRPr sz="2396" kern="1200">
        <a:solidFill>
          <a:schemeClr val="tx1"/>
        </a:solidFill>
        <a:latin typeface="+mn-lt"/>
        <a:ea typeface="+mn-ea"/>
        <a:cs typeface="+mn-cs"/>
      </a:defRPr>
    </a:lvl5pPr>
    <a:lvl6pPr marL="4564685" algn="l" defTabSz="1825874" rtl="0" eaLnBrk="1" latinLnBrk="0" hangingPunct="1">
      <a:defRPr sz="2396" kern="1200">
        <a:solidFill>
          <a:schemeClr val="tx1"/>
        </a:solidFill>
        <a:latin typeface="+mn-lt"/>
        <a:ea typeface="+mn-ea"/>
        <a:cs typeface="+mn-cs"/>
      </a:defRPr>
    </a:lvl6pPr>
    <a:lvl7pPr marL="5477622" algn="l" defTabSz="1825874" rtl="0" eaLnBrk="1" latinLnBrk="0" hangingPunct="1">
      <a:defRPr sz="2396" kern="1200">
        <a:solidFill>
          <a:schemeClr val="tx1"/>
        </a:solidFill>
        <a:latin typeface="+mn-lt"/>
        <a:ea typeface="+mn-ea"/>
        <a:cs typeface="+mn-cs"/>
      </a:defRPr>
    </a:lvl7pPr>
    <a:lvl8pPr marL="6390559" algn="l" defTabSz="1825874" rtl="0" eaLnBrk="1" latinLnBrk="0" hangingPunct="1">
      <a:defRPr sz="2396" kern="1200">
        <a:solidFill>
          <a:schemeClr val="tx1"/>
        </a:solidFill>
        <a:latin typeface="+mn-lt"/>
        <a:ea typeface="+mn-ea"/>
        <a:cs typeface="+mn-cs"/>
      </a:defRPr>
    </a:lvl8pPr>
    <a:lvl9pPr marL="7303496" algn="l" defTabSz="1825874" rtl="0" eaLnBrk="1" latinLnBrk="0" hangingPunct="1">
      <a:defRPr sz="239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0460" y="2244726"/>
            <a:ext cx="18242756" cy="4775200"/>
          </a:xfrm>
        </p:spPr>
        <p:txBody>
          <a:bodyPr anchor="b"/>
          <a:lstStyle>
            <a:lvl1pPr algn="ctr">
              <a:defRPr sz="11971"/>
            </a:lvl1pPr>
          </a:lstStyle>
          <a:p>
            <a:r>
              <a:rPr lang="en-US"/>
              <a:t>Click to edit Master title style</a:t>
            </a:r>
            <a:endParaRPr lang="en-US" dirty="0"/>
          </a:p>
        </p:txBody>
      </p:sp>
      <p:sp>
        <p:nvSpPr>
          <p:cNvPr id="3" name="Subtitle 2"/>
          <p:cNvSpPr>
            <a:spLocks noGrp="1"/>
          </p:cNvSpPr>
          <p:nvPr>
            <p:ph type="subTitle" idx="1"/>
          </p:nvPr>
        </p:nvSpPr>
        <p:spPr>
          <a:xfrm>
            <a:off x="3040460" y="7204076"/>
            <a:ext cx="18242756" cy="3311524"/>
          </a:xfrm>
        </p:spPr>
        <p:txBody>
          <a:bodyPr/>
          <a:lstStyle>
            <a:lvl1pPr marL="0" indent="0" algn="ctr">
              <a:buNone/>
              <a:defRPr sz="4788"/>
            </a:lvl1pPr>
            <a:lvl2pPr marL="912160" indent="0" algn="ctr">
              <a:buNone/>
              <a:defRPr sz="3990"/>
            </a:lvl2pPr>
            <a:lvl3pPr marL="1824319" indent="0" algn="ctr">
              <a:buNone/>
              <a:defRPr sz="3591"/>
            </a:lvl3pPr>
            <a:lvl4pPr marL="2736479" indent="0" algn="ctr">
              <a:buNone/>
              <a:defRPr sz="3192"/>
            </a:lvl4pPr>
            <a:lvl5pPr marL="3648639" indent="0" algn="ctr">
              <a:buNone/>
              <a:defRPr sz="3192"/>
            </a:lvl5pPr>
            <a:lvl6pPr marL="4560799" indent="0" algn="ctr">
              <a:buNone/>
              <a:defRPr sz="3192"/>
            </a:lvl6pPr>
            <a:lvl7pPr marL="5472958" indent="0" algn="ctr">
              <a:buNone/>
              <a:defRPr sz="3192"/>
            </a:lvl7pPr>
            <a:lvl8pPr marL="6385118" indent="0" algn="ctr">
              <a:buNone/>
              <a:defRPr sz="3192"/>
            </a:lvl8pPr>
            <a:lvl9pPr marL="7297278" indent="0" algn="ctr">
              <a:buNone/>
              <a:defRPr sz="319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C21005-E9D0-474A-ACCC-5ACF6606A186}" type="datetimeFigureOut">
              <a:rPr lang="ar-SA" smtClean="0"/>
              <a:t>11/04/41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344767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21005-E9D0-474A-ACCC-5ACF6606A186}" type="datetimeFigureOut">
              <a:rPr lang="ar-SA" smtClean="0"/>
              <a:t>11/04/41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1465202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6630" y="730250"/>
            <a:ext cx="5244792"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2253" y="730250"/>
            <a:ext cx="15430331"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21005-E9D0-474A-ACCC-5ACF6606A186}" type="datetimeFigureOut">
              <a:rPr lang="ar-SA" smtClean="0"/>
              <a:t>11/04/41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383977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C21005-E9D0-474A-ACCC-5ACF6606A186}" type="datetimeFigureOut">
              <a:rPr lang="ar-SA" smtClean="0"/>
              <a:t>11/04/41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5785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59584" y="3419477"/>
            <a:ext cx="20979170" cy="5705474"/>
          </a:xfrm>
        </p:spPr>
        <p:txBody>
          <a:bodyPr anchor="b"/>
          <a:lstStyle>
            <a:lvl1pPr>
              <a:defRPr sz="11971"/>
            </a:lvl1pPr>
          </a:lstStyle>
          <a:p>
            <a:r>
              <a:rPr lang="en-US"/>
              <a:t>Click to edit Master title style</a:t>
            </a:r>
            <a:endParaRPr lang="en-US" dirty="0"/>
          </a:p>
        </p:txBody>
      </p:sp>
      <p:sp>
        <p:nvSpPr>
          <p:cNvPr id="3" name="Text Placeholder 2"/>
          <p:cNvSpPr>
            <a:spLocks noGrp="1"/>
          </p:cNvSpPr>
          <p:nvPr>
            <p:ph type="body" idx="1"/>
          </p:nvPr>
        </p:nvSpPr>
        <p:spPr>
          <a:xfrm>
            <a:off x="1659584" y="9178927"/>
            <a:ext cx="20979170" cy="3000374"/>
          </a:xfrm>
        </p:spPr>
        <p:txBody>
          <a:bodyPr/>
          <a:lstStyle>
            <a:lvl1pPr marL="0" indent="0">
              <a:buNone/>
              <a:defRPr sz="4788">
                <a:solidFill>
                  <a:schemeClr val="tx1">
                    <a:tint val="75000"/>
                  </a:schemeClr>
                </a:solidFill>
              </a:defRPr>
            </a:lvl1pPr>
            <a:lvl2pPr marL="912160" indent="0">
              <a:buNone/>
              <a:defRPr sz="3990">
                <a:solidFill>
                  <a:schemeClr val="tx1">
                    <a:tint val="75000"/>
                  </a:schemeClr>
                </a:solidFill>
              </a:defRPr>
            </a:lvl2pPr>
            <a:lvl3pPr marL="1824319" indent="0">
              <a:buNone/>
              <a:defRPr sz="3591">
                <a:solidFill>
                  <a:schemeClr val="tx1">
                    <a:tint val="75000"/>
                  </a:schemeClr>
                </a:solidFill>
              </a:defRPr>
            </a:lvl3pPr>
            <a:lvl4pPr marL="2736479" indent="0">
              <a:buNone/>
              <a:defRPr sz="3192">
                <a:solidFill>
                  <a:schemeClr val="tx1">
                    <a:tint val="75000"/>
                  </a:schemeClr>
                </a:solidFill>
              </a:defRPr>
            </a:lvl4pPr>
            <a:lvl5pPr marL="3648639" indent="0">
              <a:buNone/>
              <a:defRPr sz="3192">
                <a:solidFill>
                  <a:schemeClr val="tx1">
                    <a:tint val="75000"/>
                  </a:schemeClr>
                </a:solidFill>
              </a:defRPr>
            </a:lvl5pPr>
            <a:lvl6pPr marL="4560799" indent="0">
              <a:buNone/>
              <a:defRPr sz="3192">
                <a:solidFill>
                  <a:schemeClr val="tx1">
                    <a:tint val="75000"/>
                  </a:schemeClr>
                </a:solidFill>
              </a:defRPr>
            </a:lvl6pPr>
            <a:lvl7pPr marL="5472958" indent="0">
              <a:buNone/>
              <a:defRPr sz="3192">
                <a:solidFill>
                  <a:schemeClr val="tx1">
                    <a:tint val="75000"/>
                  </a:schemeClr>
                </a:solidFill>
              </a:defRPr>
            </a:lvl7pPr>
            <a:lvl8pPr marL="6385118" indent="0">
              <a:buNone/>
              <a:defRPr sz="3192">
                <a:solidFill>
                  <a:schemeClr val="tx1">
                    <a:tint val="75000"/>
                  </a:schemeClr>
                </a:solidFill>
              </a:defRPr>
            </a:lvl8pPr>
            <a:lvl9pPr marL="7297278" indent="0">
              <a:buNone/>
              <a:defRPr sz="319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C21005-E9D0-474A-ACCC-5ACF6606A186}" type="datetimeFigureOut">
              <a:rPr lang="ar-SA" smtClean="0"/>
              <a:t>11/04/41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100242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2253" y="3651250"/>
            <a:ext cx="10337562"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13860" y="3651250"/>
            <a:ext cx="10337562"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C21005-E9D0-474A-ACCC-5ACF6606A186}" type="datetimeFigureOut">
              <a:rPr lang="ar-SA" smtClean="0"/>
              <a:t>11/04/41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413700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5421" y="730251"/>
            <a:ext cx="2097917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5422" y="3362326"/>
            <a:ext cx="10290054" cy="1647824"/>
          </a:xfrm>
        </p:spPr>
        <p:txBody>
          <a:bodyPr anchor="b"/>
          <a:lstStyle>
            <a:lvl1pPr marL="0" indent="0">
              <a:buNone/>
              <a:defRPr sz="4788" b="1"/>
            </a:lvl1pPr>
            <a:lvl2pPr marL="912160" indent="0">
              <a:buNone/>
              <a:defRPr sz="3990" b="1"/>
            </a:lvl2pPr>
            <a:lvl3pPr marL="1824319" indent="0">
              <a:buNone/>
              <a:defRPr sz="3591" b="1"/>
            </a:lvl3pPr>
            <a:lvl4pPr marL="2736479" indent="0">
              <a:buNone/>
              <a:defRPr sz="3192" b="1"/>
            </a:lvl4pPr>
            <a:lvl5pPr marL="3648639" indent="0">
              <a:buNone/>
              <a:defRPr sz="3192" b="1"/>
            </a:lvl5pPr>
            <a:lvl6pPr marL="4560799" indent="0">
              <a:buNone/>
              <a:defRPr sz="3192" b="1"/>
            </a:lvl6pPr>
            <a:lvl7pPr marL="5472958" indent="0">
              <a:buNone/>
              <a:defRPr sz="3192" b="1"/>
            </a:lvl7pPr>
            <a:lvl8pPr marL="6385118" indent="0">
              <a:buNone/>
              <a:defRPr sz="3192" b="1"/>
            </a:lvl8pPr>
            <a:lvl9pPr marL="7297278" indent="0">
              <a:buNone/>
              <a:defRPr sz="3192" b="1"/>
            </a:lvl9pPr>
          </a:lstStyle>
          <a:p>
            <a:pPr lvl="0"/>
            <a:r>
              <a:rPr lang="en-US"/>
              <a:t>Click to edit Master text styles</a:t>
            </a:r>
          </a:p>
        </p:txBody>
      </p:sp>
      <p:sp>
        <p:nvSpPr>
          <p:cNvPr id="4" name="Content Placeholder 3"/>
          <p:cNvSpPr>
            <a:spLocks noGrp="1"/>
          </p:cNvSpPr>
          <p:nvPr>
            <p:ph sz="half" idx="2"/>
          </p:nvPr>
        </p:nvSpPr>
        <p:spPr>
          <a:xfrm>
            <a:off x="1675422" y="5010150"/>
            <a:ext cx="1029005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13860" y="3362326"/>
            <a:ext cx="10340730" cy="1647824"/>
          </a:xfrm>
        </p:spPr>
        <p:txBody>
          <a:bodyPr anchor="b"/>
          <a:lstStyle>
            <a:lvl1pPr marL="0" indent="0">
              <a:buNone/>
              <a:defRPr sz="4788" b="1"/>
            </a:lvl1pPr>
            <a:lvl2pPr marL="912160" indent="0">
              <a:buNone/>
              <a:defRPr sz="3990" b="1"/>
            </a:lvl2pPr>
            <a:lvl3pPr marL="1824319" indent="0">
              <a:buNone/>
              <a:defRPr sz="3591" b="1"/>
            </a:lvl3pPr>
            <a:lvl4pPr marL="2736479" indent="0">
              <a:buNone/>
              <a:defRPr sz="3192" b="1"/>
            </a:lvl4pPr>
            <a:lvl5pPr marL="3648639" indent="0">
              <a:buNone/>
              <a:defRPr sz="3192" b="1"/>
            </a:lvl5pPr>
            <a:lvl6pPr marL="4560799" indent="0">
              <a:buNone/>
              <a:defRPr sz="3192" b="1"/>
            </a:lvl6pPr>
            <a:lvl7pPr marL="5472958" indent="0">
              <a:buNone/>
              <a:defRPr sz="3192" b="1"/>
            </a:lvl7pPr>
            <a:lvl8pPr marL="6385118" indent="0">
              <a:buNone/>
              <a:defRPr sz="3192" b="1"/>
            </a:lvl8pPr>
            <a:lvl9pPr marL="7297278" indent="0">
              <a:buNone/>
              <a:defRPr sz="3192" b="1"/>
            </a:lvl9pPr>
          </a:lstStyle>
          <a:p>
            <a:pPr lvl="0"/>
            <a:r>
              <a:rPr lang="en-US"/>
              <a:t>Click to edit Master text styles</a:t>
            </a:r>
          </a:p>
        </p:txBody>
      </p:sp>
      <p:sp>
        <p:nvSpPr>
          <p:cNvPr id="6" name="Content Placeholder 5"/>
          <p:cNvSpPr>
            <a:spLocks noGrp="1"/>
          </p:cNvSpPr>
          <p:nvPr>
            <p:ph sz="quarter" idx="4"/>
          </p:nvPr>
        </p:nvSpPr>
        <p:spPr>
          <a:xfrm>
            <a:off x="12313860" y="5010150"/>
            <a:ext cx="10340730"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21005-E9D0-474A-ACCC-5ACF6606A186}" type="datetimeFigureOut">
              <a:rPr lang="ar-SA" smtClean="0"/>
              <a:t>11/04/41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168972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C21005-E9D0-474A-ACCC-5ACF6606A186}" type="datetimeFigureOut">
              <a:rPr lang="ar-SA" smtClean="0"/>
              <a:t>11/04/41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2591257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21005-E9D0-474A-ACCC-5ACF6606A186}" type="datetimeFigureOut">
              <a:rPr lang="ar-SA" smtClean="0"/>
              <a:t>11/04/41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2781425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5422" y="914400"/>
            <a:ext cx="7845018" cy="3200400"/>
          </a:xfrm>
        </p:spPr>
        <p:txBody>
          <a:bodyPr anchor="b"/>
          <a:lstStyle>
            <a:lvl1pPr>
              <a:defRPr sz="6384"/>
            </a:lvl1pPr>
          </a:lstStyle>
          <a:p>
            <a:r>
              <a:rPr lang="en-US"/>
              <a:t>Click to edit Master title style</a:t>
            </a:r>
            <a:endParaRPr lang="en-US" dirty="0"/>
          </a:p>
        </p:txBody>
      </p:sp>
      <p:sp>
        <p:nvSpPr>
          <p:cNvPr id="3" name="Content Placeholder 2"/>
          <p:cNvSpPr>
            <a:spLocks noGrp="1"/>
          </p:cNvSpPr>
          <p:nvPr>
            <p:ph idx="1"/>
          </p:nvPr>
        </p:nvSpPr>
        <p:spPr>
          <a:xfrm>
            <a:off x="10340730" y="1974851"/>
            <a:ext cx="12313860" cy="9747250"/>
          </a:xfrm>
        </p:spPr>
        <p:txBody>
          <a:bodyPr/>
          <a:lstStyle>
            <a:lvl1pPr>
              <a:defRPr sz="6384"/>
            </a:lvl1pPr>
            <a:lvl2pPr>
              <a:defRPr sz="5586"/>
            </a:lvl2pPr>
            <a:lvl3pPr>
              <a:defRPr sz="4788"/>
            </a:lvl3pPr>
            <a:lvl4pPr>
              <a:defRPr sz="3990"/>
            </a:lvl4pPr>
            <a:lvl5pPr>
              <a:defRPr sz="3990"/>
            </a:lvl5pPr>
            <a:lvl6pPr>
              <a:defRPr sz="3990"/>
            </a:lvl6pPr>
            <a:lvl7pPr>
              <a:defRPr sz="3990"/>
            </a:lvl7pPr>
            <a:lvl8pPr>
              <a:defRPr sz="3990"/>
            </a:lvl8pPr>
            <a:lvl9pPr>
              <a:defRPr sz="39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5422" y="4114800"/>
            <a:ext cx="7845018" cy="7623176"/>
          </a:xfrm>
        </p:spPr>
        <p:txBody>
          <a:bodyPr/>
          <a:lstStyle>
            <a:lvl1pPr marL="0" indent="0">
              <a:buNone/>
              <a:defRPr sz="3192"/>
            </a:lvl1pPr>
            <a:lvl2pPr marL="912160" indent="0">
              <a:buNone/>
              <a:defRPr sz="2793"/>
            </a:lvl2pPr>
            <a:lvl3pPr marL="1824319" indent="0">
              <a:buNone/>
              <a:defRPr sz="2394"/>
            </a:lvl3pPr>
            <a:lvl4pPr marL="2736479" indent="0">
              <a:buNone/>
              <a:defRPr sz="1995"/>
            </a:lvl4pPr>
            <a:lvl5pPr marL="3648639" indent="0">
              <a:buNone/>
              <a:defRPr sz="1995"/>
            </a:lvl5pPr>
            <a:lvl6pPr marL="4560799" indent="0">
              <a:buNone/>
              <a:defRPr sz="1995"/>
            </a:lvl6pPr>
            <a:lvl7pPr marL="5472958" indent="0">
              <a:buNone/>
              <a:defRPr sz="1995"/>
            </a:lvl7pPr>
            <a:lvl8pPr marL="6385118" indent="0">
              <a:buNone/>
              <a:defRPr sz="1995"/>
            </a:lvl8pPr>
            <a:lvl9pPr marL="7297278" indent="0">
              <a:buNone/>
              <a:defRPr sz="1995"/>
            </a:lvl9pPr>
          </a:lstStyle>
          <a:p>
            <a:pPr lvl="0"/>
            <a:r>
              <a:rPr lang="en-US"/>
              <a:t>Click to edit Master text styles</a:t>
            </a:r>
          </a:p>
        </p:txBody>
      </p:sp>
      <p:sp>
        <p:nvSpPr>
          <p:cNvPr id="5" name="Date Placeholder 4"/>
          <p:cNvSpPr>
            <a:spLocks noGrp="1"/>
          </p:cNvSpPr>
          <p:nvPr>
            <p:ph type="dt" sz="half" idx="10"/>
          </p:nvPr>
        </p:nvSpPr>
        <p:spPr/>
        <p:txBody>
          <a:bodyPr/>
          <a:lstStyle/>
          <a:p>
            <a:fld id="{47C21005-E9D0-474A-ACCC-5ACF6606A186}" type="datetimeFigureOut">
              <a:rPr lang="ar-SA" smtClean="0"/>
              <a:t>11/04/41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94676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5422" y="914400"/>
            <a:ext cx="7845018" cy="3200400"/>
          </a:xfrm>
        </p:spPr>
        <p:txBody>
          <a:bodyPr anchor="b"/>
          <a:lstStyle>
            <a:lvl1pPr>
              <a:defRPr sz="6384"/>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40730" y="1974851"/>
            <a:ext cx="12313860" cy="9747250"/>
          </a:xfrm>
        </p:spPr>
        <p:txBody>
          <a:bodyPr anchor="t"/>
          <a:lstStyle>
            <a:lvl1pPr marL="0" indent="0">
              <a:buNone/>
              <a:defRPr sz="6384"/>
            </a:lvl1pPr>
            <a:lvl2pPr marL="912160" indent="0">
              <a:buNone/>
              <a:defRPr sz="5586"/>
            </a:lvl2pPr>
            <a:lvl3pPr marL="1824319" indent="0">
              <a:buNone/>
              <a:defRPr sz="4788"/>
            </a:lvl3pPr>
            <a:lvl4pPr marL="2736479" indent="0">
              <a:buNone/>
              <a:defRPr sz="3990"/>
            </a:lvl4pPr>
            <a:lvl5pPr marL="3648639" indent="0">
              <a:buNone/>
              <a:defRPr sz="3990"/>
            </a:lvl5pPr>
            <a:lvl6pPr marL="4560799" indent="0">
              <a:buNone/>
              <a:defRPr sz="3990"/>
            </a:lvl6pPr>
            <a:lvl7pPr marL="5472958" indent="0">
              <a:buNone/>
              <a:defRPr sz="3990"/>
            </a:lvl7pPr>
            <a:lvl8pPr marL="6385118" indent="0">
              <a:buNone/>
              <a:defRPr sz="3990"/>
            </a:lvl8pPr>
            <a:lvl9pPr marL="7297278" indent="0">
              <a:buNone/>
              <a:defRPr sz="3990"/>
            </a:lvl9pPr>
          </a:lstStyle>
          <a:p>
            <a:r>
              <a:rPr lang="en-US"/>
              <a:t>Click icon to add picture</a:t>
            </a:r>
            <a:endParaRPr lang="en-US" dirty="0"/>
          </a:p>
        </p:txBody>
      </p:sp>
      <p:sp>
        <p:nvSpPr>
          <p:cNvPr id="4" name="Text Placeholder 3"/>
          <p:cNvSpPr>
            <a:spLocks noGrp="1"/>
          </p:cNvSpPr>
          <p:nvPr>
            <p:ph type="body" sz="half" idx="2"/>
          </p:nvPr>
        </p:nvSpPr>
        <p:spPr>
          <a:xfrm>
            <a:off x="1675422" y="4114800"/>
            <a:ext cx="7845018" cy="7623176"/>
          </a:xfrm>
        </p:spPr>
        <p:txBody>
          <a:bodyPr/>
          <a:lstStyle>
            <a:lvl1pPr marL="0" indent="0">
              <a:buNone/>
              <a:defRPr sz="3192"/>
            </a:lvl1pPr>
            <a:lvl2pPr marL="912160" indent="0">
              <a:buNone/>
              <a:defRPr sz="2793"/>
            </a:lvl2pPr>
            <a:lvl3pPr marL="1824319" indent="0">
              <a:buNone/>
              <a:defRPr sz="2394"/>
            </a:lvl3pPr>
            <a:lvl4pPr marL="2736479" indent="0">
              <a:buNone/>
              <a:defRPr sz="1995"/>
            </a:lvl4pPr>
            <a:lvl5pPr marL="3648639" indent="0">
              <a:buNone/>
              <a:defRPr sz="1995"/>
            </a:lvl5pPr>
            <a:lvl6pPr marL="4560799" indent="0">
              <a:buNone/>
              <a:defRPr sz="1995"/>
            </a:lvl6pPr>
            <a:lvl7pPr marL="5472958" indent="0">
              <a:buNone/>
              <a:defRPr sz="1995"/>
            </a:lvl7pPr>
            <a:lvl8pPr marL="6385118" indent="0">
              <a:buNone/>
              <a:defRPr sz="1995"/>
            </a:lvl8pPr>
            <a:lvl9pPr marL="7297278" indent="0">
              <a:buNone/>
              <a:defRPr sz="1995"/>
            </a:lvl9pPr>
          </a:lstStyle>
          <a:p>
            <a:pPr lvl="0"/>
            <a:r>
              <a:rPr lang="en-US"/>
              <a:t>Click to edit Master text styles</a:t>
            </a:r>
          </a:p>
        </p:txBody>
      </p:sp>
      <p:sp>
        <p:nvSpPr>
          <p:cNvPr id="5" name="Date Placeholder 4"/>
          <p:cNvSpPr>
            <a:spLocks noGrp="1"/>
          </p:cNvSpPr>
          <p:nvPr>
            <p:ph type="dt" sz="half" idx="10"/>
          </p:nvPr>
        </p:nvSpPr>
        <p:spPr/>
        <p:txBody>
          <a:bodyPr/>
          <a:lstStyle/>
          <a:p>
            <a:fld id="{47C21005-E9D0-474A-ACCC-5ACF6606A186}" type="datetimeFigureOut">
              <a:rPr lang="ar-SA" smtClean="0"/>
              <a:t>11/04/41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F6C21586-1AC6-3B48-B006-DB43A8E3DF1A}" type="slidenum">
              <a:rPr lang="ar-SA" smtClean="0"/>
              <a:t>‹#›</a:t>
            </a:fld>
            <a:endParaRPr lang="ar-SA"/>
          </a:p>
        </p:txBody>
      </p:sp>
    </p:spTree>
    <p:extLst>
      <p:ext uri="{BB962C8B-B14F-4D97-AF65-F5344CB8AC3E}">
        <p14:creationId xmlns:p14="http://schemas.microsoft.com/office/powerpoint/2010/main" val="228007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6000">
              <a:schemeClr val="bg1"/>
            </a:gs>
            <a:gs pos="79000">
              <a:schemeClr val="bg1"/>
            </a:gs>
            <a:gs pos="98230">
              <a:schemeClr val="bg1">
                <a:lumMod val="75000"/>
              </a:schemeClr>
            </a:gs>
            <a:gs pos="0">
              <a:schemeClr val="bg1">
                <a:lumMod val="9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2253" y="730251"/>
            <a:ext cx="2097917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2253" y="3651250"/>
            <a:ext cx="2097917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2253" y="12712701"/>
            <a:ext cx="5472827" cy="730250"/>
          </a:xfrm>
          <a:prstGeom prst="rect">
            <a:avLst/>
          </a:prstGeom>
        </p:spPr>
        <p:txBody>
          <a:bodyPr vert="horz" lIns="91440" tIns="45720" rIns="91440" bIns="45720" rtlCol="0" anchor="ctr"/>
          <a:lstStyle>
            <a:lvl1pPr algn="l">
              <a:defRPr sz="2394">
                <a:solidFill>
                  <a:schemeClr val="tx1">
                    <a:tint val="75000"/>
                  </a:schemeClr>
                </a:solidFill>
              </a:defRPr>
            </a:lvl1pPr>
          </a:lstStyle>
          <a:p>
            <a:fld id="{47C21005-E9D0-474A-ACCC-5ACF6606A186}" type="datetimeFigureOut">
              <a:rPr lang="ar-SA" smtClean="0"/>
              <a:t>11/04/41</a:t>
            </a:fld>
            <a:endParaRPr lang="ar-SA"/>
          </a:p>
        </p:txBody>
      </p:sp>
      <p:sp>
        <p:nvSpPr>
          <p:cNvPr id="5" name="Footer Placeholder 4"/>
          <p:cNvSpPr>
            <a:spLocks noGrp="1"/>
          </p:cNvSpPr>
          <p:nvPr>
            <p:ph type="ftr" sz="quarter" idx="3"/>
          </p:nvPr>
        </p:nvSpPr>
        <p:spPr>
          <a:xfrm>
            <a:off x="8057218" y="12712701"/>
            <a:ext cx="8209240" cy="730250"/>
          </a:xfrm>
          <a:prstGeom prst="rect">
            <a:avLst/>
          </a:prstGeom>
        </p:spPr>
        <p:txBody>
          <a:bodyPr vert="horz" lIns="91440" tIns="45720" rIns="91440" bIns="45720" rtlCol="0" anchor="ctr"/>
          <a:lstStyle>
            <a:lvl1pPr algn="ctr">
              <a:defRPr sz="2394">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17178595" y="12712701"/>
            <a:ext cx="5472827" cy="730250"/>
          </a:xfrm>
          <a:prstGeom prst="rect">
            <a:avLst/>
          </a:prstGeom>
        </p:spPr>
        <p:txBody>
          <a:bodyPr vert="horz" lIns="91440" tIns="45720" rIns="91440" bIns="45720" rtlCol="0" anchor="ctr"/>
          <a:lstStyle>
            <a:lvl1pPr algn="r">
              <a:defRPr sz="2394">
                <a:solidFill>
                  <a:schemeClr val="tx1">
                    <a:tint val="75000"/>
                  </a:schemeClr>
                </a:solidFill>
              </a:defRPr>
            </a:lvl1pPr>
          </a:lstStyle>
          <a:p>
            <a:fld id="{F6C21586-1AC6-3B48-B006-DB43A8E3DF1A}" type="slidenum">
              <a:rPr lang="ar-SA" smtClean="0"/>
              <a:t>‹#›</a:t>
            </a:fld>
            <a:endParaRPr lang="ar-SA"/>
          </a:p>
        </p:txBody>
      </p:sp>
    </p:spTree>
    <p:extLst>
      <p:ext uri="{BB962C8B-B14F-4D97-AF65-F5344CB8AC3E}">
        <p14:creationId xmlns:p14="http://schemas.microsoft.com/office/powerpoint/2010/main" val="381671790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1824319" rtl="0" eaLnBrk="1" latinLnBrk="0" hangingPunct="1">
        <a:lnSpc>
          <a:spcPct val="90000"/>
        </a:lnSpc>
        <a:spcBef>
          <a:spcPct val="0"/>
        </a:spcBef>
        <a:buNone/>
        <a:defRPr sz="8778" kern="1200">
          <a:solidFill>
            <a:schemeClr val="tx1"/>
          </a:solidFill>
          <a:latin typeface="+mj-lt"/>
          <a:ea typeface="+mj-ea"/>
          <a:cs typeface="+mj-cs"/>
        </a:defRPr>
      </a:lvl1pPr>
    </p:titleStyle>
    <p:bodyStyle>
      <a:lvl1pPr marL="456080" indent="-456080" algn="l" defTabSz="1824319" rtl="0" eaLnBrk="1" latinLnBrk="0" hangingPunct="1">
        <a:lnSpc>
          <a:spcPct val="90000"/>
        </a:lnSpc>
        <a:spcBef>
          <a:spcPts val="1995"/>
        </a:spcBef>
        <a:buFont typeface="Arial" panose="020B0604020202020204" pitchFamily="34" charset="0"/>
        <a:buChar char="•"/>
        <a:defRPr sz="5586" kern="1200">
          <a:solidFill>
            <a:schemeClr val="tx1"/>
          </a:solidFill>
          <a:latin typeface="+mn-lt"/>
          <a:ea typeface="+mn-ea"/>
          <a:cs typeface="+mn-cs"/>
        </a:defRPr>
      </a:lvl1pPr>
      <a:lvl2pPr marL="1368240" indent="-456080" algn="l" defTabSz="1824319" rtl="0" eaLnBrk="1" latinLnBrk="0" hangingPunct="1">
        <a:lnSpc>
          <a:spcPct val="90000"/>
        </a:lnSpc>
        <a:spcBef>
          <a:spcPts val="998"/>
        </a:spcBef>
        <a:buFont typeface="Arial" panose="020B0604020202020204" pitchFamily="34" charset="0"/>
        <a:buChar char="•"/>
        <a:defRPr sz="4788" kern="1200">
          <a:solidFill>
            <a:schemeClr val="tx1"/>
          </a:solidFill>
          <a:latin typeface="+mn-lt"/>
          <a:ea typeface="+mn-ea"/>
          <a:cs typeface="+mn-cs"/>
        </a:defRPr>
      </a:lvl2pPr>
      <a:lvl3pPr marL="2280399" indent="-456080" algn="l" defTabSz="1824319" rtl="0" eaLnBrk="1" latinLnBrk="0" hangingPunct="1">
        <a:lnSpc>
          <a:spcPct val="90000"/>
        </a:lnSpc>
        <a:spcBef>
          <a:spcPts val="998"/>
        </a:spcBef>
        <a:buFont typeface="Arial" panose="020B0604020202020204" pitchFamily="34" charset="0"/>
        <a:buChar char="•"/>
        <a:defRPr sz="3990" kern="1200">
          <a:solidFill>
            <a:schemeClr val="tx1"/>
          </a:solidFill>
          <a:latin typeface="+mn-lt"/>
          <a:ea typeface="+mn-ea"/>
          <a:cs typeface="+mn-cs"/>
        </a:defRPr>
      </a:lvl3pPr>
      <a:lvl4pPr marL="319255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4pPr>
      <a:lvl5pPr marL="4104719"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5pPr>
      <a:lvl6pPr marL="501687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6pPr>
      <a:lvl7pPr marL="592903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7pPr>
      <a:lvl8pPr marL="684119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8pPr>
      <a:lvl9pPr marL="7753358" indent="-456080" algn="l" defTabSz="1824319" rtl="0" eaLnBrk="1" latinLnBrk="0" hangingPunct="1">
        <a:lnSpc>
          <a:spcPct val="90000"/>
        </a:lnSpc>
        <a:spcBef>
          <a:spcPts val="998"/>
        </a:spcBef>
        <a:buFont typeface="Arial" panose="020B0604020202020204" pitchFamily="34" charset="0"/>
        <a:buChar char="•"/>
        <a:defRPr sz="3591" kern="1200">
          <a:solidFill>
            <a:schemeClr val="tx1"/>
          </a:solidFill>
          <a:latin typeface="+mn-lt"/>
          <a:ea typeface="+mn-ea"/>
          <a:cs typeface="+mn-cs"/>
        </a:defRPr>
      </a:lvl9pPr>
    </p:bodyStyle>
    <p:otherStyle>
      <a:defPPr>
        <a:defRPr lang="en-US"/>
      </a:defPPr>
      <a:lvl1pPr marL="0" algn="l" defTabSz="1824319" rtl="0" eaLnBrk="1" latinLnBrk="0" hangingPunct="1">
        <a:defRPr sz="3591" kern="1200">
          <a:solidFill>
            <a:schemeClr val="tx1"/>
          </a:solidFill>
          <a:latin typeface="+mn-lt"/>
          <a:ea typeface="+mn-ea"/>
          <a:cs typeface="+mn-cs"/>
        </a:defRPr>
      </a:lvl1pPr>
      <a:lvl2pPr marL="912160" algn="l" defTabSz="1824319" rtl="0" eaLnBrk="1" latinLnBrk="0" hangingPunct="1">
        <a:defRPr sz="3591" kern="1200">
          <a:solidFill>
            <a:schemeClr val="tx1"/>
          </a:solidFill>
          <a:latin typeface="+mn-lt"/>
          <a:ea typeface="+mn-ea"/>
          <a:cs typeface="+mn-cs"/>
        </a:defRPr>
      </a:lvl2pPr>
      <a:lvl3pPr marL="1824319" algn="l" defTabSz="1824319" rtl="0" eaLnBrk="1" latinLnBrk="0" hangingPunct="1">
        <a:defRPr sz="3591" kern="1200">
          <a:solidFill>
            <a:schemeClr val="tx1"/>
          </a:solidFill>
          <a:latin typeface="+mn-lt"/>
          <a:ea typeface="+mn-ea"/>
          <a:cs typeface="+mn-cs"/>
        </a:defRPr>
      </a:lvl3pPr>
      <a:lvl4pPr marL="2736479" algn="l" defTabSz="1824319" rtl="0" eaLnBrk="1" latinLnBrk="0" hangingPunct="1">
        <a:defRPr sz="3591" kern="1200">
          <a:solidFill>
            <a:schemeClr val="tx1"/>
          </a:solidFill>
          <a:latin typeface="+mn-lt"/>
          <a:ea typeface="+mn-ea"/>
          <a:cs typeface="+mn-cs"/>
        </a:defRPr>
      </a:lvl4pPr>
      <a:lvl5pPr marL="3648639" algn="l" defTabSz="1824319" rtl="0" eaLnBrk="1" latinLnBrk="0" hangingPunct="1">
        <a:defRPr sz="3591" kern="1200">
          <a:solidFill>
            <a:schemeClr val="tx1"/>
          </a:solidFill>
          <a:latin typeface="+mn-lt"/>
          <a:ea typeface="+mn-ea"/>
          <a:cs typeface="+mn-cs"/>
        </a:defRPr>
      </a:lvl5pPr>
      <a:lvl6pPr marL="4560799" algn="l" defTabSz="1824319" rtl="0" eaLnBrk="1" latinLnBrk="0" hangingPunct="1">
        <a:defRPr sz="3591" kern="1200">
          <a:solidFill>
            <a:schemeClr val="tx1"/>
          </a:solidFill>
          <a:latin typeface="+mn-lt"/>
          <a:ea typeface="+mn-ea"/>
          <a:cs typeface="+mn-cs"/>
        </a:defRPr>
      </a:lvl6pPr>
      <a:lvl7pPr marL="5472958" algn="l" defTabSz="1824319" rtl="0" eaLnBrk="1" latinLnBrk="0" hangingPunct="1">
        <a:defRPr sz="3591" kern="1200">
          <a:solidFill>
            <a:schemeClr val="tx1"/>
          </a:solidFill>
          <a:latin typeface="+mn-lt"/>
          <a:ea typeface="+mn-ea"/>
          <a:cs typeface="+mn-cs"/>
        </a:defRPr>
      </a:lvl7pPr>
      <a:lvl8pPr marL="6385118" algn="l" defTabSz="1824319" rtl="0" eaLnBrk="1" latinLnBrk="0" hangingPunct="1">
        <a:defRPr sz="3591" kern="1200">
          <a:solidFill>
            <a:schemeClr val="tx1"/>
          </a:solidFill>
          <a:latin typeface="+mn-lt"/>
          <a:ea typeface="+mn-ea"/>
          <a:cs typeface="+mn-cs"/>
        </a:defRPr>
      </a:lvl8pPr>
      <a:lvl9pPr marL="7297278" algn="l" defTabSz="1824319" rtl="0" eaLnBrk="1" latinLnBrk="0" hangingPunct="1">
        <a:defRPr sz="3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cra.gov.sa/ar-sa/ECRARegulations/Evidences/Evidences/ElcManual6th_1440h.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cra.gov.s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14.png"/><Relationship Id="rId4" Type="http://schemas.openxmlformats.org/officeDocument/2006/relationships/image" Target="../media/image27.sv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10E661-1AC1-45C8-BBD8-344A809ECCC0}"/>
              </a:ext>
            </a:extLst>
          </p:cNvPr>
          <p:cNvSpPr/>
          <p:nvPr/>
        </p:nvSpPr>
        <p:spPr>
          <a:xfrm>
            <a:off x="0" y="0"/>
            <a:ext cx="15786491"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2094" y="4521055"/>
            <a:ext cx="15096378" cy="3046988"/>
          </a:xfrm>
          <a:prstGeom prst="rect">
            <a:avLst/>
          </a:prstGeom>
          <a:noFill/>
          <a:effectLst/>
        </p:spPr>
        <p:txBody>
          <a:bodyPr wrap="square">
            <a:spAutoFit/>
          </a:bodyPr>
          <a:lstStyle/>
          <a:p>
            <a:pPr algn="ctr"/>
            <a:r>
              <a:rPr lang="ar-SA" sz="96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sym typeface="Calibri"/>
              </a:rPr>
              <a:t>حقوق </a:t>
            </a:r>
            <a:r>
              <a:rPr lang="ar-SA" sz="96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sym typeface="Calibri"/>
              </a:rPr>
              <a:t>و واجبات</a:t>
            </a:r>
          </a:p>
          <a:p>
            <a:pPr algn="ctr"/>
            <a:r>
              <a:rPr lang="ar-SA" sz="96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sym typeface="Calibri"/>
              </a:rPr>
              <a:t> </a:t>
            </a:r>
            <a:r>
              <a:rPr lang="ar-SA" sz="96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sym typeface="Calibri"/>
              </a:rPr>
              <a:t>المستهلك</a:t>
            </a:r>
          </a:p>
        </p:txBody>
      </p:sp>
      <p:sp>
        <p:nvSpPr>
          <p:cNvPr id="4" name="Title 1"/>
          <p:cNvSpPr txBox="1">
            <a:spLocks/>
          </p:cNvSpPr>
          <p:nvPr/>
        </p:nvSpPr>
        <p:spPr bwMode="auto">
          <a:xfrm>
            <a:off x="3686786" y="9858510"/>
            <a:ext cx="8726994" cy="138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1" fontAlgn="base">
              <a:spcBef>
                <a:spcPct val="0"/>
              </a:spcBef>
              <a:spcAft>
                <a:spcPct val="0"/>
              </a:spcAft>
              <a:defRPr sz="3200">
                <a:solidFill>
                  <a:schemeClr val="accent2"/>
                </a:solidFill>
                <a:latin typeface="+mj-lt"/>
                <a:ea typeface="+mj-ea"/>
                <a:cs typeface="+mj-cs"/>
              </a:defRPr>
            </a:lvl1pPr>
            <a:lvl2pPr algn="ctr" rtl="1" fontAlgn="base">
              <a:spcBef>
                <a:spcPct val="0"/>
              </a:spcBef>
              <a:spcAft>
                <a:spcPct val="0"/>
              </a:spcAft>
              <a:defRPr sz="3200">
                <a:solidFill>
                  <a:schemeClr val="accent2"/>
                </a:solidFill>
                <a:latin typeface="Arial" charset="0"/>
                <a:cs typeface="Arial" charset="0"/>
              </a:defRPr>
            </a:lvl2pPr>
            <a:lvl3pPr algn="ctr" rtl="1" fontAlgn="base">
              <a:spcBef>
                <a:spcPct val="0"/>
              </a:spcBef>
              <a:spcAft>
                <a:spcPct val="0"/>
              </a:spcAft>
              <a:defRPr sz="3200">
                <a:solidFill>
                  <a:schemeClr val="accent2"/>
                </a:solidFill>
                <a:latin typeface="Arial" charset="0"/>
                <a:cs typeface="Arial" charset="0"/>
              </a:defRPr>
            </a:lvl3pPr>
            <a:lvl4pPr algn="ctr" rtl="1" fontAlgn="base">
              <a:spcBef>
                <a:spcPct val="0"/>
              </a:spcBef>
              <a:spcAft>
                <a:spcPct val="0"/>
              </a:spcAft>
              <a:defRPr sz="3200">
                <a:solidFill>
                  <a:schemeClr val="accent2"/>
                </a:solidFill>
                <a:latin typeface="Arial" charset="0"/>
                <a:cs typeface="Arial" charset="0"/>
              </a:defRPr>
            </a:lvl4pPr>
            <a:lvl5pPr algn="ctr" rtl="1" fontAlgn="base">
              <a:spcBef>
                <a:spcPct val="0"/>
              </a:spcBef>
              <a:spcAft>
                <a:spcPct val="0"/>
              </a:spcAft>
              <a:defRPr sz="3200">
                <a:solidFill>
                  <a:schemeClr val="accent2"/>
                </a:solidFill>
                <a:latin typeface="Arial" charset="0"/>
                <a:cs typeface="Arial" charset="0"/>
              </a:defRPr>
            </a:lvl5pPr>
            <a:lvl6pPr marL="457200" algn="ctr" rtl="1" eaLnBrk="1" fontAlgn="base" hangingPunct="1">
              <a:spcBef>
                <a:spcPct val="0"/>
              </a:spcBef>
              <a:spcAft>
                <a:spcPct val="0"/>
              </a:spcAft>
              <a:defRPr sz="3200">
                <a:solidFill>
                  <a:schemeClr val="accent2"/>
                </a:solidFill>
                <a:latin typeface="Arial" charset="0"/>
                <a:cs typeface="Arial" charset="0"/>
              </a:defRPr>
            </a:lvl6pPr>
            <a:lvl7pPr marL="914400" algn="ctr" rtl="1" eaLnBrk="1" fontAlgn="base" hangingPunct="1">
              <a:spcBef>
                <a:spcPct val="0"/>
              </a:spcBef>
              <a:spcAft>
                <a:spcPct val="0"/>
              </a:spcAft>
              <a:defRPr sz="3200">
                <a:solidFill>
                  <a:schemeClr val="accent2"/>
                </a:solidFill>
                <a:latin typeface="Arial" charset="0"/>
                <a:cs typeface="Arial" charset="0"/>
              </a:defRPr>
            </a:lvl7pPr>
            <a:lvl8pPr marL="1371600" algn="ctr" rtl="1" eaLnBrk="1" fontAlgn="base" hangingPunct="1">
              <a:spcBef>
                <a:spcPct val="0"/>
              </a:spcBef>
              <a:spcAft>
                <a:spcPct val="0"/>
              </a:spcAft>
              <a:defRPr sz="3200">
                <a:solidFill>
                  <a:schemeClr val="accent2"/>
                </a:solidFill>
                <a:latin typeface="Arial" charset="0"/>
                <a:cs typeface="Arial" charset="0"/>
              </a:defRPr>
            </a:lvl8pPr>
            <a:lvl9pPr marL="1828800" algn="ctr" rtl="1" eaLnBrk="1" fontAlgn="base" hangingPunct="1">
              <a:spcBef>
                <a:spcPct val="0"/>
              </a:spcBef>
              <a:spcAft>
                <a:spcPct val="0"/>
              </a:spcAft>
              <a:defRPr sz="3200">
                <a:solidFill>
                  <a:schemeClr val="accent2"/>
                </a:solidFill>
                <a:latin typeface="Arial" charset="0"/>
                <a:cs typeface="Arial" charset="0"/>
              </a:defRPr>
            </a:lvl9pPr>
          </a:lstStyle>
          <a:p>
            <a:r>
              <a:rPr lang="ar-SA" sz="4000" b="1" kern="0" dirty="0">
                <a:solidFill>
                  <a:schemeClr val="bg1"/>
                </a:solidFill>
                <a:latin typeface="Sakkal Majalla" panose="02000000000000000000" pitchFamily="2" charset="-78"/>
                <a:cs typeface="Sakkal Majalla" panose="02000000000000000000" pitchFamily="2" charset="-78"/>
              </a:rPr>
              <a:t>م. فهد بن عبدالعزيز العجلان</a:t>
            </a:r>
          </a:p>
          <a:p>
            <a:r>
              <a:rPr lang="ar-SA" sz="4000" b="1" kern="0" dirty="0">
                <a:solidFill>
                  <a:schemeClr val="bg1"/>
                </a:solidFill>
                <a:latin typeface="Sakkal Majalla" panose="02000000000000000000" pitchFamily="2" charset="-78"/>
                <a:cs typeface="Sakkal Majalla" panose="02000000000000000000" pitchFamily="2" charset="-78"/>
              </a:rPr>
              <a:t>مدير إدارة رعاية المستهلك</a:t>
            </a:r>
            <a:endParaRPr lang="en-US" sz="4000" b="1" kern="0" dirty="0">
              <a:solidFill>
                <a:schemeClr val="bg1"/>
              </a:solidFill>
              <a:latin typeface="Sakkal Majalla" panose="02000000000000000000" pitchFamily="2" charset="-78"/>
              <a:cs typeface="Sakkal Majalla" panose="02000000000000000000" pitchFamily="2" charset="-78"/>
            </a:endParaRPr>
          </a:p>
        </p:txBody>
      </p:sp>
      <p:pic>
        <p:nvPicPr>
          <p:cNvPr id="7" name="Picture 6">
            <a:extLst>
              <a:ext uri="{FF2B5EF4-FFF2-40B4-BE49-F238E27FC236}">
                <a16:creationId xmlns:a16="http://schemas.microsoft.com/office/drawing/2014/main" id="{74CD38B3-DF46-41F0-BEB1-8D885351EEA1}"/>
              </a:ext>
            </a:extLst>
          </p:cNvPr>
          <p:cNvPicPr>
            <a:picLocks noChangeAspect="1"/>
          </p:cNvPicPr>
          <p:nvPr/>
        </p:nvPicPr>
        <p:blipFill>
          <a:blip r:embed="rId2"/>
          <a:stretch>
            <a:fillRect/>
          </a:stretch>
        </p:blipFill>
        <p:spPr>
          <a:xfrm>
            <a:off x="16943338" y="3616502"/>
            <a:ext cx="6317002" cy="4535052"/>
          </a:xfrm>
          <a:prstGeom prst="rect">
            <a:avLst/>
          </a:prstGeom>
        </p:spPr>
      </p:pic>
    </p:spTree>
    <p:extLst>
      <p:ext uri="{BB962C8B-B14F-4D97-AF65-F5344CB8AC3E}">
        <p14:creationId xmlns:p14="http://schemas.microsoft.com/office/powerpoint/2010/main" val="1468810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Pentagon 11">
            <a:extLst>
              <a:ext uri="{FF2B5EF4-FFF2-40B4-BE49-F238E27FC236}">
                <a16:creationId xmlns:a16="http://schemas.microsoft.com/office/drawing/2014/main" id="{F981C090-A3E8-46D2-A5FE-8511899B2B86}"/>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A25DA30-3784-4B8A-AC02-74A1BE404BA3}"/>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17BB258C-4550-40EE-BED5-F0605D19A415}"/>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8" name="TextBox 17">
            <a:extLst>
              <a:ext uri="{FF2B5EF4-FFF2-40B4-BE49-F238E27FC236}">
                <a16:creationId xmlns:a16="http://schemas.microsoft.com/office/drawing/2014/main" id="{BC1A25EA-AA7F-451D-BF36-02C07D974FDF}"/>
              </a:ext>
            </a:extLst>
          </p:cNvPr>
          <p:cNvSpPr txBox="1"/>
          <p:nvPr/>
        </p:nvSpPr>
        <p:spPr>
          <a:xfrm>
            <a:off x="19631444" y="3589339"/>
            <a:ext cx="4383058" cy="1323439"/>
          </a:xfrm>
          <a:prstGeom prst="rect">
            <a:avLst/>
          </a:prstGeom>
          <a:noFill/>
        </p:spPr>
        <p:txBody>
          <a:bodyPr wrap="square" rtlCol="1">
            <a:spAutoFit/>
          </a:bodyPr>
          <a:lstStyle/>
          <a:p>
            <a:pPr algn="ctr" rtl="1"/>
            <a:r>
              <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دليل تقديم الخدمة الكهربائية</a:t>
            </a:r>
            <a:endPar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TextBox 14"/>
          <p:cNvSpPr txBox="1"/>
          <p:nvPr/>
        </p:nvSpPr>
        <p:spPr>
          <a:xfrm>
            <a:off x="5227608" y="3858276"/>
            <a:ext cx="12025355" cy="5262979"/>
          </a:xfrm>
          <a:prstGeom prst="rect">
            <a:avLst/>
          </a:prstGeom>
          <a:noFill/>
        </p:spPr>
        <p:txBody>
          <a:bodyPr wrap="square" rtlCol="1">
            <a:spAutoFit/>
          </a:bodyPr>
          <a:lstStyle/>
          <a:p>
            <a:pPr marL="1266825" indent="-633413" algn="r" rtl="1" fontAlgn="t">
              <a:buFont typeface="Arial" panose="020B0604020202020204" pitchFamily="34" charset="0"/>
              <a:buChar char="•"/>
            </a:pPr>
            <a:r>
              <a:rPr lang="ar-SA" sz="4800" dirty="0" smtClean="0">
                <a:solidFill>
                  <a:schemeClr val="bg1"/>
                </a:solidFill>
                <a:latin typeface="Sakkal Majalla" panose="02000000000000000000" pitchFamily="2" charset="-78"/>
                <a:cs typeface="Sakkal Majalla" panose="02000000000000000000" pitchFamily="2" charset="-78"/>
              </a:rPr>
              <a:t>ضوابط </a:t>
            </a:r>
            <a:r>
              <a:rPr lang="ar-SA" sz="4800" dirty="0">
                <a:solidFill>
                  <a:schemeClr val="bg1"/>
                </a:solidFill>
                <a:latin typeface="Sakkal Majalla" panose="02000000000000000000" pitchFamily="2" charset="-78"/>
                <a:cs typeface="Sakkal Majalla" panose="02000000000000000000" pitchFamily="2" charset="-78"/>
              </a:rPr>
              <a:t>وإجراءات إيصال الخدمة الكهربائيــة</a:t>
            </a:r>
            <a:endParaRPr lang="en-US" sz="4800" dirty="0">
              <a:solidFill>
                <a:schemeClr val="bg1"/>
              </a:solidFill>
              <a:latin typeface="Sakkal Majalla" panose="02000000000000000000" pitchFamily="2" charset="-78"/>
              <a:cs typeface="Sakkal Majalla" panose="02000000000000000000" pitchFamily="2" charset="-78"/>
            </a:endParaRPr>
          </a:p>
          <a:p>
            <a:pPr marL="1266825" indent="-633413" algn="r" rtl="1">
              <a:buFont typeface="Arial" panose="020B0604020202020204" pitchFamily="34" charset="0"/>
              <a:buChar char="•"/>
            </a:pPr>
            <a:r>
              <a:rPr lang="ar-SA" sz="4800" dirty="0">
                <a:solidFill>
                  <a:schemeClr val="bg1"/>
                </a:solidFill>
                <a:latin typeface="Sakkal Majalla" panose="02000000000000000000" pitchFamily="2" charset="-78"/>
                <a:cs typeface="Sakkal Majalla" panose="02000000000000000000" pitchFamily="2" charset="-78"/>
              </a:rPr>
              <a:t>ضوابط فصل الخدمة الكهربائية</a:t>
            </a:r>
            <a:endParaRPr lang="en-US" sz="4800" dirty="0">
              <a:solidFill>
                <a:schemeClr val="bg1"/>
              </a:solidFill>
              <a:latin typeface="Sakkal Majalla" panose="02000000000000000000" pitchFamily="2" charset="-78"/>
              <a:cs typeface="Sakkal Majalla" panose="02000000000000000000" pitchFamily="2" charset="-78"/>
            </a:endParaRPr>
          </a:p>
          <a:p>
            <a:pPr marL="1266825" indent="-633413" algn="r" rtl="1">
              <a:buFont typeface="Arial" panose="020B0604020202020204" pitchFamily="34" charset="0"/>
              <a:buChar char="•"/>
            </a:pPr>
            <a:r>
              <a:rPr lang="ar-SA" sz="4800" dirty="0">
                <a:solidFill>
                  <a:schemeClr val="bg1"/>
                </a:solidFill>
                <a:latin typeface="Sakkal Majalla" panose="02000000000000000000" pitchFamily="2" charset="-78"/>
                <a:cs typeface="Sakkal Majalla" panose="02000000000000000000" pitchFamily="2" charset="-78"/>
              </a:rPr>
              <a:t>ضوابط تطبيق تعريفة الاستهلاك</a:t>
            </a:r>
            <a:endParaRPr lang="en-US" sz="4800" dirty="0">
              <a:solidFill>
                <a:schemeClr val="bg1"/>
              </a:solidFill>
              <a:latin typeface="Sakkal Majalla" panose="02000000000000000000" pitchFamily="2" charset="-78"/>
              <a:cs typeface="Sakkal Majalla" panose="02000000000000000000" pitchFamily="2" charset="-78"/>
            </a:endParaRPr>
          </a:p>
          <a:p>
            <a:pPr marL="1266825" indent="-633413" algn="r" rtl="1">
              <a:buFont typeface="Arial" panose="020B0604020202020204" pitchFamily="34" charset="0"/>
              <a:buChar char="•"/>
            </a:pPr>
            <a:r>
              <a:rPr lang="ar-SA" sz="4800" dirty="0">
                <a:solidFill>
                  <a:schemeClr val="bg1"/>
                </a:solidFill>
                <a:latin typeface="Sakkal Majalla" panose="02000000000000000000" pitchFamily="2" charset="-78"/>
                <a:cs typeface="Sakkal Majalla" panose="02000000000000000000" pitchFamily="2" charset="-78"/>
              </a:rPr>
              <a:t>ضوابط حساب الاستهلاك والفوترة</a:t>
            </a:r>
            <a:endParaRPr lang="en-US" sz="4800" dirty="0">
              <a:solidFill>
                <a:schemeClr val="bg1"/>
              </a:solidFill>
              <a:latin typeface="Sakkal Majalla" panose="02000000000000000000" pitchFamily="2" charset="-78"/>
              <a:cs typeface="Sakkal Majalla" panose="02000000000000000000" pitchFamily="2" charset="-78"/>
            </a:endParaRPr>
          </a:p>
          <a:p>
            <a:pPr marL="1266825" indent="-633413" algn="r" rtl="1">
              <a:buFont typeface="Arial" panose="020B0604020202020204" pitchFamily="34" charset="0"/>
              <a:buChar char="•"/>
            </a:pPr>
            <a:r>
              <a:rPr lang="ar-SA" sz="4800" dirty="0">
                <a:solidFill>
                  <a:schemeClr val="bg1"/>
                </a:solidFill>
                <a:latin typeface="Sakkal Majalla" panose="02000000000000000000" pitchFamily="2" charset="-78"/>
                <a:cs typeface="Sakkal Majalla" panose="02000000000000000000" pitchFamily="2" charset="-78"/>
              </a:rPr>
              <a:t>ضوابط إزاحة الشبكات الكهربائية</a:t>
            </a:r>
            <a:endParaRPr lang="en-US" sz="4800" dirty="0">
              <a:solidFill>
                <a:schemeClr val="bg1"/>
              </a:solidFill>
              <a:latin typeface="Sakkal Majalla" panose="02000000000000000000" pitchFamily="2" charset="-78"/>
              <a:cs typeface="Sakkal Majalla" panose="02000000000000000000" pitchFamily="2" charset="-78"/>
            </a:endParaRPr>
          </a:p>
          <a:p>
            <a:pPr marL="1266825" indent="-633413" algn="r" rtl="1">
              <a:buFont typeface="Arial" panose="020B0604020202020204" pitchFamily="34" charset="0"/>
              <a:buChar char="•"/>
            </a:pPr>
            <a:r>
              <a:rPr lang="ar-SA" sz="4800" dirty="0">
                <a:solidFill>
                  <a:schemeClr val="bg1"/>
                </a:solidFill>
                <a:latin typeface="Sakkal Majalla" panose="02000000000000000000" pitchFamily="2" charset="-78"/>
                <a:cs typeface="Sakkal Majalla" panose="02000000000000000000" pitchFamily="2" charset="-78"/>
              </a:rPr>
              <a:t>ضوابط خدمة ذوي الاحتياجات الماسة للكهرباء</a:t>
            </a:r>
            <a:endParaRPr lang="en-US" sz="4800" dirty="0">
              <a:solidFill>
                <a:schemeClr val="bg1"/>
              </a:solidFill>
              <a:latin typeface="Sakkal Majalla" panose="02000000000000000000" pitchFamily="2" charset="-78"/>
              <a:cs typeface="Sakkal Majalla" panose="02000000000000000000" pitchFamily="2" charset="-78"/>
            </a:endParaRPr>
          </a:p>
          <a:p>
            <a:pPr algn="r" rtl="1"/>
            <a:endParaRPr lang="ar-SA" sz="4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32108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rrow: Pentagon 9">
            <a:extLst>
              <a:ext uri="{FF2B5EF4-FFF2-40B4-BE49-F238E27FC236}">
                <a16:creationId xmlns:a16="http://schemas.microsoft.com/office/drawing/2014/main" id="{76E4616D-030E-4F58-A985-FB21FFEA80BC}"/>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0161D7-4AC3-495A-83B9-4E97BF5C6860}"/>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AFD4D9B-FE13-43C2-ACD0-CB2ADDF4C4C4}"/>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3" name="TextBox 12">
            <a:extLst>
              <a:ext uri="{FF2B5EF4-FFF2-40B4-BE49-F238E27FC236}">
                <a16:creationId xmlns:a16="http://schemas.microsoft.com/office/drawing/2014/main" id="{29C04BD5-1E9B-4CED-8C5B-3711DEC1EF23}"/>
              </a:ext>
            </a:extLst>
          </p:cNvPr>
          <p:cNvSpPr txBox="1"/>
          <p:nvPr/>
        </p:nvSpPr>
        <p:spPr>
          <a:xfrm>
            <a:off x="19631444" y="3340270"/>
            <a:ext cx="4012586" cy="1446550"/>
          </a:xfrm>
          <a:prstGeom prst="rect">
            <a:avLst/>
          </a:prstGeom>
          <a:noFill/>
        </p:spPr>
        <p:txBody>
          <a:bodyPr wrap="square" rtlCol="1">
            <a:spAutoFit/>
          </a:bodyPr>
          <a:lstStyle/>
          <a:p>
            <a:pPr algn="ctr" rtl="1"/>
            <a:r>
              <a:rPr lang="ar-SA" sz="44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ضواط إيصال الخدمة</a:t>
            </a:r>
            <a:endPar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3" name="Rectangle 2"/>
          <p:cNvSpPr/>
          <p:nvPr/>
        </p:nvSpPr>
        <p:spPr>
          <a:xfrm>
            <a:off x="1" y="5161007"/>
            <a:ext cx="16185783" cy="3785652"/>
          </a:xfrm>
          <a:prstGeom prst="rect">
            <a:avLst/>
          </a:prstGeom>
          <a:noFill/>
        </p:spPr>
        <p:txBody>
          <a:bodyPr wrap="square">
            <a:spAutoFit/>
          </a:bodyPr>
          <a:lstStyle/>
          <a:p>
            <a:pPr marL="685800" indent="-685800" algn="justLow" rtl="1">
              <a:buFont typeface="Arial" panose="020B0604020202020204" pitchFamily="34" charset="0"/>
              <a:buChar char="•"/>
            </a:pP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يقوم مقدم الخدمة بإيصال الخدمة الكهربائية إلى طالب الخدمة خلال </a:t>
            </a:r>
            <a:r>
              <a:rPr lang="ar-SA" sz="4800" dirty="0" smtClean="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ثلاثين </a:t>
            </a: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(30 ) </a:t>
            </a:r>
            <a:endParaRPr lang="ar-SA" sz="4800" dirty="0" smtClean="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p>
            <a:pPr algn="justLow" rtl="1"/>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4800" dirty="0" smtClean="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يوم </a:t>
            </a: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عمل من تاريخ تسديد مقابل الإيصال</a:t>
            </a:r>
            <a:r>
              <a:rPr lang="ar-SA" sz="4800" dirty="0" smtClean="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a:t>
            </a:r>
          </a:p>
          <a:p>
            <a:pPr algn="justLow" rtl="1"/>
            <a:endPar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p>
            <a:pPr marL="685800" indent="-685800" algn="justLow" rtl="1">
              <a:buFont typeface="Arial" panose="020B0604020202020204" pitchFamily="34" charset="0"/>
              <a:buChar char="•"/>
            </a:pPr>
            <a:r>
              <a:rPr lang="ar-SA" sz="4800" dirty="0" smtClean="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يحق لطالب </a:t>
            </a: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الخدمة سداد مقابل الإيصال خلال تسعين (90) يوماً من تاريخ </a:t>
            </a:r>
            <a:endParaRPr lang="ar-SA" sz="4800" dirty="0" smtClean="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p>
            <a:pPr algn="justLow" rtl="1"/>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a:t>
            </a:r>
            <a:r>
              <a:rPr lang="ar-SA" sz="4800" dirty="0" smtClean="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إشعاره </a:t>
            </a: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بالسداد.</a:t>
            </a:r>
            <a:endParaRPr lang="en-US"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8" name="Rectangle 7">
            <a:extLst>
              <a:ext uri="{FF2B5EF4-FFF2-40B4-BE49-F238E27FC236}">
                <a16:creationId xmlns:a16="http://schemas.microsoft.com/office/drawing/2014/main" id="{FF4C9732-5BCE-4628-8CBE-98219309FDB5}"/>
              </a:ext>
            </a:extLst>
          </p:cNvPr>
          <p:cNvSpPr/>
          <p:nvPr/>
        </p:nvSpPr>
        <p:spPr>
          <a:xfrm>
            <a:off x="8951741" y="3913762"/>
            <a:ext cx="8247234" cy="830997"/>
          </a:xfrm>
          <a:prstGeom prst="rect">
            <a:avLst/>
          </a:prstGeom>
          <a:noFill/>
        </p:spPr>
        <p:txBody>
          <a:bodyPr wrap="square">
            <a:spAutoFit/>
          </a:bodyPr>
          <a:lstStyle/>
          <a:p>
            <a:pPr algn="r" rtl="1"/>
            <a:r>
              <a:rPr lang="ar-SA" sz="4800" b="1" dirty="0">
                <a:solidFill>
                  <a:schemeClr val="bg1"/>
                </a:solidFill>
                <a:latin typeface="Sakkal Majalla" panose="02000000000000000000" pitchFamily="2" charset="-78"/>
                <a:cs typeface="Sakkal Majalla" panose="02000000000000000000" pitchFamily="2" charset="-78"/>
              </a:rPr>
              <a:t>ضوابط وإجراءات إيصال الخدمة الكهربائيــة</a:t>
            </a:r>
            <a:endParaRPr lang="en-US" sz="48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010600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AFC2C278-D893-4032-A5BE-501590737299}"/>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883820-FDC3-4A28-B893-A8803271A80F}"/>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4808354-C868-4704-97E3-DBFE4164FB5F}"/>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7" name="TextBox 16">
            <a:extLst>
              <a:ext uri="{FF2B5EF4-FFF2-40B4-BE49-F238E27FC236}">
                <a16:creationId xmlns:a16="http://schemas.microsoft.com/office/drawing/2014/main" id="{EEB1107F-C615-4F11-8FAF-542A244C6A5B}"/>
              </a:ext>
            </a:extLst>
          </p:cNvPr>
          <p:cNvSpPr txBox="1"/>
          <p:nvPr/>
        </p:nvSpPr>
        <p:spPr>
          <a:xfrm>
            <a:off x="20021549" y="3442730"/>
            <a:ext cx="3856367" cy="1446550"/>
          </a:xfrm>
          <a:prstGeom prst="rect">
            <a:avLst/>
          </a:prstGeom>
          <a:noFill/>
        </p:spPr>
        <p:txBody>
          <a:bodyPr wrap="square" rtlCol="1">
            <a:spAutoFit/>
          </a:bodyPr>
          <a:lstStyle/>
          <a:p>
            <a:pPr algn="ctr" rtl="1"/>
            <a:r>
              <a:rPr lang="ar-SA" sz="44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ضوابط فصل الخدمة </a:t>
            </a:r>
            <a:endPar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5" name="Rectangle 14">
            <a:extLst>
              <a:ext uri="{FF2B5EF4-FFF2-40B4-BE49-F238E27FC236}">
                <a16:creationId xmlns:a16="http://schemas.microsoft.com/office/drawing/2014/main" id="{23D5C8B5-29F8-41FE-A3B2-4E4586946492}"/>
              </a:ext>
            </a:extLst>
          </p:cNvPr>
          <p:cNvSpPr/>
          <p:nvPr/>
        </p:nvSpPr>
        <p:spPr>
          <a:xfrm>
            <a:off x="1123950" y="3913762"/>
            <a:ext cx="16508167" cy="8309967"/>
          </a:xfrm>
          <a:prstGeom prst="rect">
            <a:avLst/>
          </a:prstGeom>
          <a:noFill/>
        </p:spPr>
        <p:txBody>
          <a:bodyPr wrap="square">
            <a:spAutoFit/>
          </a:bodyPr>
          <a:lstStyle/>
          <a:p>
            <a:pPr algn="justLow" rtl="1"/>
            <a:r>
              <a:rPr lang="ar-SA" sz="5400" b="1" dirty="0">
                <a:solidFill>
                  <a:schemeClr val="bg1"/>
                </a:solidFill>
                <a:latin typeface="Sakkal Majalla" panose="02000000000000000000" pitchFamily="2" charset="-78"/>
                <a:cs typeface="Sakkal Majalla" panose="02000000000000000000" pitchFamily="2" charset="-78"/>
              </a:rPr>
              <a:t>ضوابط فصل الخدمة الكهربائية</a:t>
            </a:r>
          </a:p>
          <a:p>
            <a:pPr marL="685800" indent="-685800" algn="justLow" rtl="1">
              <a:buFont typeface="Arial" panose="020B0604020202020204" pitchFamily="34" charset="0"/>
              <a:buChar char="•"/>
            </a:pPr>
            <a:r>
              <a:rPr lang="ar-SA" sz="4000" dirty="0">
                <a:solidFill>
                  <a:schemeClr val="bg1"/>
                </a:solidFill>
                <a:latin typeface="Sakkal Majalla" panose="02000000000000000000" pitchFamily="2" charset="-78"/>
                <a:ea typeface="Times New Roman" panose="02020603050405020304" pitchFamily="18" charset="0"/>
                <a:cs typeface="AL-Mohanad" pitchFamily="2" charset="-78"/>
              </a:rPr>
              <a:t>إشعار المستهلك قبل بدء إجراءات فصل الخدمة بمدة لا تقل عن ثلاثين (30) يوماً (لا يتم احتساب الإجازات الرسمية للدولة ضمن هذه المدة)، عندما يبلغ الرصيد السابق غير المسدد (1000) ريال أو لم يتم سداد قيمة استهلاك ثلاثة أشهر متتالية أيهما يحدث أولاً</a:t>
            </a:r>
            <a:r>
              <a:rPr lang="ar-SA" sz="4000" dirty="0" smtClean="0">
                <a:solidFill>
                  <a:schemeClr val="bg1"/>
                </a:solidFill>
                <a:latin typeface="Sakkal Majalla" panose="02000000000000000000" pitchFamily="2" charset="-78"/>
                <a:ea typeface="Times New Roman" panose="02020603050405020304" pitchFamily="18" charset="0"/>
                <a:cs typeface="AL-Mohanad" pitchFamily="2" charset="-78"/>
              </a:rPr>
              <a:t>.</a:t>
            </a:r>
          </a:p>
          <a:p>
            <a:pPr marL="685800" indent="-685800" algn="justLow" rtl="1">
              <a:buFont typeface="Arial" panose="020B0604020202020204" pitchFamily="34" charset="0"/>
              <a:buChar char="•"/>
            </a:pPr>
            <a:endParaRPr lang="en-US" sz="4000" dirty="0">
              <a:solidFill>
                <a:schemeClr val="bg1"/>
              </a:solidFill>
              <a:latin typeface="Sakkal Majalla" panose="02000000000000000000" pitchFamily="2" charset="-78"/>
              <a:ea typeface="Times New Roman" panose="02020603050405020304" pitchFamily="18" charset="0"/>
              <a:cs typeface="AL-Mohanad" pitchFamily="2" charset="-78"/>
            </a:endParaRPr>
          </a:p>
          <a:p>
            <a:pPr marL="685800" indent="-685800" algn="justLow" rtl="1">
              <a:buFont typeface="Arial" panose="020B0604020202020204" pitchFamily="34" charset="0"/>
              <a:buChar char="•"/>
            </a:pPr>
            <a:r>
              <a:rPr lang="ar-SA" sz="4000" dirty="0">
                <a:solidFill>
                  <a:schemeClr val="bg1"/>
                </a:solidFill>
                <a:latin typeface="Sakkal Majalla" panose="02000000000000000000" pitchFamily="2" charset="-78"/>
                <a:ea typeface="Times New Roman" panose="02020603050405020304" pitchFamily="18" charset="0"/>
                <a:cs typeface="AL-Mohanad" pitchFamily="2" charset="-78"/>
              </a:rPr>
              <a:t>عدم فصل الخدمة في فترة الاختبارات الدراسية، وبعد الساعة الثانية عشر ظهراً، وخارج أوقات الدوام الرسمي لمقدم الخدمة، وشهر رمضان المبارك لفئة الاستهلاك السكني، وفي حال وجود شكوى رسمية متعلقة بالفاتورة، وفي حال وجود شخص من ذوي الاحتياجات الماسة للطاقة الكهربائية</a:t>
            </a:r>
            <a:r>
              <a:rPr lang="ar-SA" sz="4000" dirty="0" smtClean="0">
                <a:solidFill>
                  <a:schemeClr val="bg1"/>
                </a:solidFill>
                <a:latin typeface="Sakkal Majalla" panose="02000000000000000000" pitchFamily="2" charset="-78"/>
                <a:ea typeface="Times New Roman" panose="02020603050405020304" pitchFamily="18" charset="0"/>
                <a:cs typeface="AL-Mohanad" pitchFamily="2" charset="-78"/>
              </a:rPr>
              <a:t>.</a:t>
            </a:r>
          </a:p>
          <a:p>
            <a:pPr marL="685800" indent="-685800" algn="justLow" rtl="1">
              <a:buFont typeface="Arial" panose="020B0604020202020204" pitchFamily="34" charset="0"/>
              <a:buChar char="•"/>
            </a:pPr>
            <a:endParaRPr lang="ar-SA" sz="4000" dirty="0" smtClean="0">
              <a:solidFill>
                <a:schemeClr val="bg1"/>
              </a:solidFill>
              <a:latin typeface="Sakkal Majalla" panose="02000000000000000000" pitchFamily="2" charset="-78"/>
              <a:ea typeface="Times New Roman" panose="02020603050405020304" pitchFamily="18" charset="0"/>
              <a:cs typeface="AL-Mohanad" pitchFamily="2" charset="-78"/>
            </a:endParaRPr>
          </a:p>
          <a:p>
            <a:pPr marL="685800" indent="-685800" algn="justLow" rtl="1">
              <a:buFont typeface="Arial" panose="020B0604020202020204" pitchFamily="34" charset="0"/>
              <a:buChar char="•"/>
            </a:pPr>
            <a:r>
              <a:rPr lang="ar-SA" sz="4000" dirty="0" smtClean="0">
                <a:solidFill>
                  <a:schemeClr val="bg1"/>
                </a:solidFill>
                <a:latin typeface="Sakkal Majalla" panose="02000000000000000000" pitchFamily="2" charset="-78"/>
                <a:ea typeface="Times New Roman" panose="02020603050405020304" pitchFamily="18" charset="0"/>
                <a:cs typeface="AL-Mohanad" pitchFamily="2" charset="-78"/>
              </a:rPr>
              <a:t>عدم </a:t>
            </a:r>
            <a:r>
              <a:rPr lang="ar-SA" sz="4000" dirty="0">
                <a:solidFill>
                  <a:schemeClr val="bg1"/>
                </a:solidFill>
                <a:latin typeface="Sakkal Majalla" panose="02000000000000000000" pitchFamily="2" charset="-78"/>
                <a:ea typeface="Times New Roman" panose="02020603050405020304" pitchFamily="18" charset="0"/>
                <a:cs typeface="AL-Mohanad" pitchFamily="2" charset="-78"/>
              </a:rPr>
              <a:t>فصل الخدمة الكهربائية عن الأماكن ذات الطبيعية الحساسة، مثل المستشفيات وبنوك الدم، مضخات مياه الشرب، مراكز الطوارئ، محطات الإذاعة والتلفزيون الرسمية، والمطارات، </a:t>
            </a:r>
            <a:r>
              <a:rPr lang="ar-SA" sz="4000" dirty="0" smtClean="0">
                <a:solidFill>
                  <a:schemeClr val="bg1"/>
                </a:solidFill>
                <a:latin typeface="Sakkal Majalla" panose="02000000000000000000" pitchFamily="2" charset="-78"/>
                <a:ea typeface="Times New Roman" panose="02020603050405020304" pitchFamily="18" charset="0"/>
                <a:cs typeface="AL-Mohanad" pitchFamily="2" charset="-78"/>
              </a:rPr>
              <a:t>والسجون.</a:t>
            </a:r>
            <a:endParaRPr lang="en-US" sz="4000" dirty="0">
              <a:solidFill>
                <a:schemeClr val="bg1"/>
              </a:solidFill>
              <a:latin typeface="Sakkal Majalla" panose="02000000000000000000" pitchFamily="2" charset="-78"/>
              <a:ea typeface="Times New Roman" panose="02020603050405020304" pitchFamily="18" charset="0"/>
              <a:cs typeface="AL-Mohanad" pitchFamily="2" charset="-78"/>
            </a:endParaRPr>
          </a:p>
          <a:p>
            <a:pPr marL="685800" indent="-685800" algn="justLow" rtl="1">
              <a:buFont typeface="Arial" panose="020B0604020202020204" pitchFamily="34" charset="0"/>
              <a:buChar char="•"/>
            </a:pPr>
            <a:endParaRPr lang="ar-SA" sz="4000" dirty="0">
              <a:solidFill>
                <a:schemeClr val="bg1"/>
              </a:solidFill>
              <a:latin typeface="Sakkal Majalla" panose="02000000000000000000" pitchFamily="2" charset="-78"/>
              <a:ea typeface="Times New Roman" panose="02020603050405020304" pitchFamily="18" charset="0"/>
              <a:cs typeface="AL-Mohanad" pitchFamily="2" charset="-78"/>
            </a:endParaRPr>
          </a:p>
          <a:p>
            <a:pPr algn="justLow" rtl="1"/>
            <a:endParaRPr lang="en-US" sz="4000" dirty="0">
              <a:solidFill>
                <a:schemeClr val="bg1"/>
              </a:solidFill>
              <a:latin typeface="Sakkal Majalla" panose="02000000000000000000" pitchFamily="2" charset="-78"/>
              <a:ea typeface="Times New Roman" panose="02020603050405020304" pitchFamily="18" charset="0"/>
              <a:cs typeface="AL-Mohanad" pitchFamily="2" charset="-78"/>
            </a:endParaRPr>
          </a:p>
        </p:txBody>
      </p:sp>
    </p:spTree>
    <p:extLst>
      <p:ext uri="{BB962C8B-B14F-4D97-AF65-F5344CB8AC3E}">
        <p14:creationId xmlns:p14="http://schemas.microsoft.com/office/powerpoint/2010/main" val="2855212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51816699-2C3F-4CB1-947E-0F01C809C7D1}"/>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7F3272-6819-473F-BECC-9FD21A13E1CE}"/>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ECC6B9C2-631C-4129-A93A-627F1B7DAFE6}"/>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2" name="TextBox 11">
            <a:extLst>
              <a:ext uri="{FF2B5EF4-FFF2-40B4-BE49-F238E27FC236}">
                <a16:creationId xmlns:a16="http://schemas.microsoft.com/office/drawing/2014/main" id="{27395F5B-F724-4BCF-9D29-DFBDA926C080}"/>
              </a:ext>
            </a:extLst>
          </p:cNvPr>
          <p:cNvSpPr txBox="1"/>
          <p:nvPr/>
        </p:nvSpPr>
        <p:spPr>
          <a:xfrm>
            <a:off x="19288665" y="3359764"/>
            <a:ext cx="4762138" cy="1384995"/>
          </a:xfrm>
          <a:prstGeom prst="rect">
            <a:avLst/>
          </a:prstGeom>
          <a:noFill/>
        </p:spPr>
        <p:txBody>
          <a:bodyPr wrap="square" rtlCol="1">
            <a:spAutoFit/>
          </a:bodyPr>
          <a:lstStyle/>
          <a:p>
            <a:pPr algn="ctr" rtl="1"/>
            <a:r>
              <a:rPr lang="ar-SA" sz="42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ضوابط حساب الاستهلاك </a:t>
            </a:r>
            <a:r>
              <a:rPr lang="ar-SA" sz="42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و الفوترة</a:t>
            </a:r>
            <a:endParaRPr lang="ar-SA" sz="42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8" name="Rectangle 17">
            <a:extLst>
              <a:ext uri="{FF2B5EF4-FFF2-40B4-BE49-F238E27FC236}">
                <a16:creationId xmlns:a16="http://schemas.microsoft.com/office/drawing/2014/main" id="{6BD171E1-51AF-4327-8A46-5B1A86FCAAED}"/>
              </a:ext>
            </a:extLst>
          </p:cNvPr>
          <p:cNvSpPr/>
          <p:nvPr/>
        </p:nvSpPr>
        <p:spPr>
          <a:xfrm>
            <a:off x="9450022" y="3913762"/>
            <a:ext cx="8247234" cy="830997"/>
          </a:xfrm>
          <a:prstGeom prst="rect">
            <a:avLst/>
          </a:prstGeom>
          <a:noFill/>
        </p:spPr>
        <p:txBody>
          <a:bodyPr wrap="square">
            <a:spAutoFit/>
          </a:bodyPr>
          <a:lstStyle/>
          <a:p>
            <a:pPr algn="r" rtl="1"/>
            <a:r>
              <a:rPr lang="ar-SA" sz="4800" b="1" dirty="0">
                <a:solidFill>
                  <a:schemeClr val="bg1"/>
                </a:solidFill>
                <a:latin typeface="Sakkal Majalla" panose="02000000000000000000" pitchFamily="2" charset="-78"/>
                <a:cs typeface="Sakkal Majalla" panose="02000000000000000000" pitchFamily="2" charset="-78"/>
              </a:rPr>
              <a:t>ضوابط حساب الاستهلاك والفوترة</a:t>
            </a:r>
          </a:p>
        </p:txBody>
      </p:sp>
      <p:sp>
        <p:nvSpPr>
          <p:cNvPr id="21" name="Rectangle 20">
            <a:extLst>
              <a:ext uri="{FF2B5EF4-FFF2-40B4-BE49-F238E27FC236}">
                <a16:creationId xmlns:a16="http://schemas.microsoft.com/office/drawing/2014/main" id="{D71A1437-F710-49C3-A6AB-F55C63814E64}"/>
              </a:ext>
            </a:extLst>
          </p:cNvPr>
          <p:cNvSpPr/>
          <p:nvPr/>
        </p:nvSpPr>
        <p:spPr>
          <a:xfrm>
            <a:off x="272873" y="4934817"/>
            <a:ext cx="16926102" cy="3477875"/>
          </a:xfrm>
          <a:prstGeom prst="rect">
            <a:avLst/>
          </a:prstGeom>
          <a:noFill/>
        </p:spPr>
        <p:txBody>
          <a:bodyPr wrap="square">
            <a:spAutoFit/>
          </a:bodyPr>
          <a:lstStyle/>
          <a:p>
            <a:pPr marL="685800" indent="-685800" algn="justLow" rtl="1">
              <a:buFont typeface="Arial" panose="020B0604020202020204" pitchFamily="34" charset="0"/>
              <a:buChar char="•"/>
            </a:pPr>
            <a:r>
              <a:rPr lang="ar-SA"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إصدار وتوزيع فاتورة مستقلة لكل عداد يخدم وحدة مستقلة.</a:t>
            </a:r>
          </a:p>
          <a:p>
            <a:pPr marL="685800" indent="-685800" algn="justLow" rtl="1">
              <a:buFont typeface="Arial" panose="020B0604020202020204" pitchFamily="34" charset="0"/>
              <a:buChar char="•"/>
            </a:pPr>
            <a:r>
              <a:rPr lang="ar-SA"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تاريخ بدء استحقاق سداد الفاتورة يوم (28) من كل شهر ميلادي يلي تاريخ اصدارها.</a:t>
            </a:r>
          </a:p>
          <a:p>
            <a:pPr marL="685800" indent="-685800" algn="justLow" rtl="1">
              <a:buFont typeface="Arial" panose="020B0604020202020204" pitchFamily="34" charset="0"/>
              <a:buChar char="•"/>
            </a:pPr>
            <a:r>
              <a:rPr lang="ar-SA"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إصدار الفاتورة لكل عداد شهرياً بما لا يتجاوز استهلاك (30) يوماً.</a:t>
            </a:r>
          </a:p>
          <a:p>
            <a:pPr marL="685800" indent="-685800" algn="justLow" rtl="1">
              <a:buFont typeface="Arial" panose="020B0604020202020204" pitchFamily="34" charset="0"/>
              <a:buChar char="•"/>
            </a:pPr>
            <a:r>
              <a:rPr lang="ar-SA"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ضمان حق المستهلك في الاستفادة من كامل مقدار الشرائح إذا كانت فترة الاستهلاك أقل من (30) يوماً.</a:t>
            </a:r>
          </a:p>
          <a:p>
            <a:pPr marL="685800" indent="-685800" algn="justLow" rtl="1">
              <a:buFont typeface="Arial" panose="020B0604020202020204" pitchFamily="34" charset="0"/>
              <a:buChar char="•"/>
            </a:pPr>
            <a:r>
              <a:rPr lang="ar-SA" sz="44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ضمان زيادة مقدار الشرائح بنفس الزيادة في عدد الأيام إذا كانت فترة الاستهلاك أكثر من (30) يوماً.</a:t>
            </a:r>
          </a:p>
        </p:txBody>
      </p:sp>
    </p:spTree>
    <p:extLst>
      <p:ext uri="{BB962C8B-B14F-4D97-AF65-F5344CB8AC3E}">
        <p14:creationId xmlns:p14="http://schemas.microsoft.com/office/powerpoint/2010/main" val="1093109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1C9A31-F161-4C7D-8564-42531664986B}"/>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Pentagon 9">
            <a:extLst>
              <a:ext uri="{FF2B5EF4-FFF2-40B4-BE49-F238E27FC236}">
                <a16:creationId xmlns:a16="http://schemas.microsoft.com/office/drawing/2014/main" id="{7F3C01AF-F80A-4807-B119-5DBCB4EC4304}"/>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D837B9-6099-4A37-B786-FB3D108571BD}"/>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4" name="TextBox 13">
            <a:extLst>
              <a:ext uri="{FF2B5EF4-FFF2-40B4-BE49-F238E27FC236}">
                <a16:creationId xmlns:a16="http://schemas.microsoft.com/office/drawing/2014/main" id="{BC6CA59B-22AE-4CEF-9A28-9864C74E398C}"/>
              </a:ext>
            </a:extLst>
          </p:cNvPr>
          <p:cNvSpPr txBox="1"/>
          <p:nvPr/>
        </p:nvSpPr>
        <p:spPr>
          <a:xfrm>
            <a:off x="20021550" y="3094049"/>
            <a:ext cx="3622480" cy="1938992"/>
          </a:xfrm>
          <a:prstGeom prst="rect">
            <a:avLst/>
          </a:prstGeom>
          <a:noFill/>
        </p:spPr>
        <p:txBody>
          <a:bodyPr wrap="square" rtlCol="1">
            <a:spAutoFit/>
          </a:bodyPr>
          <a:lstStyle/>
          <a:p>
            <a:pPr algn="r" rtl="1"/>
            <a:r>
              <a:rPr lang="ar-SA" sz="6000" b="1" dirty="0">
                <a:solidFill>
                  <a:schemeClr val="bg1"/>
                </a:solidFill>
                <a:latin typeface="Sakkal Majalla" panose="02000000000000000000" pitchFamily="2" charset="-78"/>
                <a:cs typeface="Sakkal Majalla" panose="02000000000000000000" pitchFamily="2" charset="-78"/>
              </a:rPr>
              <a:t>حقوق وواجبات المستهلك:</a:t>
            </a: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graphicFrame>
        <p:nvGraphicFramePr>
          <p:cNvPr id="13" name="Table 12"/>
          <p:cNvGraphicFramePr>
            <a:graphicFrameLocks noGrp="1"/>
          </p:cNvGraphicFramePr>
          <p:nvPr>
            <p:extLst>
              <p:ext uri="{D42A27DB-BD31-4B8C-83A1-F6EECF244321}">
                <p14:modId xmlns:p14="http://schemas.microsoft.com/office/powerpoint/2010/main" val="3095644505"/>
              </p:ext>
            </p:extLst>
          </p:nvPr>
        </p:nvGraphicFramePr>
        <p:xfrm>
          <a:off x="1388553" y="5393164"/>
          <a:ext cx="15982950" cy="6217618"/>
        </p:xfrm>
        <a:graphic>
          <a:graphicData uri="http://schemas.openxmlformats.org/drawingml/2006/table">
            <a:tbl>
              <a:tblPr firstRow="1" bandRow="1">
                <a:tableStyleId>{17292A2E-F333-43FB-9621-5CBBE7FDCDCB}</a:tableStyleId>
              </a:tblPr>
              <a:tblGrid>
                <a:gridCol w="6385487">
                  <a:extLst>
                    <a:ext uri="{9D8B030D-6E8A-4147-A177-3AD203B41FA5}">
                      <a16:colId xmlns:a16="http://schemas.microsoft.com/office/drawing/2014/main" val="935900316"/>
                    </a:ext>
                  </a:extLst>
                </a:gridCol>
                <a:gridCol w="2365707">
                  <a:extLst>
                    <a:ext uri="{9D8B030D-6E8A-4147-A177-3AD203B41FA5}">
                      <a16:colId xmlns:a16="http://schemas.microsoft.com/office/drawing/2014/main" val="2726383922"/>
                    </a:ext>
                  </a:extLst>
                </a:gridCol>
                <a:gridCol w="7231756">
                  <a:extLst>
                    <a:ext uri="{9D8B030D-6E8A-4147-A177-3AD203B41FA5}">
                      <a16:colId xmlns:a16="http://schemas.microsoft.com/office/drawing/2014/main" val="777739687"/>
                    </a:ext>
                  </a:extLst>
                </a:gridCol>
              </a:tblGrid>
              <a:tr h="718414">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التصحيح</a:t>
                      </a:r>
                      <a:r>
                        <a:rPr lang="ar-SA" sz="3600" baseline="0" dirty="0">
                          <a:solidFill>
                            <a:schemeClr val="bg1"/>
                          </a:solidFill>
                          <a:latin typeface="Sakkal Majalla" panose="02000000000000000000" pitchFamily="2" charset="-78"/>
                          <a:cs typeface="Sakkal Majalla" panose="02000000000000000000" pitchFamily="2" charset="-78"/>
                        </a:rPr>
                        <a:t> لصالح مقدم الخدمة</a:t>
                      </a:r>
                      <a:endParaRPr lang="en-US" sz="36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alpha val="18824"/>
                      </a:srgbClr>
                    </a:solid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التصحيح لصالح المستهلك</a:t>
                      </a:r>
                      <a:endParaRPr lang="en-US" sz="36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alpha val="18824"/>
                      </a:srgbClr>
                    </a:solid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الحالة</a:t>
                      </a:r>
                      <a:endParaRPr lang="en-US" sz="36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alpha val="18824"/>
                      </a:srgbClr>
                    </a:solidFill>
                  </a:tcPr>
                </a:tc>
                <a:extLst>
                  <a:ext uri="{0D108BD9-81ED-4DB2-BD59-A6C34878D82A}">
                    <a16:rowId xmlns:a16="http://schemas.microsoft.com/office/drawing/2014/main" val="3544404359"/>
                  </a:ext>
                </a:extLst>
              </a:tr>
              <a:tr h="718414">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(6) أشهر للسكني، وسنة</a:t>
                      </a:r>
                      <a:r>
                        <a:rPr lang="ar-SA" sz="3600" baseline="0" dirty="0">
                          <a:solidFill>
                            <a:schemeClr val="bg1"/>
                          </a:solidFill>
                          <a:latin typeface="Sakkal Majalla" panose="02000000000000000000" pitchFamily="2" charset="-78"/>
                          <a:cs typeface="Sakkal Majalla" panose="02000000000000000000" pitchFamily="2" charset="-78"/>
                        </a:rPr>
                        <a:t> ميلادية لغير السكني</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كامل المدة</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عدم دقة العداد </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97077058"/>
                  </a:ext>
                </a:extLst>
              </a:tr>
              <a:tr h="71841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dirty="0">
                          <a:solidFill>
                            <a:schemeClr val="bg1"/>
                          </a:solidFill>
                          <a:latin typeface="Sakkal Majalla" panose="02000000000000000000" pitchFamily="2" charset="-78"/>
                          <a:cs typeface="Sakkal Majalla" panose="02000000000000000000" pitchFamily="2" charset="-78"/>
                        </a:rPr>
                        <a:t>(6) أشهر للسكني، وسنة</a:t>
                      </a:r>
                      <a:r>
                        <a:rPr lang="ar-SA" sz="3600" baseline="0" dirty="0">
                          <a:solidFill>
                            <a:schemeClr val="bg1"/>
                          </a:solidFill>
                          <a:latin typeface="Sakkal Majalla" panose="02000000000000000000" pitchFamily="2" charset="-78"/>
                          <a:cs typeface="Sakkal Majalla" panose="02000000000000000000" pitchFamily="2" charset="-78"/>
                        </a:rPr>
                        <a:t> ميلادية لغير السكني</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كامل المدة</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أخطاء في معامل الضرب </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109153397"/>
                  </a:ext>
                </a:extLst>
              </a:tr>
              <a:tr h="718414">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لا</a:t>
                      </a:r>
                      <a:r>
                        <a:rPr lang="ar-SA" sz="3600" baseline="0" dirty="0">
                          <a:solidFill>
                            <a:schemeClr val="bg1"/>
                          </a:solidFill>
                          <a:latin typeface="Sakkal Majalla" panose="02000000000000000000" pitchFamily="2" charset="-78"/>
                          <a:cs typeface="Sakkal Majalla" panose="02000000000000000000" pitchFamily="2" charset="-78"/>
                        </a:rPr>
                        <a:t> يستحق التصحيح</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لا ينطبق</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عطل العداد (كلي)</a:t>
                      </a:r>
                      <a:r>
                        <a:rPr lang="ar-SA" sz="3600" b="1" kern="1200" baseline="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(جزئي) </a:t>
                      </a:r>
                      <a:r>
                        <a:rPr lang="ar-SA"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لسبب لا يعود للمستهلك</a:t>
                      </a:r>
                      <a:endParaRPr lang="en-US"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24948753"/>
                  </a:ext>
                </a:extLst>
              </a:tr>
              <a:tr h="718414">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لا يستحق</a:t>
                      </a:r>
                      <a:r>
                        <a:rPr lang="ar-SA" sz="3600" baseline="0" dirty="0">
                          <a:solidFill>
                            <a:schemeClr val="bg1"/>
                          </a:solidFill>
                          <a:latin typeface="Sakkal Majalla" panose="02000000000000000000" pitchFamily="2" charset="-78"/>
                          <a:cs typeface="Sakkal Majalla" panose="02000000000000000000" pitchFamily="2" charset="-78"/>
                        </a:rPr>
                        <a:t> التصحيح</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لا ينطبق</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أخطاء التوصيلات لسبب لا يعود للمستهلك</a:t>
                      </a:r>
                      <a:endParaRPr lang="en-US"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718742422"/>
                  </a:ext>
                </a:extLst>
              </a:tr>
              <a:tr h="718414">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لا يستحق</a:t>
                      </a:r>
                      <a:r>
                        <a:rPr lang="ar-SA" sz="3600" baseline="0" dirty="0">
                          <a:solidFill>
                            <a:schemeClr val="bg1"/>
                          </a:solidFill>
                          <a:latin typeface="Sakkal Majalla" panose="02000000000000000000" pitchFamily="2" charset="-78"/>
                          <a:cs typeface="Sakkal Majalla" panose="02000000000000000000" pitchFamily="2" charset="-78"/>
                        </a:rPr>
                        <a:t> التصحيح</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لا ينطق</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عدم</a:t>
                      </a:r>
                      <a:r>
                        <a:rPr lang="ar-SA" sz="3600" b="1" kern="1200" baseline="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 إلتزام مقدم الخدمة بإجراءات الفحص والمعايرة</a:t>
                      </a:r>
                      <a:endParaRPr lang="en-US"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223330166"/>
                  </a:ext>
                </a:extLst>
              </a:tr>
              <a:tr h="71841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dirty="0">
                          <a:solidFill>
                            <a:schemeClr val="bg1"/>
                          </a:solidFill>
                          <a:latin typeface="Sakkal Majalla" panose="02000000000000000000" pitchFamily="2" charset="-78"/>
                          <a:cs typeface="Sakkal Majalla" panose="02000000000000000000" pitchFamily="2" charset="-78"/>
                        </a:rPr>
                        <a:t>(6) أشهر للسكني، وسنة</a:t>
                      </a:r>
                      <a:r>
                        <a:rPr lang="ar-SA" sz="3600" baseline="0" dirty="0">
                          <a:solidFill>
                            <a:schemeClr val="bg1"/>
                          </a:solidFill>
                          <a:latin typeface="Sakkal Majalla" panose="02000000000000000000" pitchFamily="2" charset="-78"/>
                          <a:cs typeface="Sakkal Majalla" panose="02000000000000000000" pitchFamily="2" charset="-78"/>
                        </a:rPr>
                        <a:t> ميلادية لغير السكني</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كامل المدة</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خطأ أو عدم قراءة العداد</a:t>
                      </a:r>
                      <a:endParaRPr lang="en-US"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547415776"/>
                  </a:ext>
                </a:extLst>
              </a:tr>
              <a:tr h="718414">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3600" dirty="0">
                          <a:solidFill>
                            <a:schemeClr val="bg1"/>
                          </a:solidFill>
                          <a:latin typeface="Sakkal Majalla" panose="02000000000000000000" pitchFamily="2" charset="-78"/>
                          <a:cs typeface="Sakkal Majalla" panose="02000000000000000000" pitchFamily="2" charset="-78"/>
                        </a:rPr>
                        <a:t>(6) أشهر للسكني، وسنة</a:t>
                      </a:r>
                      <a:r>
                        <a:rPr lang="ar-SA" sz="3600" baseline="0" dirty="0">
                          <a:solidFill>
                            <a:schemeClr val="bg1"/>
                          </a:solidFill>
                          <a:latin typeface="Sakkal Majalla" panose="02000000000000000000" pitchFamily="2" charset="-78"/>
                          <a:cs typeface="Sakkal Majalla" panose="02000000000000000000" pitchFamily="2" charset="-78"/>
                        </a:rPr>
                        <a:t> ميلادية لغير السكني</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rtl="1"/>
                      <a:r>
                        <a:rPr lang="ar-SA" sz="3600" dirty="0">
                          <a:solidFill>
                            <a:schemeClr val="bg1"/>
                          </a:solidFill>
                          <a:latin typeface="Sakkal Majalla" panose="02000000000000000000" pitchFamily="2" charset="-78"/>
                          <a:cs typeface="Sakkal Majalla" panose="02000000000000000000" pitchFamily="2" charset="-78"/>
                        </a:rPr>
                        <a:t>لا ينطبق</a:t>
                      </a:r>
                      <a:endParaRPr lang="en-US" sz="3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تراخي مقدم الخدمة في تحصيل مستحقاته</a:t>
                      </a:r>
                      <a:endParaRPr lang="en-US" sz="3600" b="1" kern="12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433710414"/>
                  </a:ext>
                </a:extLst>
              </a:tr>
            </a:tbl>
          </a:graphicData>
        </a:graphic>
      </p:graphicFrame>
      <p:sp>
        <p:nvSpPr>
          <p:cNvPr id="8" name="Rectangle 7">
            <a:extLst>
              <a:ext uri="{FF2B5EF4-FFF2-40B4-BE49-F238E27FC236}">
                <a16:creationId xmlns:a16="http://schemas.microsoft.com/office/drawing/2014/main" id="{62EAB5DE-B4D8-4BC9-8F27-196BD97C9AD1}"/>
              </a:ext>
            </a:extLst>
          </p:cNvPr>
          <p:cNvSpPr/>
          <p:nvPr/>
        </p:nvSpPr>
        <p:spPr>
          <a:xfrm>
            <a:off x="1216025" y="3804982"/>
            <a:ext cx="16701549" cy="830997"/>
          </a:xfrm>
          <a:prstGeom prst="rect">
            <a:avLst/>
          </a:prstGeom>
          <a:noFill/>
        </p:spPr>
        <p:txBody>
          <a:bodyPr wrap="square">
            <a:spAutoFit/>
          </a:bodyPr>
          <a:lstStyle/>
          <a:p>
            <a:pPr algn="r" rtl="1"/>
            <a:r>
              <a:rPr lang="ar-SA" sz="4800" b="1" dirty="0">
                <a:solidFill>
                  <a:schemeClr val="bg1"/>
                </a:solidFill>
                <a:latin typeface="Sakkal Majalla" panose="02000000000000000000" pitchFamily="2" charset="-78"/>
                <a:cs typeface="Sakkal Majalla" panose="02000000000000000000" pitchFamily="2" charset="-78"/>
              </a:rPr>
              <a:t>ضوابط التعامل مع الأخطاء في حساب الاستهلاك والفوترة:</a:t>
            </a:r>
          </a:p>
        </p:txBody>
      </p:sp>
    </p:spTree>
    <p:extLst>
      <p:ext uri="{BB962C8B-B14F-4D97-AF65-F5344CB8AC3E}">
        <p14:creationId xmlns:p14="http://schemas.microsoft.com/office/powerpoint/2010/main" val="384946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B070AD22-7529-4B5C-AABC-6FC43DE23835}"/>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FD7120-6BA5-47FF-9B6B-0DB34AFC8E1A}"/>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180BAF8F-50C6-4C54-9936-990044EB182B}"/>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1" name="TextBox 10">
            <a:extLst>
              <a:ext uri="{FF2B5EF4-FFF2-40B4-BE49-F238E27FC236}">
                <a16:creationId xmlns:a16="http://schemas.microsoft.com/office/drawing/2014/main" id="{D052F7B4-47EC-49AA-BF7E-D1AC56E84455}"/>
              </a:ext>
            </a:extLst>
          </p:cNvPr>
          <p:cNvSpPr txBox="1"/>
          <p:nvPr/>
        </p:nvSpPr>
        <p:spPr>
          <a:xfrm>
            <a:off x="20021550" y="3094049"/>
            <a:ext cx="3622480" cy="1938992"/>
          </a:xfrm>
          <a:prstGeom prst="rect">
            <a:avLst/>
          </a:prstGeom>
          <a:noFill/>
        </p:spPr>
        <p:txBody>
          <a:bodyPr wrap="square" rtlCol="1">
            <a:spAutoFit/>
          </a:bodyPr>
          <a:lstStyle/>
          <a:p>
            <a:pPr algn="r" rtl="1"/>
            <a:r>
              <a:rPr lang="ar-SA" sz="6000" b="1" dirty="0">
                <a:solidFill>
                  <a:schemeClr val="bg1"/>
                </a:solidFill>
                <a:latin typeface="Sakkal Majalla" panose="02000000000000000000" pitchFamily="2" charset="-78"/>
                <a:cs typeface="Sakkal Majalla" panose="02000000000000000000" pitchFamily="2" charset="-78"/>
              </a:rPr>
              <a:t>حقوق وواجبات المستهلك:</a:t>
            </a: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7" name="Rectangle 16">
            <a:extLst>
              <a:ext uri="{FF2B5EF4-FFF2-40B4-BE49-F238E27FC236}">
                <a16:creationId xmlns:a16="http://schemas.microsoft.com/office/drawing/2014/main" id="{3753E99F-02DD-445C-BE6F-E16F98400820}"/>
              </a:ext>
            </a:extLst>
          </p:cNvPr>
          <p:cNvSpPr/>
          <p:nvPr/>
        </p:nvSpPr>
        <p:spPr>
          <a:xfrm>
            <a:off x="247317" y="5161007"/>
            <a:ext cx="16799258" cy="3785652"/>
          </a:xfrm>
          <a:prstGeom prst="rect">
            <a:avLst/>
          </a:prstGeom>
          <a:noFill/>
        </p:spPr>
        <p:txBody>
          <a:bodyPr wrap="square">
            <a:spAutoFit/>
          </a:bodyPr>
          <a:lstStyle/>
          <a:p>
            <a:pPr marL="685800" indent="-685800" algn="justLow" rtl="1">
              <a:buFont typeface="Arial" panose="020B0604020202020204" pitchFamily="34" charset="0"/>
              <a:buChar char="•"/>
            </a:pP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ضمان استمرارية التيار، وعدم فصل الخدمة الكهربائية لعدم السداد.</a:t>
            </a:r>
          </a:p>
          <a:p>
            <a:pPr marL="685800" indent="-685800" algn="justLow" rtl="1">
              <a:buFont typeface="Arial" panose="020B0604020202020204" pitchFamily="34" charset="0"/>
              <a:buChar char="•"/>
            </a:pP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عند تراكم مبالغ مالية، على مقدم الخدمة عرض بدائل مناسبة للسداد بما يتناسب مع ضروفه.</a:t>
            </a:r>
          </a:p>
          <a:p>
            <a:pPr marL="685800" indent="-685800" algn="justLow" rtl="1">
              <a:buFont typeface="Arial" panose="020B0604020202020204" pitchFamily="34" charset="0"/>
              <a:buChar char="•"/>
            </a:pP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استلامه اشعار بفصل الخدمة بشكل مؤقت بمدة لا تقل عن (5) أيام.</a:t>
            </a:r>
          </a:p>
          <a:p>
            <a:pPr marL="685800" indent="-685800" algn="justLow" rtl="1">
              <a:buFont typeface="Arial" panose="020B0604020202020204" pitchFamily="34" charset="0"/>
              <a:buChar char="•"/>
            </a:pP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الأولوية في إعادة الخدمة الكهربائية عند حدوث انقطاع مفاجئ.</a:t>
            </a:r>
          </a:p>
          <a:p>
            <a:pPr marL="685800" indent="-685800" algn="justLow" rtl="1">
              <a:buFont typeface="Arial" panose="020B0604020202020204" pitchFamily="34" charset="0"/>
              <a:buChar char="•"/>
            </a:pPr>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تمييز العداد الذي يخدم سكن المستهلك من ذوي الاحتياجات الماسة للكهرباء.</a:t>
            </a:r>
          </a:p>
        </p:txBody>
      </p:sp>
      <p:sp>
        <p:nvSpPr>
          <p:cNvPr id="19" name="Rectangle 18">
            <a:extLst>
              <a:ext uri="{FF2B5EF4-FFF2-40B4-BE49-F238E27FC236}">
                <a16:creationId xmlns:a16="http://schemas.microsoft.com/office/drawing/2014/main" id="{28974390-297E-45C3-82A8-EFE2F0B3C939}"/>
              </a:ext>
            </a:extLst>
          </p:cNvPr>
          <p:cNvSpPr/>
          <p:nvPr/>
        </p:nvSpPr>
        <p:spPr>
          <a:xfrm>
            <a:off x="6858091" y="3913762"/>
            <a:ext cx="10954359" cy="830997"/>
          </a:xfrm>
          <a:prstGeom prst="rect">
            <a:avLst/>
          </a:prstGeom>
          <a:noFill/>
        </p:spPr>
        <p:txBody>
          <a:bodyPr wrap="square">
            <a:spAutoFit/>
          </a:bodyPr>
          <a:lstStyle/>
          <a:p>
            <a:pPr algn="r" rtl="1"/>
            <a:r>
              <a:rPr lang="ar-SA" sz="4800" b="1" dirty="0">
                <a:solidFill>
                  <a:schemeClr val="bg1"/>
                </a:solidFill>
                <a:latin typeface="Sakkal Majalla" panose="02000000000000000000" pitchFamily="2" charset="-78"/>
                <a:cs typeface="Sakkal Majalla" panose="02000000000000000000" pitchFamily="2" charset="-78"/>
              </a:rPr>
              <a:t>ضوابط خدمة ذوي الاحتياجات الماسة للكهرباء</a:t>
            </a:r>
          </a:p>
        </p:txBody>
      </p:sp>
    </p:spTree>
    <p:extLst>
      <p:ext uri="{BB962C8B-B14F-4D97-AF65-F5344CB8AC3E}">
        <p14:creationId xmlns:p14="http://schemas.microsoft.com/office/powerpoint/2010/main" val="2320112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76DDE66-DC16-4B2E-95A6-D0C8051AF00C}"/>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Pentagon 14">
            <a:extLst>
              <a:ext uri="{FF2B5EF4-FFF2-40B4-BE49-F238E27FC236}">
                <a16:creationId xmlns:a16="http://schemas.microsoft.com/office/drawing/2014/main" id="{D9CEE181-6BCF-4728-B833-97887AC725FD}"/>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C5BFD6B-A9A8-44EF-96DD-DA13AD92BFDB}"/>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0" name="TextBox 19">
            <a:extLst>
              <a:ext uri="{FF2B5EF4-FFF2-40B4-BE49-F238E27FC236}">
                <a16:creationId xmlns:a16="http://schemas.microsoft.com/office/drawing/2014/main" id="{5308EF68-1B18-4B83-9113-411FDA6AAE30}"/>
              </a:ext>
            </a:extLst>
          </p:cNvPr>
          <p:cNvSpPr txBox="1"/>
          <p:nvPr/>
        </p:nvSpPr>
        <p:spPr>
          <a:xfrm>
            <a:off x="20021550" y="3094049"/>
            <a:ext cx="3622480" cy="1938992"/>
          </a:xfrm>
          <a:prstGeom prst="rect">
            <a:avLst/>
          </a:prstGeom>
          <a:noFill/>
        </p:spPr>
        <p:txBody>
          <a:bodyPr wrap="square" rtlCol="1">
            <a:spAutoFit/>
          </a:bodyPr>
          <a:lstStyle/>
          <a:p>
            <a:pPr algn="r" rtl="1"/>
            <a:r>
              <a:rPr lang="ar-SA" sz="6000" b="1" dirty="0">
                <a:solidFill>
                  <a:schemeClr val="bg1"/>
                </a:solidFill>
                <a:latin typeface="Sakkal Majalla" panose="02000000000000000000" pitchFamily="2" charset="-78"/>
                <a:cs typeface="Sakkal Majalla" panose="02000000000000000000" pitchFamily="2" charset="-78"/>
              </a:rPr>
              <a:t>حقوق وواجبات المستهلك:</a:t>
            </a: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0" name="Rectangle 9"/>
          <p:cNvSpPr/>
          <p:nvPr/>
        </p:nvSpPr>
        <p:spPr>
          <a:xfrm>
            <a:off x="7157159" y="9515447"/>
            <a:ext cx="5548772" cy="707886"/>
          </a:xfrm>
          <a:prstGeom prst="rect">
            <a:avLst/>
          </a:prstGeom>
          <a:solidFill>
            <a:srgbClr val="92D050"/>
          </a:solidFill>
        </p:spPr>
        <p:txBody>
          <a:bodyPr wrap="square">
            <a:spAutoFit/>
          </a:bodyPr>
          <a:lstStyle/>
          <a:p>
            <a:pPr algn="ctr" rtl="1"/>
            <a:r>
              <a:rPr lang="ar-SA" sz="4000" dirty="0">
                <a:solidFill>
                  <a:srgbClr val="017DC7"/>
                </a:solidFill>
                <a:latin typeface="Sakkal Majalla" panose="02000000000000000000" pitchFamily="2" charset="-78"/>
                <a:cs typeface="Sakkal Majalla" panose="02000000000000000000" pitchFamily="2" charset="-78"/>
                <a:hlinkClick r:id="rId3">
                  <a:extLst>
                    <a:ext uri="{A12FA001-AC4F-418D-AE19-62706E023703}">
                      <ahyp:hlinkClr xmlns="" xmlns:ahyp="http://schemas.microsoft.com/office/drawing/2018/hyperlinkcolor" val="tx"/>
                    </a:ext>
                  </a:extLst>
                </a:hlinkClick>
              </a:rPr>
              <a:t>متاحة على موقع الهيئة الالكتروني</a:t>
            </a:r>
            <a:endParaRPr lang="en-US" sz="4000" dirty="0">
              <a:solidFill>
                <a:srgbClr val="017DC7"/>
              </a:solidFill>
              <a:latin typeface="Sakkal Majalla" panose="02000000000000000000" pitchFamily="2" charset="-78"/>
              <a:cs typeface="Sakkal Majalla" panose="02000000000000000000" pitchFamily="2" charset="-78"/>
            </a:endParaRPr>
          </a:p>
        </p:txBody>
      </p:sp>
      <p:sp>
        <p:nvSpPr>
          <p:cNvPr id="11" name="Rectangle 10">
            <a:extLst>
              <a:ext uri="{FF2B5EF4-FFF2-40B4-BE49-F238E27FC236}">
                <a16:creationId xmlns:a16="http://schemas.microsoft.com/office/drawing/2014/main" id="{D57B12E3-E736-45D2-9431-61F0256D54C2}"/>
              </a:ext>
            </a:extLst>
          </p:cNvPr>
          <p:cNvSpPr/>
          <p:nvPr/>
        </p:nvSpPr>
        <p:spPr>
          <a:xfrm>
            <a:off x="1" y="5161007"/>
            <a:ext cx="16810891" cy="1569660"/>
          </a:xfrm>
          <a:prstGeom prst="rect">
            <a:avLst/>
          </a:prstGeom>
          <a:noFill/>
        </p:spPr>
        <p:txBody>
          <a:bodyPr wrap="square">
            <a:spAutoFit/>
          </a:bodyPr>
          <a:lstStyle/>
          <a:p>
            <a:pPr algn="r" rtl="1"/>
            <a:r>
              <a:rPr lang="ar-SA" sz="4800"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توقيع اتفاقية إيصال الخدمة الكهربائية تنظم العلاقة بين مقدم الخدمة وطالب الخدمة، وتشمل جميع البيانات الأساسية المطلوبة، وإلتزامات، وواجبات، وحقوق، ومسؤوليات كلا الطرفين.</a:t>
            </a:r>
          </a:p>
        </p:txBody>
      </p:sp>
      <p:sp>
        <p:nvSpPr>
          <p:cNvPr id="13" name="Rectangle 12">
            <a:extLst>
              <a:ext uri="{FF2B5EF4-FFF2-40B4-BE49-F238E27FC236}">
                <a16:creationId xmlns:a16="http://schemas.microsoft.com/office/drawing/2014/main" id="{98B8BB7C-4602-4039-862B-3DF3CE9DBDCA}"/>
              </a:ext>
            </a:extLst>
          </p:cNvPr>
          <p:cNvSpPr/>
          <p:nvPr/>
        </p:nvSpPr>
        <p:spPr>
          <a:xfrm>
            <a:off x="6869724" y="3913762"/>
            <a:ext cx="10954359" cy="830997"/>
          </a:xfrm>
          <a:prstGeom prst="rect">
            <a:avLst/>
          </a:prstGeom>
          <a:noFill/>
        </p:spPr>
        <p:txBody>
          <a:bodyPr wrap="square">
            <a:spAutoFit/>
          </a:bodyPr>
          <a:lstStyle/>
          <a:p>
            <a:pPr algn="r" rtl="1"/>
            <a:r>
              <a:rPr lang="ar-SA" sz="4800" b="1" dirty="0">
                <a:solidFill>
                  <a:schemeClr val="bg1"/>
                </a:solidFill>
                <a:latin typeface="Sakkal Majalla" panose="02000000000000000000" pitchFamily="2" charset="-78"/>
                <a:cs typeface="Sakkal Majalla" panose="02000000000000000000" pitchFamily="2" charset="-78"/>
              </a:rPr>
              <a:t>اتفاقية إيصال الخدمة الكهربائية</a:t>
            </a:r>
          </a:p>
        </p:txBody>
      </p:sp>
    </p:spTree>
    <p:extLst>
      <p:ext uri="{BB962C8B-B14F-4D97-AF65-F5344CB8AC3E}">
        <p14:creationId xmlns:p14="http://schemas.microsoft.com/office/powerpoint/2010/main" val="1068674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Pentagon 16">
            <a:extLst>
              <a:ext uri="{FF2B5EF4-FFF2-40B4-BE49-F238E27FC236}">
                <a16:creationId xmlns:a16="http://schemas.microsoft.com/office/drawing/2014/main" id="{03AE5A74-0535-4AE4-8AA2-2F6560D3F041}"/>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5CD007-CBC2-4CE0-8D9F-94B6F8658AA8}"/>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26">
            <a:extLst>
              <a:ext uri="{FF2B5EF4-FFF2-40B4-BE49-F238E27FC236}">
                <a16:creationId xmlns:a16="http://schemas.microsoft.com/office/drawing/2014/main" id="{BC60B0CA-D229-41AA-835B-608D1983404A}"/>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8" name="TextBox 27">
            <a:extLst>
              <a:ext uri="{FF2B5EF4-FFF2-40B4-BE49-F238E27FC236}">
                <a16:creationId xmlns:a16="http://schemas.microsoft.com/office/drawing/2014/main" id="{C75366ED-076D-440E-9E27-EEA3C7074016}"/>
              </a:ext>
            </a:extLst>
          </p:cNvPr>
          <p:cNvSpPr txBox="1"/>
          <p:nvPr/>
        </p:nvSpPr>
        <p:spPr>
          <a:xfrm>
            <a:off x="20021550" y="3094049"/>
            <a:ext cx="3622480" cy="1938992"/>
          </a:xfrm>
          <a:prstGeom prst="rect">
            <a:avLst/>
          </a:prstGeom>
          <a:noFill/>
        </p:spPr>
        <p:txBody>
          <a:bodyPr wrap="square" rtlCol="1">
            <a:spAutoFit/>
          </a:bodyPr>
          <a:lstStyle/>
          <a:p>
            <a:pPr algn="r" rtl="1"/>
            <a:r>
              <a:rPr lang="ar-SA" sz="6000" b="1" dirty="0">
                <a:solidFill>
                  <a:schemeClr val="bg1"/>
                </a:solidFill>
                <a:latin typeface="Sakkal Majalla" panose="02000000000000000000" pitchFamily="2" charset="-78"/>
                <a:cs typeface="Sakkal Majalla" panose="02000000000000000000" pitchFamily="2" charset="-78"/>
              </a:rPr>
              <a:t>حقوق وواجبات المستهلك:</a:t>
            </a:r>
          </a:p>
        </p:txBody>
      </p:sp>
      <p:sp>
        <p:nvSpPr>
          <p:cNvPr id="2" name="AutoShape 2" descr="نتيجة بحث الصور عن الأهداف"/>
          <p:cNvSpPr>
            <a:spLocks noChangeAspect="1" noChangeArrowheads="1"/>
          </p:cNvSpPr>
          <p:nvPr/>
        </p:nvSpPr>
        <p:spPr bwMode="auto">
          <a:xfrm>
            <a:off x="10356875" y="540726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3" name="Rectangle 12"/>
          <p:cNvSpPr/>
          <p:nvPr/>
        </p:nvSpPr>
        <p:spPr>
          <a:xfrm>
            <a:off x="7108167" y="6436126"/>
            <a:ext cx="6020539" cy="769441"/>
          </a:xfrm>
          <a:prstGeom prst="rect">
            <a:avLst/>
          </a:prstGeom>
          <a:solidFill>
            <a:schemeClr val="bg2"/>
          </a:solidFill>
        </p:spPr>
        <p:txBody>
          <a:bodyPr wrap="square">
            <a:spAutoFit/>
          </a:bodyPr>
          <a:lstStyle/>
          <a:p>
            <a:pPr algn="ctr" rtl="1"/>
            <a:r>
              <a:rPr lang="ar-SA" sz="4400" b="1" dirty="0">
                <a:latin typeface="Sakkal Majalla" panose="02000000000000000000" pitchFamily="2" charset="-78"/>
                <a:ea typeface="Times New Roman" panose="02020603050405020304" pitchFamily="18" charset="0"/>
                <a:cs typeface="Sakkal Majalla" panose="02000000000000000000" pitchFamily="2" charset="-78"/>
              </a:rPr>
              <a:t>ربط الخدمة باسم </a:t>
            </a:r>
            <a:r>
              <a:rPr lang="ar-SA" sz="4400" b="1" dirty="0" smtClean="0">
                <a:latin typeface="Sakkal Majalla" panose="02000000000000000000" pitchFamily="2" charset="-78"/>
                <a:ea typeface="Times New Roman" panose="02020603050405020304" pitchFamily="18" charset="0"/>
                <a:cs typeface="Sakkal Majalla" panose="02000000000000000000" pitchFamily="2" charset="-78"/>
              </a:rPr>
              <a:t>المستفيد</a:t>
            </a:r>
            <a:endParaRPr lang="en-US" sz="4400" b="1" dirty="0">
              <a:latin typeface="Sakkal Majalla" panose="02000000000000000000" pitchFamily="2" charset="-78"/>
              <a:cs typeface="Sakkal Majalla" panose="02000000000000000000" pitchFamily="2" charset="-78"/>
            </a:endParaRPr>
          </a:p>
        </p:txBody>
      </p:sp>
      <p:sp>
        <p:nvSpPr>
          <p:cNvPr id="15" name="Rectangle 14"/>
          <p:cNvSpPr/>
          <p:nvPr/>
        </p:nvSpPr>
        <p:spPr>
          <a:xfrm>
            <a:off x="1010234" y="8491716"/>
            <a:ext cx="16719276" cy="1754326"/>
          </a:xfrm>
          <a:prstGeom prst="rect">
            <a:avLst/>
          </a:prstGeom>
        </p:spPr>
        <p:txBody>
          <a:bodyPr wrap="square">
            <a:spAutoFit/>
          </a:bodyPr>
          <a:lstStyle/>
          <a:p>
            <a:pPr algn="just" rtl="1"/>
            <a:r>
              <a:rPr lang="ar-SA" sz="3600" b="1" dirty="0">
                <a:solidFill>
                  <a:schemeClr val="bg1"/>
                </a:solidFill>
                <a:latin typeface="Sakkal Majalla" panose="02000000000000000000" pitchFamily="2" charset="-78"/>
                <a:ea typeface="Times New Roman" panose="02020603050405020304" pitchFamily="18" charset="0"/>
                <a:cs typeface="Sakkal Majalla" panose="02000000000000000000" pitchFamily="2" charset="-78"/>
              </a:rPr>
              <a:t>توفر هذه الخدمة ربط حساب العداد باسم المستفيد الفعلي من الطاقة الكهربائية سواء كان مالكاً أو مستأجراً، وتحدد المسؤولية الماية المترتبة على استهلاك الخدمة الكهربائية لحفظ حقوق كل من المستهلك ومقدم الخدمة، والخدمة متوفرة للتسجل عن طريق الموقع الالكتروني لمقدم الخدمة.</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30" name="Rectangle 29">
            <a:extLst>
              <a:ext uri="{FF2B5EF4-FFF2-40B4-BE49-F238E27FC236}">
                <a16:creationId xmlns:a16="http://schemas.microsoft.com/office/drawing/2014/main" id="{10A55563-139A-4970-AEE8-AE71349BC481}"/>
              </a:ext>
            </a:extLst>
          </p:cNvPr>
          <p:cNvSpPr/>
          <p:nvPr/>
        </p:nvSpPr>
        <p:spPr>
          <a:xfrm>
            <a:off x="1194315" y="3913762"/>
            <a:ext cx="16351115" cy="2862322"/>
          </a:xfrm>
          <a:prstGeom prst="rect">
            <a:avLst/>
          </a:prstGeom>
          <a:noFill/>
        </p:spPr>
        <p:txBody>
          <a:bodyPr wrap="square">
            <a:spAutoFit/>
          </a:bodyPr>
          <a:lstStyle/>
          <a:p>
            <a:pPr algn="r" rtl="1"/>
            <a:r>
              <a:rPr lang="ar-SA" sz="4800" b="1" dirty="0">
                <a:solidFill>
                  <a:schemeClr val="bg1"/>
                </a:solidFill>
                <a:latin typeface="Sakkal Majalla" panose="02000000000000000000" pitchFamily="2" charset="-78"/>
                <a:cs typeface="Sakkal Majalla" panose="02000000000000000000" pitchFamily="2" charset="-78"/>
              </a:rPr>
              <a:t>اتفاقية استهلاك الخدمة الكهربائية</a:t>
            </a:r>
          </a:p>
          <a:p>
            <a:pPr marL="85725" algn="justLow" rtl="1"/>
            <a:r>
              <a:rPr lang="ar-SA" sz="4400" dirty="0">
                <a:solidFill>
                  <a:schemeClr val="bg1"/>
                </a:solidFill>
                <a:latin typeface="Sakkal Majalla" panose="02000000000000000000" pitchFamily="2" charset="-78"/>
                <a:cs typeface="Sakkal Majalla" panose="02000000000000000000" pitchFamily="2" charset="-78"/>
              </a:rPr>
              <a:t>توقيع اتفاقية الاستهلاك تنظم العلاقة بين مقدم الخدمة والمستهلك، وتشمل جميع البيانات الأساسية المطلوبة، وإلتزامات، وواجبات، وحقوق، ومسؤوليات كلا الطرفين، وذلك من خلال</a:t>
            </a:r>
            <a:r>
              <a:rPr lang="ar-SA" sz="4400" dirty="0" smtClean="0">
                <a:solidFill>
                  <a:schemeClr val="bg1"/>
                </a:solidFill>
                <a:latin typeface="Sakkal Majalla" panose="02000000000000000000" pitchFamily="2" charset="-78"/>
                <a:cs typeface="Sakkal Majalla" panose="02000000000000000000" pitchFamily="2" charset="-78"/>
              </a:rPr>
              <a:t>:</a:t>
            </a:r>
          </a:p>
          <a:p>
            <a:pPr marL="85725" algn="justLow" rtl="1"/>
            <a:endParaRPr lang="ar-SA" sz="44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82084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D33C2CA8-D76A-4CF3-A881-632039F66E03}"/>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F51EA7-25DA-429D-94AF-5017BEE245FA}"/>
              </a:ext>
            </a:extLst>
          </p:cNvPr>
          <p:cNvSpPr/>
          <p:nvPr/>
        </p:nvSpPr>
        <p:spPr>
          <a:xfrm>
            <a:off x="0"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19461097-16EF-45F1-BCDC-7F81C92219B1}"/>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5" name="TextBox 14">
            <a:extLst>
              <a:ext uri="{FF2B5EF4-FFF2-40B4-BE49-F238E27FC236}">
                <a16:creationId xmlns:a16="http://schemas.microsoft.com/office/drawing/2014/main" id="{5CB04A31-7E25-41A6-837D-CEEA3D45E211}"/>
              </a:ext>
            </a:extLst>
          </p:cNvPr>
          <p:cNvSpPr txBox="1"/>
          <p:nvPr/>
        </p:nvSpPr>
        <p:spPr>
          <a:xfrm>
            <a:off x="20021550" y="3094049"/>
            <a:ext cx="3622480" cy="1323439"/>
          </a:xfrm>
          <a:prstGeom prst="rect">
            <a:avLst/>
          </a:prstGeom>
          <a:noFill/>
        </p:spPr>
        <p:txBody>
          <a:bodyPr wrap="square" rtlCol="1">
            <a:spAutoFit/>
          </a:bodyPr>
          <a:lstStyle/>
          <a:p>
            <a:pPr algn="r" rtl="1"/>
            <a:r>
              <a:rPr lang="ar-SA" sz="40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دليل المعايير المضمونة</a:t>
            </a:r>
            <a:endPar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5" name="TextBox 4"/>
          <p:cNvSpPr txBox="1"/>
          <p:nvPr/>
        </p:nvSpPr>
        <p:spPr>
          <a:xfrm>
            <a:off x="1238250" y="4638585"/>
            <a:ext cx="16188897" cy="1200329"/>
          </a:xfrm>
          <a:prstGeom prst="rect">
            <a:avLst/>
          </a:prstGeom>
          <a:noFill/>
        </p:spPr>
        <p:txBody>
          <a:bodyPr wrap="square" rtlCol="0">
            <a:spAutoFit/>
          </a:bodyPr>
          <a:lstStyle/>
          <a:p>
            <a:pPr algn="just" rtl="1"/>
            <a:r>
              <a:rPr lang="ar-SA" sz="3600" b="1" dirty="0">
                <a:solidFill>
                  <a:schemeClr val="bg1"/>
                </a:solidFill>
                <a:latin typeface="Sakkal Majalla" panose="02000000000000000000" pitchFamily="2" charset="-78"/>
                <a:cs typeface="Sakkal Majalla" panose="02000000000000000000" pitchFamily="2" charset="-78"/>
              </a:rPr>
              <a:t>عبارة عن معايير محددة للخدمات المقدمة للمستهلكين يلتزم بها مقدم الخدمة، وفي حال الإخلال بأي من هذه المعايير فإنه يحق للمستهلكين تعويضاً مالياً نظير إخفاق مقدم الخدمة في تحقيقها.</a:t>
            </a:r>
            <a:endParaRPr lang="en-US" sz="3600" b="1" dirty="0">
              <a:solidFill>
                <a:schemeClr val="bg1"/>
              </a:solidFill>
              <a:latin typeface="Sakkal Majalla" panose="02000000000000000000" pitchFamily="2" charset="-78"/>
              <a:cs typeface="Sakkal Majalla" panose="02000000000000000000" pitchFamily="2" charset="-78"/>
            </a:endParaRPr>
          </a:p>
        </p:txBody>
      </p:sp>
      <p:sp>
        <p:nvSpPr>
          <p:cNvPr id="10" name="Rectangle 9">
            <a:extLst>
              <a:ext uri="{FF2B5EF4-FFF2-40B4-BE49-F238E27FC236}">
                <a16:creationId xmlns:a16="http://schemas.microsoft.com/office/drawing/2014/main" id="{D76003E4-C219-4D09-A350-553CA7768586}"/>
              </a:ext>
            </a:extLst>
          </p:cNvPr>
          <p:cNvSpPr/>
          <p:nvPr/>
        </p:nvSpPr>
        <p:spPr>
          <a:xfrm>
            <a:off x="6472788" y="3244347"/>
            <a:ext cx="10954359" cy="830997"/>
          </a:xfrm>
          <a:prstGeom prst="rect">
            <a:avLst/>
          </a:prstGeom>
          <a:noFill/>
        </p:spPr>
        <p:txBody>
          <a:bodyPr wrap="square">
            <a:spAutoFit/>
          </a:bodyPr>
          <a:lstStyle/>
          <a:p>
            <a:pPr algn="r" rtl="1"/>
            <a:r>
              <a:rPr lang="ar-SA" sz="4800" b="1" dirty="0">
                <a:solidFill>
                  <a:schemeClr val="bg1"/>
                </a:solidFill>
                <a:latin typeface="Sakkal Majalla" panose="02000000000000000000" pitchFamily="2" charset="-78"/>
                <a:cs typeface="Sakkal Majalla" panose="02000000000000000000" pitchFamily="2" charset="-78"/>
              </a:rPr>
              <a:t>دليل المعايير المضمونة</a:t>
            </a:r>
          </a:p>
        </p:txBody>
      </p:sp>
      <p:graphicFrame>
        <p:nvGraphicFramePr>
          <p:cNvPr id="3" name="Table 2"/>
          <p:cNvGraphicFramePr>
            <a:graphicFrameLocks noGrp="1"/>
          </p:cNvGraphicFramePr>
          <p:nvPr>
            <p:extLst>
              <p:ext uri="{D42A27DB-BD31-4B8C-83A1-F6EECF244321}">
                <p14:modId xmlns:p14="http://schemas.microsoft.com/office/powerpoint/2010/main" val="3197969620"/>
              </p:ext>
            </p:extLst>
          </p:nvPr>
        </p:nvGraphicFramePr>
        <p:xfrm>
          <a:off x="4295486" y="8100039"/>
          <a:ext cx="11490854" cy="638683"/>
        </p:xfrm>
        <a:graphic>
          <a:graphicData uri="http://schemas.openxmlformats.org/drawingml/2006/table">
            <a:tbl>
              <a:tblPr rtl="1" firstRow="1" bandRow="1">
                <a:tableStyleId>{5C22544A-7EE6-4342-B048-85BDC9FD1C3A}</a:tableStyleId>
              </a:tblPr>
              <a:tblGrid>
                <a:gridCol w="11490854">
                  <a:extLst>
                    <a:ext uri="{9D8B030D-6E8A-4147-A177-3AD203B41FA5}">
                      <a16:colId xmlns:a16="http://schemas.microsoft.com/office/drawing/2014/main" val="2035667296"/>
                    </a:ext>
                  </a:extLst>
                </a:gridCol>
              </a:tblGrid>
              <a:tr h="502814">
                <a:tc>
                  <a:txBody>
                    <a:bodyPr/>
                    <a:lstStyle/>
                    <a:p>
                      <a:pPr rtl="1"/>
                      <a:r>
                        <a:rPr lang="ar-SA" dirty="0" smtClean="0"/>
                        <a:t>متوفر</a:t>
                      </a:r>
                      <a:r>
                        <a:rPr lang="ar-SA" baseline="0" dirty="0" smtClean="0"/>
                        <a:t> على موقع الهيئة الالكتروني </a:t>
                      </a:r>
                      <a:r>
                        <a:rPr lang="en-US" baseline="0" dirty="0" smtClean="0">
                          <a:hlinkClick r:id="rId3"/>
                        </a:rPr>
                        <a:t>www.ecra.gov.sa</a:t>
                      </a:r>
                      <a:r>
                        <a:rPr lang="en-US" baseline="0" dirty="0" smtClean="0"/>
                        <a:t> </a:t>
                      </a:r>
                      <a:endParaRPr lang="ar-SA"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538775950"/>
                  </a:ext>
                </a:extLst>
              </a:tr>
            </a:tbl>
          </a:graphicData>
        </a:graphic>
      </p:graphicFrame>
    </p:spTree>
    <p:extLst>
      <p:ext uri="{BB962C8B-B14F-4D97-AF65-F5344CB8AC3E}">
        <p14:creationId xmlns:p14="http://schemas.microsoft.com/office/powerpoint/2010/main" val="3897554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7A18150B-610F-4F87-A92E-B5B0AF469FDA}"/>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10D446B-E33E-403D-8BD7-CD73A21FC8E5}"/>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64E5D4C-C63B-488C-8C98-E7C2AFE5D4C3}"/>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0" name="TextBox 9">
            <a:extLst>
              <a:ext uri="{FF2B5EF4-FFF2-40B4-BE49-F238E27FC236}">
                <a16:creationId xmlns:a16="http://schemas.microsoft.com/office/drawing/2014/main" id="{D651D614-D037-4E2E-892D-77B39E7CF53E}"/>
              </a:ext>
            </a:extLst>
          </p:cNvPr>
          <p:cNvSpPr txBox="1"/>
          <p:nvPr/>
        </p:nvSpPr>
        <p:spPr>
          <a:xfrm>
            <a:off x="20038216" y="3511742"/>
            <a:ext cx="4012586" cy="1323439"/>
          </a:xfrm>
          <a:prstGeom prst="rect">
            <a:avLst/>
          </a:prstGeom>
          <a:noFill/>
        </p:spPr>
        <p:txBody>
          <a:bodyPr wrap="square" rtlCol="1">
            <a:spAutoFit/>
          </a:bodyPr>
          <a:lstStyle/>
          <a:p>
            <a:pPr algn="ctr"/>
            <a:r>
              <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تصنيف المعايير المضمونة</a:t>
            </a: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6" name="Rectangle 15">
            <a:extLst>
              <a:ext uri="{FF2B5EF4-FFF2-40B4-BE49-F238E27FC236}">
                <a16:creationId xmlns:a16="http://schemas.microsoft.com/office/drawing/2014/main" id="{C37D4BA4-F280-4518-9D94-DF13570F68BE}"/>
              </a:ext>
            </a:extLst>
          </p:cNvPr>
          <p:cNvSpPr/>
          <p:nvPr/>
        </p:nvSpPr>
        <p:spPr>
          <a:xfrm>
            <a:off x="7123535" y="3913762"/>
            <a:ext cx="10279982" cy="5509200"/>
          </a:xfrm>
          <a:prstGeom prst="rect">
            <a:avLst/>
          </a:prstGeom>
          <a:noFill/>
        </p:spPr>
        <p:txBody>
          <a:bodyPr wrap="square">
            <a:spAutoFit/>
          </a:bodyPr>
          <a:lstStyle/>
          <a:p>
            <a:pPr algn="r" rtl="1"/>
            <a:r>
              <a:rPr lang="ar-SA" sz="4400" b="1" dirty="0">
                <a:solidFill>
                  <a:schemeClr val="bg1"/>
                </a:solidFill>
                <a:latin typeface="Sakkal Majalla" panose="02000000000000000000" pitchFamily="2" charset="-78"/>
                <a:cs typeface="Sakkal Majalla" panose="02000000000000000000" pitchFamily="2" charset="-78"/>
              </a:rPr>
              <a:t>تصنيف المعايير المضمونة:</a:t>
            </a:r>
          </a:p>
          <a:p>
            <a:pPr algn="r" rtl="1"/>
            <a:r>
              <a:rPr lang="ar-SA" sz="4400" dirty="0">
                <a:solidFill>
                  <a:schemeClr val="bg1"/>
                </a:solidFill>
                <a:latin typeface="Sakkal Majalla" panose="02000000000000000000" pitchFamily="2" charset="-78"/>
                <a:cs typeface="Sakkal Majalla" panose="02000000000000000000" pitchFamily="2" charset="-78"/>
              </a:rPr>
              <a:t>المعيار المضمون(1)  |   وقت التسجيل والتوصيل – المستهلك الحالي</a:t>
            </a:r>
          </a:p>
          <a:p>
            <a:pPr algn="r" rtl="1"/>
            <a:r>
              <a:rPr lang="ar-SA" sz="4400" dirty="0">
                <a:solidFill>
                  <a:schemeClr val="bg1"/>
                </a:solidFill>
                <a:latin typeface="Sakkal Majalla" panose="02000000000000000000" pitchFamily="2" charset="-78"/>
                <a:cs typeface="Sakkal Majalla" panose="02000000000000000000" pitchFamily="2" charset="-78"/>
              </a:rPr>
              <a:t>المعيار المضمون(2)  |   وقت التوصيل – طالب الخدمة (جديد)</a:t>
            </a:r>
          </a:p>
          <a:p>
            <a:pPr algn="r" rtl="1"/>
            <a:r>
              <a:rPr lang="ar-SA" sz="4400" dirty="0">
                <a:solidFill>
                  <a:schemeClr val="bg1"/>
                </a:solidFill>
                <a:latin typeface="Sakkal Majalla" panose="02000000000000000000" pitchFamily="2" charset="-78"/>
                <a:cs typeface="Sakkal Majalla" panose="02000000000000000000" pitchFamily="2" charset="-78"/>
              </a:rPr>
              <a:t>المعيار المضمون(3)  |   وقت إعادة الكهرباء بعد السداد</a:t>
            </a:r>
          </a:p>
          <a:p>
            <a:pPr algn="r" rtl="1"/>
            <a:r>
              <a:rPr lang="ar-SA" sz="4400" dirty="0">
                <a:solidFill>
                  <a:schemeClr val="bg1"/>
                </a:solidFill>
                <a:latin typeface="Sakkal Majalla" panose="02000000000000000000" pitchFamily="2" charset="-78"/>
                <a:cs typeface="Sakkal Majalla" panose="02000000000000000000" pitchFamily="2" charset="-78"/>
              </a:rPr>
              <a:t>المعيار المضمون(4)  |   الإشعار عن انقطاع الكهرباء المخطط</a:t>
            </a:r>
          </a:p>
          <a:p>
            <a:pPr algn="r" rtl="1"/>
            <a:r>
              <a:rPr lang="ar-SA" sz="4400" dirty="0">
                <a:solidFill>
                  <a:schemeClr val="bg1"/>
                </a:solidFill>
                <a:latin typeface="Sakkal Majalla" panose="02000000000000000000" pitchFamily="2" charset="-78"/>
                <a:cs typeface="Sakkal Majalla" panose="02000000000000000000" pitchFamily="2" charset="-78"/>
              </a:rPr>
              <a:t>المعيار المضمون(5)  |   وقت حل الشكاوى المتعلقة بالفواتير</a:t>
            </a:r>
          </a:p>
          <a:p>
            <a:pPr algn="r" rtl="1"/>
            <a:r>
              <a:rPr lang="ar-SA" sz="4400" dirty="0">
                <a:solidFill>
                  <a:schemeClr val="bg1"/>
                </a:solidFill>
                <a:latin typeface="Sakkal Majalla" panose="02000000000000000000" pitchFamily="2" charset="-78"/>
                <a:cs typeface="Sakkal Majalla" panose="02000000000000000000" pitchFamily="2" charset="-78"/>
              </a:rPr>
              <a:t>المعيار المضمون(6)  |   إعادة الانقطاع الكهربائي- الأوضاع العادية</a:t>
            </a:r>
          </a:p>
          <a:p>
            <a:pPr algn="r" rtl="1"/>
            <a:r>
              <a:rPr lang="ar-SA" sz="4400" dirty="0">
                <a:solidFill>
                  <a:schemeClr val="bg1"/>
                </a:solidFill>
                <a:latin typeface="Sakkal Majalla" panose="02000000000000000000" pitchFamily="2" charset="-78"/>
                <a:cs typeface="Sakkal Majalla" panose="02000000000000000000" pitchFamily="2" charset="-78"/>
              </a:rPr>
              <a:t>المعيار المضمون(7)  |   تكرار الانقطاع الكهربائي</a:t>
            </a:r>
          </a:p>
        </p:txBody>
      </p:sp>
    </p:spTree>
    <p:extLst>
      <p:ext uri="{BB962C8B-B14F-4D97-AF65-F5344CB8AC3E}">
        <p14:creationId xmlns:p14="http://schemas.microsoft.com/office/powerpoint/2010/main" val="4291987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Pentagon 10">
            <a:extLst>
              <a:ext uri="{FF2B5EF4-FFF2-40B4-BE49-F238E27FC236}">
                <a16:creationId xmlns:a16="http://schemas.microsoft.com/office/drawing/2014/main" id="{1387D5FE-8A58-4F74-970C-778B74AC9ACC}"/>
              </a:ext>
            </a:extLst>
          </p:cNvPr>
          <p:cNvSpPr/>
          <p:nvPr/>
        </p:nvSpPr>
        <p:spPr>
          <a:xfrm flipH="1">
            <a:off x="18841940" y="2888341"/>
            <a:ext cx="5208862" cy="1712423"/>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E34EA6-6BE2-4FF6-8F8A-00811339D51C}"/>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763990E-DC76-468D-834F-925E1E9F8BA8}"/>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 name="TextBox 1"/>
          <p:cNvSpPr txBox="1"/>
          <p:nvPr/>
        </p:nvSpPr>
        <p:spPr>
          <a:xfrm>
            <a:off x="7380287" y="5219701"/>
            <a:ext cx="10248900" cy="707886"/>
          </a:xfrm>
          <a:prstGeom prst="rect">
            <a:avLst/>
          </a:prstGeom>
          <a:noFill/>
        </p:spPr>
        <p:txBody>
          <a:bodyPr wrap="square" rtlCol="1">
            <a:spAutoFit/>
          </a:bodyPr>
          <a:lstStyle/>
          <a:p>
            <a:pPr marL="342900" indent="-342900" algn="r" rtl="1">
              <a:buFont typeface="Arial" panose="020B0604020202020204" pitchFamily="34" charset="0"/>
              <a:buChar char="•"/>
            </a:pPr>
            <a:endParaRPr lang="ar-SA" sz="4000" dirty="0">
              <a:latin typeface="Sakkal Majalla" panose="02000000000000000000" pitchFamily="2" charset="-78"/>
              <a:cs typeface="Sakkal Majalla" panose="02000000000000000000" pitchFamily="2" charset="-78"/>
            </a:endParaRPr>
          </a:p>
        </p:txBody>
      </p:sp>
      <p:sp>
        <p:nvSpPr>
          <p:cNvPr id="7" name="TextBox 6"/>
          <p:cNvSpPr txBox="1"/>
          <p:nvPr/>
        </p:nvSpPr>
        <p:spPr>
          <a:xfrm>
            <a:off x="19174172" y="3359831"/>
            <a:ext cx="4214924" cy="738664"/>
          </a:xfrm>
          <a:prstGeom prst="rect">
            <a:avLst/>
          </a:prstGeom>
          <a:noFill/>
        </p:spPr>
        <p:txBody>
          <a:bodyPr wrap="square" rtlCol="1">
            <a:spAutoFit/>
          </a:bodyPr>
          <a:lstStyle/>
          <a:p>
            <a:pPr algn="ctr" rtl="1"/>
            <a:r>
              <a:rPr lang="ar-SA" sz="42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المحتويات</a:t>
            </a:r>
            <a:endParaRPr lang="ar-SA" sz="42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9" name="مستطيل 20"/>
          <p:cNvSpPr/>
          <p:nvPr/>
        </p:nvSpPr>
        <p:spPr>
          <a:xfrm>
            <a:off x="292484" y="3149903"/>
            <a:ext cx="16908588" cy="7467429"/>
          </a:xfrm>
          <a:prstGeom prst="rect">
            <a:avLst/>
          </a:prstGeom>
        </p:spPr>
        <p:txBody>
          <a:bodyPr wrap="square">
            <a:spAutoFit/>
          </a:bodyPr>
          <a:lstStyle/>
          <a:p>
            <a:pPr marL="571500" indent="-571500" algn="r" rtl="1">
              <a:lnSpc>
                <a:spcPct val="150000"/>
              </a:lnSpc>
              <a:buFont typeface="Arial" panose="020B0604020202020204" pitchFamily="34" charset="0"/>
              <a:buChar char="•"/>
            </a:pPr>
            <a:r>
              <a:rPr lang="ar-SA" sz="5400" b="1" dirty="0">
                <a:solidFill>
                  <a:schemeClr val="bg1"/>
                </a:solidFill>
                <a:latin typeface="Sakkal Majalla" panose="02000000000000000000" pitchFamily="2" charset="-78"/>
                <a:ea typeface="TheSans Plain"/>
                <a:cs typeface="Sakkal Majalla" panose="02000000000000000000" pitchFamily="2" charset="-78"/>
              </a:rPr>
              <a:t>عن الهيئة</a:t>
            </a:r>
          </a:p>
          <a:p>
            <a:pPr marL="571500" indent="-571500" algn="r" rtl="1">
              <a:lnSpc>
                <a:spcPct val="150000"/>
              </a:lnSpc>
              <a:buFont typeface="Arial" panose="020B0604020202020204" pitchFamily="34" charset="0"/>
              <a:buChar char="•"/>
            </a:pPr>
            <a:r>
              <a:rPr lang="ar-SA" sz="5400" b="1" dirty="0">
                <a:solidFill>
                  <a:schemeClr val="bg1"/>
                </a:solidFill>
                <a:latin typeface="Sakkal Majalla" panose="02000000000000000000" pitchFamily="2" charset="-78"/>
                <a:ea typeface="TheSans Plain"/>
                <a:cs typeface="Sakkal Majalla" panose="02000000000000000000" pitchFamily="2" charset="-78"/>
              </a:rPr>
              <a:t>حقوق وواجبات المستهلك</a:t>
            </a:r>
          </a:p>
          <a:p>
            <a:pPr algn="r" rtl="1">
              <a:lnSpc>
                <a:spcPct val="150000"/>
              </a:lnSpc>
            </a:pPr>
            <a:r>
              <a:rPr lang="ar-SA" sz="5400" b="1" dirty="0">
                <a:solidFill>
                  <a:schemeClr val="bg1"/>
                </a:solidFill>
                <a:latin typeface="Sakkal Majalla" panose="02000000000000000000" pitchFamily="2" charset="-78"/>
                <a:ea typeface="TheSans Plain"/>
                <a:cs typeface="Sakkal Majalla" panose="02000000000000000000" pitchFamily="2" charset="-78"/>
              </a:rPr>
              <a:t>			- دليل تقديم الخدمة الكهربائية</a:t>
            </a:r>
          </a:p>
          <a:p>
            <a:pPr algn="r" rtl="1">
              <a:lnSpc>
                <a:spcPct val="150000"/>
              </a:lnSpc>
            </a:pPr>
            <a:r>
              <a:rPr lang="ar-SA" sz="5400" b="1" dirty="0">
                <a:solidFill>
                  <a:schemeClr val="bg1"/>
                </a:solidFill>
                <a:latin typeface="Sakkal Majalla" panose="02000000000000000000" pitchFamily="2" charset="-78"/>
                <a:ea typeface="TheSans Plain"/>
                <a:cs typeface="Sakkal Majalla" panose="02000000000000000000" pitchFamily="2" charset="-78"/>
              </a:rPr>
              <a:t>			- اتفاقيتي الإيصال والاستهلاك</a:t>
            </a:r>
          </a:p>
          <a:p>
            <a:pPr algn="r" rtl="1">
              <a:lnSpc>
                <a:spcPct val="150000"/>
              </a:lnSpc>
            </a:pPr>
            <a:r>
              <a:rPr lang="ar-SA" sz="5400" b="1" dirty="0">
                <a:solidFill>
                  <a:schemeClr val="bg1"/>
                </a:solidFill>
                <a:latin typeface="Sakkal Majalla" panose="02000000000000000000" pitchFamily="2" charset="-78"/>
                <a:ea typeface="TheSans Plain"/>
                <a:cs typeface="Sakkal Majalla" panose="02000000000000000000" pitchFamily="2" charset="-78"/>
              </a:rPr>
              <a:t>			- مؤشرات الأداء الرئيسة لمقدمي الخدمة</a:t>
            </a:r>
          </a:p>
          <a:p>
            <a:pPr algn="r" rtl="1">
              <a:lnSpc>
                <a:spcPct val="150000"/>
              </a:lnSpc>
            </a:pPr>
            <a:r>
              <a:rPr lang="ar-SA" sz="5400" b="1" dirty="0">
                <a:solidFill>
                  <a:schemeClr val="bg1"/>
                </a:solidFill>
                <a:latin typeface="Sakkal Majalla" panose="02000000000000000000" pitchFamily="2" charset="-78"/>
                <a:ea typeface="TheSans Plain"/>
                <a:cs typeface="Sakkal Majalla" panose="02000000000000000000" pitchFamily="2" charset="-78"/>
              </a:rPr>
              <a:t>			- المعايير المضمونة	</a:t>
            </a:r>
          </a:p>
        </p:txBody>
      </p:sp>
    </p:spTree>
    <p:extLst>
      <p:ext uri="{BB962C8B-B14F-4D97-AF65-F5344CB8AC3E}">
        <p14:creationId xmlns:p14="http://schemas.microsoft.com/office/powerpoint/2010/main" val="3469241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916CE3A5-75EF-47D8-897A-613A0CF872DC}"/>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دور الهيئة في التوعية </a:t>
            </a:r>
            <a:endParaRPr lang="en-US"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9" name="Rectangle 8">
            <a:extLst>
              <a:ext uri="{FF2B5EF4-FFF2-40B4-BE49-F238E27FC236}">
                <a16:creationId xmlns:a16="http://schemas.microsoft.com/office/drawing/2014/main" id="{B5FF38FE-9DA3-445C-8AC1-FFB75D0BF9FA}"/>
              </a:ext>
            </a:extLst>
          </p:cNvPr>
          <p:cNvSpPr/>
          <p:nvPr/>
        </p:nvSpPr>
        <p:spPr>
          <a:xfrm>
            <a:off x="0" y="43138"/>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4AE2FC7-B8AE-4D73-892B-3B10B15BCE1C}"/>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Rectangle 5">
            <a:extLst>
              <a:ext uri="{FF2B5EF4-FFF2-40B4-BE49-F238E27FC236}">
                <a16:creationId xmlns:a16="http://schemas.microsoft.com/office/drawing/2014/main" id="{87568E51-4855-423C-A3C0-E5E5A0FB3754}"/>
              </a:ext>
            </a:extLst>
          </p:cNvPr>
          <p:cNvSpPr/>
          <p:nvPr/>
        </p:nvSpPr>
        <p:spPr>
          <a:xfrm>
            <a:off x="603849" y="2542446"/>
            <a:ext cx="16595126" cy="8956298"/>
          </a:xfrm>
          <a:prstGeom prst="rect">
            <a:avLst/>
          </a:prstGeom>
          <a:noFill/>
        </p:spPr>
        <p:txBody>
          <a:bodyPr wrap="square">
            <a:spAutoFit/>
          </a:bodyPr>
          <a:lstStyle/>
          <a:p>
            <a:pPr algn="r" rtl="1"/>
            <a:r>
              <a:rPr lang="ar-SA" sz="4800" b="1" dirty="0" smtClean="0">
                <a:solidFill>
                  <a:schemeClr val="bg1"/>
                </a:solidFill>
                <a:latin typeface="Sakkal Majalla" panose="02000000000000000000" pitchFamily="2" charset="-78"/>
                <a:cs typeface="Sakkal Majalla" panose="02000000000000000000" pitchFamily="2" charset="-78"/>
              </a:rPr>
              <a:t>تقوم </a:t>
            </a:r>
            <a:r>
              <a:rPr lang="ar-SA" sz="4800" b="1" dirty="0" smtClean="0">
                <a:solidFill>
                  <a:schemeClr val="bg1"/>
                </a:solidFill>
                <a:latin typeface="Sakkal Majalla" panose="02000000000000000000" pitchFamily="2" charset="-78"/>
                <a:cs typeface="Sakkal Majalla" panose="02000000000000000000" pitchFamily="2" charset="-78"/>
              </a:rPr>
              <a:t>الهيئة </a:t>
            </a:r>
            <a:r>
              <a:rPr lang="ar-SA" sz="4800" b="1" dirty="0" smtClean="0">
                <a:solidFill>
                  <a:schemeClr val="bg1"/>
                </a:solidFill>
                <a:latin typeface="Sakkal Majalla" panose="02000000000000000000" pitchFamily="2" charset="-78"/>
                <a:cs typeface="Sakkal Majalla" panose="02000000000000000000" pitchFamily="2" charset="-78"/>
              </a:rPr>
              <a:t>باطلاق رسائل إعلامية توعوية  للمستهلكين للتعريف بحقوقهم وواجباتهم من خلال العديد من القنوات ( كلوحات الشوارع ، المنصات الرقمية ، الإذاعة والتلفزيون  .</a:t>
            </a:r>
          </a:p>
          <a:p>
            <a:pPr algn="r" rtl="1"/>
            <a:endParaRPr lang="en-US" sz="4800" b="1" dirty="0" smtClean="0">
              <a:solidFill>
                <a:schemeClr val="bg1"/>
              </a:solidFill>
              <a:latin typeface="Sakkal Majalla" panose="02000000000000000000" pitchFamily="2" charset="-78"/>
              <a:cs typeface="Sakkal Majalla" panose="02000000000000000000" pitchFamily="2" charset="-78"/>
            </a:endParaRPr>
          </a:p>
          <a:p>
            <a:pPr algn="r" rtl="1"/>
            <a:endParaRPr lang="en-US" sz="4800" b="1" dirty="0">
              <a:solidFill>
                <a:schemeClr val="bg1"/>
              </a:solidFill>
              <a:latin typeface="Sakkal Majalla" panose="02000000000000000000" pitchFamily="2" charset="-78"/>
              <a:cs typeface="Sakkal Majalla" panose="02000000000000000000" pitchFamily="2" charset="-78"/>
            </a:endParaRPr>
          </a:p>
          <a:p>
            <a:pPr algn="r" rtl="1"/>
            <a:endParaRPr lang="en-US" sz="4800" b="1" dirty="0" smtClean="0">
              <a:solidFill>
                <a:schemeClr val="bg1"/>
              </a:solidFill>
              <a:latin typeface="Sakkal Majalla" panose="02000000000000000000" pitchFamily="2" charset="-78"/>
              <a:cs typeface="Sakkal Majalla" panose="02000000000000000000" pitchFamily="2" charset="-78"/>
            </a:endParaRPr>
          </a:p>
          <a:p>
            <a:pPr algn="r" rtl="1"/>
            <a:endParaRPr lang="en-US" sz="4800" b="1" dirty="0">
              <a:solidFill>
                <a:schemeClr val="bg1"/>
              </a:solidFill>
              <a:latin typeface="Sakkal Majalla" panose="02000000000000000000" pitchFamily="2" charset="-78"/>
              <a:cs typeface="Sakkal Majalla" panose="02000000000000000000" pitchFamily="2" charset="-78"/>
            </a:endParaRPr>
          </a:p>
          <a:p>
            <a:pPr algn="r" rtl="1"/>
            <a:endParaRPr lang="en-US" sz="4800" b="1" dirty="0" smtClean="0">
              <a:solidFill>
                <a:schemeClr val="bg1"/>
              </a:solidFill>
              <a:latin typeface="Sakkal Majalla" panose="02000000000000000000" pitchFamily="2" charset="-78"/>
              <a:cs typeface="Sakkal Majalla" panose="02000000000000000000" pitchFamily="2" charset="-78"/>
            </a:endParaRPr>
          </a:p>
          <a:p>
            <a:pPr algn="r" rtl="1"/>
            <a:endParaRPr lang="en-US" sz="4800" b="1" dirty="0">
              <a:solidFill>
                <a:schemeClr val="bg1"/>
              </a:solidFill>
              <a:latin typeface="Sakkal Majalla" panose="02000000000000000000" pitchFamily="2" charset="-78"/>
              <a:cs typeface="Sakkal Majalla" panose="02000000000000000000" pitchFamily="2" charset="-78"/>
            </a:endParaRPr>
          </a:p>
          <a:p>
            <a:pPr algn="r" rtl="1"/>
            <a:endParaRPr lang="en-US" sz="4800" b="1" dirty="0" smtClean="0">
              <a:solidFill>
                <a:schemeClr val="bg1"/>
              </a:solidFill>
              <a:latin typeface="Sakkal Majalla" panose="02000000000000000000" pitchFamily="2" charset="-78"/>
              <a:cs typeface="Sakkal Majalla" panose="02000000000000000000" pitchFamily="2" charset="-78"/>
            </a:endParaRPr>
          </a:p>
          <a:p>
            <a:pPr algn="r" rtl="1"/>
            <a:endParaRPr lang="ar-SA" sz="4800" b="1" dirty="0" smtClean="0">
              <a:solidFill>
                <a:schemeClr val="bg1"/>
              </a:solidFill>
              <a:latin typeface="Sakkal Majalla" panose="02000000000000000000" pitchFamily="2" charset="-78"/>
              <a:cs typeface="Sakkal Majalla" panose="02000000000000000000" pitchFamily="2" charset="-78"/>
            </a:endParaRPr>
          </a:p>
          <a:p>
            <a:pPr algn="r" rtl="1"/>
            <a:endParaRPr lang="ar-SA" sz="4800" b="1" dirty="0">
              <a:solidFill>
                <a:schemeClr val="bg1"/>
              </a:solidFill>
              <a:latin typeface="Sakkal Majalla" panose="02000000000000000000" pitchFamily="2" charset="-78"/>
              <a:cs typeface="Sakkal Majalla" panose="02000000000000000000" pitchFamily="2" charset="-78"/>
            </a:endParaRPr>
          </a:p>
          <a:p>
            <a:pPr algn="r" rtl="1"/>
            <a:endParaRPr lang="ar-SA" sz="4800" b="1" dirty="0" smtClean="0">
              <a:solidFill>
                <a:schemeClr val="bg1"/>
              </a:solidFill>
              <a:latin typeface="Sakkal Majalla" panose="02000000000000000000" pitchFamily="2" charset="-78"/>
              <a:cs typeface="Sakkal Majalla" panose="02000000000000000000" pitchFamily="2" charset="-78"/>
            </a:endParaRPr>
          </a:p>
        </p:txBody>
      </p:sp>
      <p:pic>
        <p:nvPicPr>
          <p:cNvPr id="11"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3574" y="4579223"/>
            <a:ext cx="7406970" cy="3703485"/>
          </a:xfrm>
          <a:prstGeom prst="rect">
            <a:avLst/>
          </a:prstGeom>
        </p:spPr>
      </p:pic>
      <p:pic>
        <p:nvPicPr>
          <p:cNvPr id="12" name="صورة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3574" y="8538124"/>
            <a:ext cx="7406970" cy="3708939"/>
          </a:xfrm>
          <a:prstGeom prst="rect">
            <a:avLst/>
          </a:prstGeom>
        </p:spPr>
      </p:pic>
      <p:pic>
        <p:nvPicPr>
          <p:cNvPr id="13" name="صورة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4378" y="8538124"/>
            <a:ext cx="7406970" cy="3703485"/>
          </a:xfrm>
          <a:prstGeom prst="rect">
            <a:avLst/>
          </a:prstGeom>
        </p:spPr>
      </p:pic>
      <p:pic>
        <p:nvPicPr>
          <p:cNvPr id="14" name="صورة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4378" y="4579222"/>
            <a:ext cx="7406970" cy="3703485"/>
          </a:xfrm>
          <a:prstGeom prst="rect">
            <a:avLst/>
          </a:prstGeom>
        </p:spPr>
      </p:pic>
    </p:spTree>
    <p:extLst>
      <p:ext uri="{BB962C8B-B14F-4D97-AF65-F5344CB8AC3E}">
        <p14:creationId xmlns:p14="http://schemas.microsoft.com/office/powerpoint/2010/main" val="1006738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ADB122B-A642-4DD6-8CA4-C8D361E725DF}"/>
              </a:ext>
            </a:extLst>
          </p:cNvPr>
          <p:cNvSpPr/>
          <p:nvPr/>
        </p:nvSpPr>
        <p:spPr>
          <a:xfrm>
            <a:off x="0" y="-14694"/>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Pentagon 9">
            <a:extLst>
              <a:ext uri="{FF2B5EF4-FFF2-40B4-BE49-F238E27FC236}">
                <a16:creationId xmlns:a16="http://schemas.microsoft.com/office/drawing/2014/main" id="{88653CB0-FE9E-4C27-BC63-A4BED78DD513}"/>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A485EFD-196F-4BB7-9EEB-EA5D82F2BCAF}"/>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4" name="TextBox 13">
            <a:extLst>
              <a:ext uri="{FF2B5EF4-FFF2-40B4-BE49-F238E27FC236}">
                <a16:creationId xmlns:a16="http://schemas.microsoft.com/office/drawing/2014/main" id="{3FAF725A-4F4A-48CB-BB38-9093AFB66E28}"/>
              </a:ext>
            </a:extLst>
          </p:cNvPr>
          <p:cNvSpPr txBox="1"/>
          <p:nvPr/>
        </p:nvSpPr>
        <p:spPr>
          <a:xfrm>
            <a:off x="20021550" y="3436938"/>
            <a:ext cx="3622480" cy="1323439"/>
          </a:xfrm>
          <a:prstGeom prst="rect">
            <a:avLst/>
          </a:prstGeom>
          <a:noFill/>
        </p:spPr>
        <p:txBody>
          <a:bodyPr wrap="square" rtlCol="1">
            <a:spAutoFit/>
          </a:bodyPr>
          <a:lstStyle/>
          <a:p>
            <a:pPr algn="ctr" rtl="1"/>
            <a:r>
              <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إجراءات معالجة الشكوى </a:t>
            </a:r>
            <a:endPar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36" name="Shape 994"/>
          <p:cNvSpPr/>
          <p:nvPr/>
        </p:nvSpPr>
        <p:spPr>
          <a:xfrm>
            <a:off x="1725283" y="8479038"/>
            <a:ext cx="2471911" cy="1691467"/>
          </a:xfrm>
          <a:prstGeom prst="ellipse">
            <a:avLst/>
          </a:prstGeom>
          <a:noFill/>
          <a:ln w="76200" cap="flat">
            <a:solidFill>
              <a:srgbClr val="59ADEB"/>
            </a:solidFill>
            <a:prstDash val="solid"/>
            <a:miter lim="400000"/>
          </a:ln>
          <a:effectLst/>
        </p:spPr>
        <p:txBody>
          <a:bodyPr wrap="square" lIns="33866" tIns="33866" rIns="33866" bIns="33866" numCol="1" anchor="ctr">
            <a:noAutofit/>
          </a:bodyPr>
          <a:lstStyle/>
          <a:p>
            <a:pPr algn="ctr" defTabSz="508000" rtl="1">
              <a:lnSpc>
                <a:spcPct val="90000"/>
              </a:lnSpc>
              <a:defRPr sz="2200" spc="-44">
                <a:solidFill>
                  <a:srgbClr val="FFFFFF"/>
                </a:solidFill>
                <a:latin typeface="Helvetica"/>
                <a:ea typeface="Helvetica"/>
                <a:cs typeface="Helvetica"/>
                <a:sym typeface="Helvetica"/>
              </a:defRPr>
            </a:pPr>
            <a:r>
              <a:rPr lang="ar-SA" sz="3200" spc="-44" dirty="0" smtClean="0">
                <a:solidFill>
                  <a:schemeClr val="bg1"/>
                </a:solidFill>
                <a:latin typeface="Sakkal Majalla" panose="02000000000000000000" pitchFamily="2" charset="-78"/>
                <a:ea typeface="Helvetica"/>
                <a:cs typeface="Sakkal Majalla" panose="02000000000000000000" pitchFamily="2" charset="-78"/>
                <a:sym typeface="Helvetica"/>
              </a:rPr>
              <a:t>مقدم الخدمة</a:t>
            </a:r>
            <a:r>
              <a:rPr lang="ar-SA" sz="3200" spc="-44" dirty="0" smtClean="0">
                <a:solidFill>
                  <a:schemeClr val="bg1"/>
                </a:solidFill>
                <a:latin typeface="Helvetica"/>
                <a:ea typeface="Helvetica"/>
                <a:cs typeface="Helvetica"/>
                <a:sym typeface="Helvetica"/>
              </a:rPr>
              <a:t> </a:t>
            </a:r>
            <a:endParaRPr sz="3200" spc="-44" dirty="0">
              <a:solidFill>
                <a:schemeClr val="bg1"/>
              </a:solidFill>
              <a:latin typeface="Helvetica"/>
              <a:ea typeface="Helvetica"/>
              <a:cs typeface="Helvetica"/>
              <a:sym typeface="Helvetica"/>
            </a:endParaRPr>
          </a:p>
        </p:txBody>
      </p:sp>
      <p:sp>
        <p:nvSpPr>
          <p:cNvPr id="37" name="Shape 1001"/>
          <p:cNvSpPr/>
          <p:nvPr/>
        </p:nvSpPr>
        <p:spPr>
          <a:xfrm>
            <a:off x="3834970" y="6638868"/>
            <a:ext cx="2548513" cy="1568169"/>
          </a:xfrm>
          <a:prstGeom prst="ellipse">
            <a:avLst/>
          </a:prstGeom>
          <a:noFill/>
          <a:ln w="76200" cap="flat">
            <a:solidFill>
              <a:srgbClr val="59ADEB"/>
            </a:solidFill>
            <a:prstDash val="solid"/>
            <a:miter lim="400000"/>
          </a:ln>
          <a:effectLst/>
        </p:spPr>
        <p:txBody>
          <a:bodyPr wrap="square" lIns="33866" tIns="33866" rIns="33866" bIns="33866" numCol="1" anchor="ctr">
            <a:noAutofit/>
          </a:bodyPr>
          <a:lstStyle/>
          <a:p>
            <a:pPr algn="ctr" defTabSz="508000" rtl="1">
              <a:lnSpc>
                <a:spcPct val="90000"/>
              </a:lnSpc>
              <a:defRPr sz="2200" spc="-44">
                <a:solidFill>
                  <a:srgbClr val="FFFFFF"/>
                </a:solidFill>
                <a:latin typeface="Helvetica"/>
                <a:ea typeface="Helvetica"/>
                <a:cs typeface="Helvetica"/>
                <a:sym typeface="Helvetica"/>
              </a:defRPr>
            </a:pPr>
            <a:r>
              <a:rPr lang="ar-SA" sz="3200" spc="-44" dirty="0">
                <a:solidFill>
                  <a:schemeClr val="bg1"/>
                </a:solidFill>
                <a:latin typeface="Sakkal Majalla" panose="02000000000000000000" pitchFamily="2" charset="-78"/>
                <a:ea typeface="Helvetica"/>
                <a:cs typeface="Sakkal Majalla" panose="02000000000000000000" pitchFamily="2" charset="-78"/>
                <a:sym typeface="Helvetica"/>
              </a:rPr>
              <a:t>الهيئة</a:t>
            </a:r>
            <a:endParaRPr sz="3200" spc="-44" dirty="0">
              <a:solidFill>
                <a:schemeClr val="bg1"/>
              </a:solidFill>
              <a:latin typeface="Sakkal Majalla" panose="02000000000000000000" pitchFamily="2" charset="-78"/>
              <a:ea typeface="Helvetica"/>
              <a:cs typeface="Sakkal Majalla" panose="02000000000000000000" pitchFamily="2" charset="-78"/>
              <a:sym typeface="Helvetica"/>
            </a:endParaRPr>
          </a:p>
        </p:txBody>
      </p:sp>
      <p:sp>
        <p:nvSpPr>
          <p:cNvPr id="38" name="Shape 1009"/>
          <p:cNvSpPr/>
          <p:nvPr/>
        </p:nvSpPr>
        <p:spPr>
          <a:xfrm>
            <a:off x="6362301" y="4649748"/>
            <a:ext cx="2736877" cy="1640035"/>
          </a:xfrm>
          <a:prstGeom prst="ellipse">
            <a:avLst/>
          </a:prstGeom>
          <a:ln w="76200">
            <a:solidFill>
              <a:srgbClr val="59ADEB"/>
            </a:solidFill>
            <a:miter lim="400000"/>
          </a:ln>
        </p:spPr>
        <p:txBody>
          <a:bodyPr lIns="33866" tIns="33866" rIns="33866" bIns="33866" anchor="ctr"/>
          <a:lstStyle/>
          <a:p>
            <a:pPr algn="ctr" defTabSz="508000" rtl="1">
              <a:lnSpc>
                <a:spcPct val="90000"/>
              </a:lnSpc>
              <a:defRPr sz="2200" spc="-44">
                <a:solidFill>
                  <a:srgbClr val="FFFFFF"/>
                </a:solidFill>
                <a:latin typeface="Helvetica"/>
                <a:ea typeface="Helvetica"/>
                <a:cs typeface="Helvetica"/>
                <a:sym typeface="Helvetica"/>
              </a:defRPr>
            </a:pPr>
            <a:r>
              <a:rPr lang="ar-SA" sz="3200" spc="-44" dirty="0" smtClean="0">
                <a:solidFill>
                  <a:schemeClr val="bg1"/>
                </a:solidFill>
                <a:latin typeface="Sakkal Majalla" panose="02000000000000000000" pitchFamily="2" charset="-78"/>
                <a:ea typeface="Helvetica"/>
                <a:cs typeface="Sakkal Majalla" panose="02000000000000000000" pitchFamily="2" charset="-78"/>
                <a:sym typeface="Helvetica"/>
              </a:rPr>
              <a:t>لجنة فض منازعات الكهرباء </a:t>
            </a:r>
            <a:endParaRPr sz="3200" spc="-44" dirty="0">
              <a:solidFill>
                <a:schemeClr val="bg1"/>
              </a:solidFill>
              <a:latin typeface="Sakkal Majalla" panose="02000000000000000000" pitchFamily="2" charset="-78"/>
              <a:ea typeface="Helvetica"/>
              <a:cs typeface="Sakkal Majalla" panose="02000000000000000000" pitchFamily="2" charset="-78"/>
              <a:sym typeface="Helvetica"/>
            </a:endParaRPr>
          </a:p>
        </p:txBody>
      </p:sp>
      <p:sp>
        <p:nvSpPr>
          <p:cNvPr id="39" name="Shape 1009"/>
          <p:cNvSpPr/>
          <p:nvPr/>
        </p:nvSpPr>
        <p:spPr>
          <a:xfrm>
            <a:off x="7502290" y="2959541"/>
            <a:ext cx="2719618" cy="1385624"/>
          </a:xfrm>
          <a:prstGeom prst="ellipse">
            <a:avLst/>
          </a:prstGeom>
          <a:ln w="76200">
            <a:solidFill>
              <a:srgbClr val="59ADEB"/>
            </a:solidFill>
            <a:miter lim="400000"/>
          </a:ln>
        </p:spPr>
        <p:txBody>
          <a:bodyPr lIns="33866" tIns="33866" rIns="33866" bIns="33866" anchor="ctr"/>
          <a:lstStyle/>
          <a:p>
            <a:pPr algn="ctr" defTabSz="508000" rtl="1">
              <a:lnSpc>
                <a:spcPct val="90000"/>
              </a:lnSpc>
              <a:defRPr sz="2200" spc="-44">
                <a:solidFill>
                  <a:srgbClr val="FFFFFF"/>
                </a:solidFill>
                <a:latin typeface="Helvetica"/>
                <a:ea typeface="Helvetica"/>
                <a:cs typeface="Helvetica"/>
                <a:sym typeface="Helvetica"/>
              </a:defRPr>
            </a:pPr>
            <a:r>
              <a:rPr lang="ar-SA" sz="3200" spc="-44" dirty="0" smtClean="0">
                <a:solidFill>
                  <a:schemeClr val="bg1"/>
                </a:solidFill>
                <a:latin typeface="Sakkal Majalla" panose="02000000000000000000" pitchFamily="2" charset="-78"/>
                <a:ea typeface="Helvetica"/>
                <a:cs typeface="Sakkal Majalla" panose="02000000000000000000" pitchFamily="2" charset="-78"/>
                <a:sym typeface="Helvetica"/>
              </a:rPr>
              <a:t>ديوان الظالم</a:t>
            </a:r>
            <a:endParaRPr sz="3200" spc="-44" dirty="0">
              <a:solidFill>
                <a:schemeClr val="bg1"/>
              </a:solidFill>
              <a:latin typeface="Sakkal Majalla" panose="02000000000000000000" pitchFamily="2" charset="-78"/>
              <a:ea typeface="Helvetica"/>
              <a:cs typeface="Sakkal Majalla" panose="02000000000000000000" pitchFamily="2" charset="-78"/>
              <a:sym typeface="Helvetica"/>
            </a:endParaRPr>
          </a:p>
        </p:txBody>
      </p:sp>
      <p:cxnSp>
        <p:nvCxnSpPr>
          <p:cNvPr id="40" name="Elbow Connector 39"/>
          <p:cNvCxnSpPr/>
          <p:nvPr/>
        </p:nvCxnSpPr>
        <p:spPr>
          <a:xfrm flipV="1">
            <a:off x="3865642" y="8998842"/>
            <a:ext cx="1492453" cy="1143000"/>
          </a:xfrm>
          <a:prstGeom prst="bentConnector3">
            <a:avLst/>
          </a:prstGeom>
          <a:ln/>
        </p:spPr>
        <p:style>
          <a:lnRef idx="1">
            <a:schemeClr val="accent2"/>
          </a:lnRef>
          <a:fillRef idx="0">
            <a:schemeClr val="accent2"/>
          </a:fillRef>
          <a:effectRef idx="0">
            <a:schemeClr val="accent2"/>
          </a:effectRef>
          <a:fontRef idx="minor">
            <a:schemeClr val="tx1"/>
          </a:fontRef>
        </p:style>
      </p:cxnSp>
      <p:cxnSp>
        <p:nvCxnSpPr>
          <p:cNvPr id="41" name="Elbow Connector 40"/>
          <p:cNvCxnSpPr/>
          <p:nvPr/>
        </p:nvCxnSpPr>
        <p:spPr>
          <a:xfrm flipV="1">
            <a:off x="6009837" y="7064038"/>
            <a:ext cx="1492453" cy="1143000"/>
          </a:xfrm>
          <a:prstGeom prst="bentConnector3">
            <a:avLst/>
          </a:prstGeom>
          <a:ln/>
        </p:spPr>
        <p:style>
          <a:lnRef idx="1">
            <a:schemeClr val="accent2"/>
          </a:lnRef>
          <a:fillRef idx="0">
            <a:schemeClr val="accent2"/>
          </a:fillRef>
          <a:effectRef idx="0">
            <a:schemeClr val="accent2"/>
          </a:effectRef>
          <a:fontRef idx="minor">
            <a:schemeClr val="tx1"/>
          </a:fontRef>
        </p:style>
      </p:cxnSp>
      <p:cxnSp>
        <p:nvCxnSpPr>
          <p:cNvPr id="42" name="Elbow Connector 41"/>
          <p:cNvCxnSpPr/>
          <p:nvPr/>
        </p:nvCxnSpPr>
        <p:spPr>
          <a:xfrm flipV="1">
            <a:off x="8461307" y="5154633"/>
            <a:ext cx="1492453" cy="1143000"/>
          </a:xfrm>
          <a:prstGeom prst="bentConnector3">
            <a:avLst/>
          </a:prstGeom>
          <a:ln/>
        </p:spPr>
        <p:style>
          <a:lnRef idx="1">
            <a:schemeClr val="accent2"/>
          </a:lnRef>
          <a:fillRef idx="0">
            <a:schemeClr val="accent2"/>
          </a:fillRef>
          <a:effectRef idx="0">
            <a:schemeClr val="accent2"/>
          </a:effectRef>
          <a:fontRef idx="minor">
            <a:schemeClr val="tx1"/>
          </a:fontRef>
        </p:style>
      </p:cxnSp>
      <p:sp>
        <p:nvSpPr>
          <p:cNvPr id="45" name="Rectangle 1"/>
          <p:cNvSpPr/>
          <p:nvPr/>
        </p:nvSpPr>
        <p:spPr>
          <a:xfrm>
            <a:off x="4786575" y="9093288"/>
            <a:ext cx="12932081" cy="1077218"/>
          </a:xfrm>
          <a:prstGeom prst="rect">
            <a:avLst/>
          </a:prstGeom>
          <a:noFill/>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0" cap="none" spc="0" normalizeH="0" baseline="0" noProof="0" dirty="0" smtClean="0">
                <a:ln>
                  <a:noFill/>
                </a:ln>
                <a:solidFill>
                  <a:schemeClr val="bg1"/>
                </a:solidFill>
                <a:effectLst/>
                <a:uLnTx/>
                <a:uFillTx/>
                <a:latin typeface="Sakkal Majalla" panose="02000000000000000000" pitchFamily="2" charset="-78"/>
                <a:cs typeface="Sakkal Majalla" panose="02000000000000000000" pitchFamily="2" charset="-78"/>
              </a:rPr>
              <a:t>عند وجود شكوى لدى المستهلك، يقوم المستهلك أولاً بتقديم شكواه إلى مقدم الخدمة، ويجب على مقدم الخدمة ابلاغ المستهلك بالنتيجة خلال 15 يوم عمل.</a:t>
            </a:r>
          </a:p>
        </p:txBody>
      </p:sp>
      <p:sp>
        <p:nvSpPr>
          <p:cNvPr id="46" name="Rectangle 1"/>
          <p:cNvSpPr/>
          <p:nvPr/>
        </p:nvSpPr>
        <p:spPr>
          <a:xfrm>
            <a:off x="6842440" y="7127734"/>
            <a:ext cx="10876217" cy="1569660"/>
          </a:xfrm>
          <a:prstGeom prst="rect">
            <a:avLst/>
          </a:prstGeom>
          <a:noFill/>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0" cap="none" spc="0" normalizeH="0" baseline="0" noProof="0" dirty="0" smtClean="0">
                <a:ln>
                  <a:noFill/>
                </a:ln>
                <a:solidFill>
                  <a:schemeClr val="bg1"/>
                </a:solidFill>
                <a:effectLst/>
                <a:uLnTx/>
                <a:uFillTx/>
                <a:latin typeface="Sakkal Majalla" panose="02000000000000000000" pitchFamily="2" charset="-78"/>
                <a:cs typeface="Sakkal Majalla" panose="02000000000000000000" pitchFamily="2" charset="-78"/>
              </a:rPr>
              <a:t>يتقدم المستهلك للهيئة في حال لم يتم حل الشكوى خلال المدة المحددة أو لم يتقنع برد مقدم الخدمة. عندها يتم إيقاف أي مطالبات مالية أو فصل الخدمة عن المستهلك حتي يتم البت في شكواه. </a:t>
            </a:r>
          </a:p>
        </p:txBody>
      </p:sp>
      <p:sp>
        <p:nvSpPr>
          <p:cNvPr id="47" name="Rectangle 1"/>
          <p:cNvSpPr/>
          <p:nvPr/>
        </p:nvSpPr>
        <p:spPr>
          <a:xfrm>
            <a:off x="9063871" y="5400425"/>
            <a:ext cx="8650862" cy="584775"/>
          </a:xfrm>
          <a:prstGeom prst="rect">
            <a:avLst/>
          </a:prstGeom>
          <a:noFill/>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0" cap="none" spc="0" normalizeH="0" baseline="0" noProof="0" dirty="0" smtClean="0">
                <a:ln>
                  <a:noFill/>
                </a:ln>
                <a:solidFill>
                  <a:schemeClr val="bg1"/>
                </a:solidFill>
                <a:effectLst/>
                <a:uLnTx/>
                <a:uFillTx/>
                <a:latin typeface="Sakkal Majalla" panose="02000000000000000000" pitchFamily="2" charset="-78"/>
                <a:cs typeface="Sakkal Majalla" panose="02000000000000000000" pitchFamily="2" charset="-78"/>
              </a:rPr>
              <a:t>يتوجه لها المستهلك عند عدم اقتناعه برد الهيئة</a:t>
            </a:r>
          </a:p>
        </p:txBody>
      </p:sp>
      <p:sp>
        <p:nvSpPr>
          <p:cNvPr id="48" name="Rectangle 1"/>
          <p:cNvSpPr/>
          <p:nvPr/>
        </p:nvSpPr>
        <p:spPr>
          <a:xfrm>
            <a:off x="10857198" y="3538325"/>
            <a:ext cx="6738452" cy="1077218"/>
          </a:xfrm>
          <a:prstGeom prst="rect">
            <a:avLst/>
          </a:prstGeom>
          <a:noFill/>
        </p:spPr>
        <p:txBody>
          <a:bodyPr wrap="square">
            <a:spAutoFit/>
          </a:bodyPr>
          <a:lstStyle/>
          <a:p>
            <a:pPr marL="0" marR="0" lvl="0" indent="0" algn="justLow" defTabSz="914400" rtl="1" eaLnBrk="1" fontAlgn="auto" latinLnBrk="0" hangingPunct="1">
              <a:lnSpc>
                <a:spcPct val="100000"/>
              </a:lnSpc>
              <a:spcBef>
                <a:spcPts val="0"/>
              </a:spcBef>
              <a:spcAft>
                <a:spcPts val="0"/>
              </a:spcAft>
              <a:buClrTx/>
              <a:buSzTx/>
              <a:buFontTx/>
              <a:buNone/>
              <a:tabLst/>
              <a:defRPr/>
            </a:pPr>
            <a:r>
              <a:rPr kumimoji="0" lang="ar-SA" sz="3200" b="0" i="0" u="none" strike="noStrike" kern="0" cap="none" spc="0" normalizeH="0" baseline="0" noProof="0" dirty="0" smtClean="0">
                <a:ln>
                  <a:noFill/>
                </a:ln>
                <a:solidFill>
                  <a:schemeClr val="bg1"/>
                </a:solidFill>
                <a:effectLst/>
                <a:uLnTx/>
                <a:uFillTx/>
                <a:latin typeface="Sakkal Majalla" panose="02000000000000000000" pitchFamily="2" charset="-78"/>
                <a:cs typeface="Sakkal Majalla" panose="02000000000000000000" pitchFamily="2" charset="-78"/>
              </a:rPr>
              <a:t>يتوجه إليه المستهلك إذا كان لديه اعتراض على حكم اللجنة.</a:t>
            </a:r>
          </a:p>
        </p:txBody>
      </p:sp>
      <p:sp>
        <p:nvSpPr>
          <p:cNvPr id="49" name="Rectangle 1"/>
          <p:cNvSpPr/>
          <p:nvPr/>
        </p:nvSpPr>
        <p:spPr>
          <a:xfrm>
            <a:off x="3171511" y="7967356"/>
            <a:ext cx="349414" cy="584775"/>
          </a:xfrm>
          <a:prstGeom prst="rect">
            <a:avLst/>
          </a:prstGeom>
          <a:noFill/>
        </p:spPr>
        <p:txBody>
          <a:bodyPr wrap="square">
            <a:spAutoFit/>
          </a:bodyPr>
          <a:lstStyle/>
          <a:p>
            <a:pPr algn="justLow" defTabSz="914400" rtl="1"/>
            <a:r>
              <a:rPr lang="ar-SA" sz="3200" b="1" dirty="0" smtClean="0">
                <a:solidFill>
                  <a:schemeClr val="bg1"/>
                </a:solidFill>
                <a:latin typeface="Sakkal Majalla" panose="02000000000000000000" pitchFamily="2" charset="-78"/>
                <a:cs typeface="Sakkal Majalla" panose="02000000000000000000" pitchFamily="2" charset="-78"/>
              </a:rPr>
              <a:t>1</a:t>
            </a:r>
            <a:endParaRPr lang="ar-SA" sz="3200" b="1" dirty="0">
              <a:solidFill>
                <a:schemeClr val="bg1"/>
              </a:solidFill>
              <a:latin typeface="Sakkal Majalla" panose="02000000000000000000" pitchFamily="2" charset="-78"/>
              <a:cs typeface="Sakkal Majalla" panose="02000000000000000000" pitchFamily="2" charset="-78"/>
            </a:endParaRPr>
          </a:p>
        </p:txBody>
      </p:sp>
      <p:sp>
        <p:nvSpPr>
          <p:cNvPr id="50" name="Rectangle 1"/>
          <p:cNvSpPr/>
          <p:nvPr/>
        </p:nvSpPr>
        <p:spPr>
          <a:xfrm>
            <a:off x="5008681" y="6134168"/>
            <a:ext cx="349414" cy="584775"/>
          </a:xfrm>
          <a:prstGeom prst="rect">
            <a:avLst/>
          </a:prstGeom>
          <a:noFill/>
        </p:spPr>
        <p:txBody>
          <a:bodyPr wrap="square">
            <a:spAutoFit/>
          </a:bodyPr>
          <a:lstStyle/>
          <a:p>
            <a:pPr algn="justLow" defTabSz="914400" rtl="1"/>
            <a:r>
              <a:rPr lang="ar-SA" sz="3200" b="1" dirty="0" smtClean="0">
                <a:solidFill>
                  <a:schemeClr val="bg1"/>
                </a:solidFill>
                <a:latin typeface="Sakkal Majalla" panose="02000000000000000000" pitchFamily="2" charset="-78"/>
                <a:cs typeface="Sakkal Majalla" panose="02000000000000000000" pitchFamily="2" charset="-78"/>
              </a:rPr>
              <a:t>2</a:t>
            </a:r>
            <a:endParaRPr lang="ar-SA" sz="3200" b="1" dirty="0">
              <a:solidFill>
                <a:schemeClr val="bg1"/>
              </a:solidFill>
              <a:latin typeface="Sakkal Majalla" panose="02000000000000000000" pitchFamily="2" charset="-78"/>
              <a:cs typeface="Sakkal Majalla" panose="02000000000000000000" pitchFamily="2" charset="-78"/>
            </a:endParaRPr>
          </a:p>
        </p:txBody>
      </p:sp>
      <p:sp>
        <p:nvSpPr>
          <p:cNvPr id="51" name="Rectangle 1"/>
          <p:cNvSpPr/>
          <p:nvPr/>
        </p:nvSpPr>
        <p:spPr>
          <a:xfrm>
            <a:off x="7381325" y="4191776"/>
            <a:ext cx="349414" cy="584775"/>
          </a:xfrm>
          <a:prstGeom prst="rect">
            <a:avLst/>
          </a:prstGeom>
          <a:noFill/>
        </p:spPr>
        <p:txBody>
          <a:bodyPr wrap="square">
            <a:spAutoFit/>
          </a:bodyPr>
          <a:lstStyle/>
          <a:p>
            <a:pPr algn="justLow" defTabSz="914400" rtl="1"/>
            <a:r>
              <a:rPr lang="ar-SA" sz="3200" b="1" dirty="0" smtClean="0">
                <a:solidFill>
                  <a:schemeClr val="bg1"/>
                </a:solidFill>
                <a:latin typeface="Sakkal Majalla" panose="02000000000000000000" pitchFamily="2" charset="-78"/>
                <a:cs typeface="Sakkal Majalla" panose="02000000000000000000" pitchFamily="2" charset="-78"/>
              </a:rPr>
              <a:t>3</a:t>
            </a:r>
            <a:endParaRPr lang="ar-SA" sz="3200" b="1" dirty="0">
              <a:solidFill>
                <a:schemeClr val="bg1"/>
              </a:solidFill>
              <a:latin typeface="Sakkal Majalla" panose="02000000000000000000" pitchFamily="2" charset="-78"/>
              <a:cs typeface="Sakkal Majalla" panose="02000000000000000000" pitchFamily="2" charset="-78"/>
            </a:endParaRPr>
          </a:p>
        </p:txBody>
      </p:sp>
      <p:sp>
        <p:nvSpPr>
          <p:cNvPr id="52" name="Rectangle 1"/>
          <p:cNvSpPr/>
          <p:nvPr/>
        </p:nvSpPr>
        <p:spPr>
          <a:xfrm>
            <a:off x="8714457" y="2376235"/>
            <a:ext cx="349414" cy="584775"/>
          </a:xfrm>
          <a:prstGeom prst="rect">
            <a:avLst/>
          </a:prstGeom>
          <a:noFill/>
        </p:spPr>
        <p:txBody>
          <a:bodyPr wrap="square">
            <a:spAutoFit/>
          </a:bodyPr>
          <a:lstStyle/>
          <a:p>
            <a:pPr algn="justLow" defTabSz="914400" rtl="1"/>
            <a:r>
              <a:rPr lang="ar-SA" sz="3200" b="1" dirty="0" smtClean="0">
                <a:solidFill>
                  <a:schemeClr val="bg1"/>
                </a:solidFill>
                <a:latin typeface="Sakkal Majalla" panose="02000000000000000000" pitchFamily="2" charset="-78"/>
                <a:cs typeface="Sakkal Majalla" panose="02000000000000000000" pitchFamily="2" charset="-78"/>
              </a:rPr>
              <a:t>4</a:t>
            </a:r>
            <a:endParaRPr lang="ar-SA" sz="3200" b="1" dirty="0">
              <a:solidFill>
                <a:schemeClr val="bg1"/>
              </a:solidFill>
              <a:latin typeface="Sakkal Majalla" panose="02000000000000000000" pitchFamily="2" charset="-78"/>
              <a:cs typeface="Sakkal Majalla" panose="02000000000000000000" pitchFamily="2" charset="-78"/>
            </a:endParaRPr>
          </a:p>
        </p:txBody>
      </p:sp>
      <p:cxnSp>
        <p:nvCxnSpPr>
          <p:cNvPr id="53" name="Elbow Connector 52"/>
          <p:cNvCxnSpPr/>
          <p:nvPr/>
        </p:nvCxnSpPr>
        <p:spPr>
          <a:xfrm flipV="1">
            <a:off x="9853775" y="3415378"/>
            <a:ext cx="1492453" cy="1143000"/>
          </a:xfrm>
          <a:prstGeom prst="bentConnector3">
            <a:avLst/>
          </a:prstGeom>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62625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61832713-F253-4553-85DF-0760FB819FA0}"/>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ADB122B-A642-4DD6-8CA4-C8D361E725DF}"/>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6E8A7BD9-2360-4674-BF7F-0CE7C2A3E0E9}"/>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3" name="TextBox 22">
            <a:extLst>
              <a:ext uri="{FF2B5EF4-FFF2-40B4-BE49-F238E27FC236}">
                <a16:creationId xmlns:a16="http://schemas.microsoft.com/office/drawing/2014/main" id="{3D1E0678-E384-4D42-BF2D-C23D736FADB0}"/>
              </a:ext>
            </a:extLst>
          </p:cNvPr>
          <p:cNvSpPr txBox="1"/>
          <p:nvPr/>
        </p:nvSpPr>
        <p:spPr>
          <a:xfrm>
            <a:off x="19621479" y="3284538"/>
            <a:ext cx="4407124" cy="1323439"/>
          </a:xfrm>
          <a:prstGeom prst="rect">
            <a:avLst/>
          </a:prstGeom>
          <a:noFill/>
        </p:spPr>
        <p:txBody>
          <a:bodyPr wrap="square" rtlCol="1">
            <a:spAutoFit/>
          </a:bodyPr>
          <a:lstStyle/>
          <a:p>
            <a:pPr algn="ctr" rtl="1"/>
            <a:r>
              <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وسائل </a:t>
            </a:r>
            <a:r>
              <a:rPr lang="ar-SA" sz="40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تقديم</a:t>
            </a:r>
          </a:p>
          <a:p>
            <a:pPr algn="ctr" rtl="1"/>
            <a:r>
              <a:rPr lang="ar-SA" sz="40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 الشكوى للهيئة</a:t>
            </a:r>
            <a:endParaRPr lang="ar-SA" sz="4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grpSp>
        <p:nvGrpSpPr>
          <p:cNvPr id="21" name="Group 20">
            <a:extLst>
              <a:ext uri="{FF2B5EF4-FFF2-40B4-BE49-F238E27FC236}">
                <a16:creationId xmlns:a16="http://schemas.microsoft.com/office/drawing/2014/main" id="{DF6C5D60-CC2B-4A44-B310-21DBEE145939}"/>
              </a:ext>
            </a:extLst>
          </p:cNvPr>
          <p:cNvGrpSpPr/>
          <p:nvPr/>
        </p:nvGrpSpPr>
        <p:grpSpPr>
          <a:xfrm>
            <a:off x="1551619" y="4063545"/>
            <a:ext cx="15911206" cy="3993172"/>
            <a:chOff x="4732392" y="5884986"/>
            <a:chExt cx="15911206" cy="3993172"/>
          </a:xfrm>
        </p:grpSpPr>
        <p:sp>
          <p:nvSpPr>
            <p:cNvPr id="15" name="Rounded Rectangle 14"/>
            <p:cNvSpPr/>
            <p:nvPr/>
          </p:nvSpPr>
          <p:spPr>
            <a:xfrm>
              <a:off x="15734616" y="7518610"/>
              <a:ext cx="4908982" cy="2359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600" b="1" dirty="0">
                  <a:solidFill>
                    <a:schemeClr val="tx1"/>
                  </a:solidFill>
                  <a:latin typeface="Sakkal Majalla" panose="02000000000000000000" pitchFamily="2" charset="-78"/>
                  <a:cs typeface="Sakkal Majalla" panose="02000000000000000000" pitchFamily="2" charset="-78"/>
                </a:rPr>
                <a:t>الموقع الإلكتروني للهيئة</a:t>
              </a:r>
              <a:endParaRPr lang="en-US" sz="3600" b="1" dirty="0">
                <a:solidFill>
                  <a:schemeClr val="tx1"/>
                </a:solidFill>
                <a:latin typeface="Sakkal Majalla" panose="02000000000000000000" pitchFamily="2" charset="-78"/>
                <a:cs typeface="Sakkal Majalla" panose="02000000000000000000" pitchFamily="2" charset="-78"/>
              </a:endParaRPr>
            </a:p>
            <a:p>
              <a:pPr algn="ctr" rtl="1"/>
              <a:r>
                <a:rPr lang="en-US" sz="3600" b="1" dirty="0">
                  <a:solidFill>
                    <a:srgbClr val="017DC7"/>
                  </a:solidFill>
                  <a:latin typeface="Sakkal Majalla" panose="02000000000000000000" pitchFamily="2" charset="-78"/>
                  <a:cs typeface="Sakkal Majalla" panose="02000000000000000000" pitchFamily="2" charset="-78"/>
                </a:rPr>
                <a:t>www.ecra.gov.sa</a:t>
              </a:r>
            </a:p>
          </p:txBody>
        </p:sp>
        <p:sp>
          <p:nvSpPr>
            <p:cNvPr id="16" name="Rounded Rectangle 15"/>
            <p:cNvSpPr/>
            <p:nvPr/>
          </p:nvSpPr>
          <p:spPr>
            <a:xfrm>
              <a:off x="10233504" y="7518610"/>
              <a:ext cx="4908982" cy="2359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600" b="1" dirty="0">
                  <a:solidFill>
                    <a:schemeClr val="tx1"/>
                  </a:solidFill>
                  <a:latin typeface="Sakkal Majalla" panose="02000000000000000000" pitchFamily="2" charset="-78"/>
                  <a:cs typeface="Sakkal Majalla" panose="02000000000000000000" pitchFamily="2" charset="-78"/>
                </a:rPr>
                <a:t>الهاتف المجاني</a:t>
              </a:r>
              <a:endParaRPr lang="en-US" sz="3600" b="1" dirty="0">
                <a:solidFill>
                  <a:schemeClr val="tx1"/>
                </a:solidFill>
                <a:latin typeface="Sakkal Majalla" panose="02000000000000000000" pitchFamily="2" charset="-78"/>
                <a:cs typeface="Sakkal Majalla" panose="02000000000000000000" pitchFamily="2" charset="-78"/>
              </a:endParaRPr>
            </a:p>
            <a:p>
              <a:pPr algn="ctr" rtl="1"/>
              <a:r>
                <a:rPr lang="en-US" sz="3600" b="1" dirty="0">
                  <a:solidFill>
                    <a:srgbClr val="017DC7"/>
                  </a:solidFill>
                  <a:latin typeface="Sakkal Majalla" panose="02000000000000000000" pitchFamily="2" charset="-78"/>
                  <a:cs typeface="Sakkal Majalla" panose="02000000000000000000" pitchFamily="2" charset="-78"/>
                </a:rPr>
                <a:t>8001259000</a:t>
              </a:r>
            </a:p>
          </p:txBody>
        </p:sp>
        <p:sp>
          <p:nvSpPr>
            <p:cNvPr id="17" name="Rounded Rectangle 16"/>
            <p:cNvSpPr/>
            <p:nvPr/>
          </p:nvSpPr>
          <p:spPr>
            <a:xfrm>
              <a:off x="4732392" y="7518610"/>
              <a:ext cx="4908982" cy="235954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ar-SA" sz="3600" b="1" dirty="0">
                  <a:solidFill>
                    <a:schemeClr val="tx1"/>
                  </a:solidFill>
                  <a:latin typeface="Sakkal Majalla" panose="02000000000000000000" pitchFamily="2" charset="-78"/>
                  <a:cs typeface="Sakkal Majalla" panose="02000000000000000000" pitchFamily="2" charset="-78"/>
                </a:rPr>
                <a:t>البريد الإلكتروني</a:t>
              </a:r>
              <a:endParaRPr lang="en-US" sz="3600" b="1" dirty="0">
                <a:solidFill>
                  <a:schemeClr val="tx1"/>
                </a:solidFill>
                <a:latin typeface="Sakkal Majalla" panose="02000000000000000000" pitchFamily="2" charset="-78"/>
                <a:cs typeface="Sakkal Majalla" panose="02000000000000000000" pitchFamily="2" charset="-78"/>
              </a:endParaRPr>
            </a:p>
            <a:p>
              <a:pPr algn="ctr" rtl="1"/>
              <a:r>
                <a:rPr lang="en-US" sz="3600" b="1" dirty="0">
                  <a:solidFill>
                    <a:srgbClr val="017DC7"/>
                  </a:solidFill>
                  <a:latin typeface="Sakkal Majalla" panose="02000000000000000000" pitchFamily="2" charset="-78"/>
                  <a:cs typeface="Sakkal Majalla" panose="02000000000000000000" pitchFamily="2" charset="-78"/>
                </a:rPr>
                <a:t>consumer@ecra.gov.sa</a:t>
              </a:r>
            </a:p>
          </p:txBody>
        </p:sp>
        <p:pic>
          <p:nvPicPr>
            <p:cNvPr id="4" name="Graphic 3" descr="World">
              <a:extLst>
                <a:ext uri="{FF2B5EF4-FFF2-40B4-BE49-F238E27FC236}">
                  <a16:creationId xmlns:a16="http://schemas.microsoft.com/office/drawing/2014/main" id="{F1893CB2-09D9-4FE1-8062-481029B1FE9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7558662" y="5884986"/>
              <a:ext cx="1260890" cy="1260890"/>
            </a:xfrm>
            <a:prstGeom prst="rect">
              <a:avLst/>
            </a:prstGeom>
          </p:spPr>
        </p:pic>
        <p:pic>
          <p:nvPicPr>
            <p:cNvPr id="6" name="Graphic 5" descr="Email">
              <a:extLst>
                <a:ext uri="{FF2B5EF4-FFF2-40B4-BE49-F238E27FC236}">
                  <a16:creationId xmlns:a16="http://schemas.microsoft.com/office/drawing/2014/main" id="{BA83CF12-35CC-49E1-9C05-F18685C458F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6556438" y="5884986"/>
              <a:ext cx="1260890" cy="1260890"/>
            </a:xfrm>
            <a:prstGeom prst="rect">
              <a:avLst/>
            </a:prstGeom>
          </p:spPr>
        </p:pic>
        <p:pic>
          <p:nvPicPr>
            <p:cNvPr id="8" name="Graphic 7" descr="Receiver">
              <a:extLst>
                <a:ext uri="{FF2B5EF4-FFF2-40B4-BE49-F238E27FC236}">
                  <a16:creationId xmlns:a16="http://schemas.microsoft.com/office/drawing/2014/main" id="{5A1BE8BA-44C7-49DA-B9C9-81A88F6FA4CE}"/>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2057550" y="5884986"/>
              <a:ext cx="1260890" cy="1260890"/>
            </a:xfrm>
            <a:prstGeom prst="rect">
              <a:avLst/>
            </a:prstGeom>
          </p:spPr>
        </p:pic>
      </p:grpSp>
    </p:spTree>
    <p:extLst>
      <p:ext uri="{BB962C8B-B14F-4D97-AF65-F5344CB8AC3E}">
        <p14:creationId xmlns:p14="http://schemas.microsoft.com/office/powerpoint/2010/main" val="963027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11D4C6-FC4D-4BEF-8DF4-0D9DFF7CA0A2}"/>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CA0F2564-E6AA-4AC7-B8C0-9935BAC6073E}"/>
              </a:ext>
            </a:extLst>
          </p:cNvPr>
          <p:cNvPicPr>
            <a:picLocks noChangeAspect="1"/>
          </p:cNvPicPr>
          <p:nvPr/>
        </p:nvPicPr>
        <p:blipFill>
          <a:blip r:embed="rId2"/>
          <a:stretch>
            <a:fillRect/>
          </a:stretch>
        </p:blipFill>
        <p:spPr>
          <a:xfrm>
            <a:off x="19631444" y="43138"/>
            <a:ext cx="3629854" cy="1584163"/>
          </a:xfrm>
          <a:prstGeom prst="rect">
            <a:avLst/>
          </a:prstGeom>
        </p:spPr>
      </p:pic>
      <p:pic>
        <p:nvPicPr>
          <p:cNvPr id="3" name="Picture 2">
            <a:extLst>
              <a:ext uri="{FF2B5EF4-FFF2-40B4-BE49-F238E27FC236}">
                <a16:creationId xmlns:a16="http://schemas.microsoft.com/office/drawing/2014/main" id="{B8A7024B-5EB9-4464-9CB3-364A17C66B27}"/>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brightnessContrast bright="40000" contrast="-40000"/>
                    </a14:imgEffect>
                  </a14:imgLayer>
                </a14:imgProps>
              </a:ext>
            </a:extLst>
          </a:blip>
          <a:srcRect l="36050" t="29008" r="37538" b="29522"/>
          <a:stretch/>
        </p:blipFill>
        <p:spPr>
          <a:xfrm>
            <a:off x="5211275" y="2893011"/>
            <a:ext cx="6732462" cy="5946190"/>
          </a:xfrm>
          <a:prstGeom prst="rect">
            <a:avLst/>
          </a:prstGeom>
        </p:spPr>
      </p:pic>
      <p:sp>
        <p:nvSpPr>
          <p:cNvPr id="11266" name="Title 1"/>
          <p:cNvSpPr>
            <a:spLocks noGrp="1"/>
          </p:cNvSpPr>
          <p:nvPr>
            <p:ph type="ctrTitle"/>
          </p:nvPr>
        </p:nvSpPr>
        <p:spPr>
          <a:xfrm>
            <a:off x="5211275" y="9573968"/>
            <a:ext cx="8420100" cy="1470025"/>
          </a:xfrm>
        </p:spPr>
        <p:txBody>
          <a:bodyPr/>
          <a:lstStyle/>
          <a:p>
            <a:r>
              <a:rPr lang="ar-SA" sz="9600" b="1" dirty="0">
                <a:solidFill>
                  <a:schemeClr val="bg1"/>
                </a:solidFill>
                <a:cs typeface="Traditional Arabic" pitchFamily="2" charset="-78"/>
              </a:rPr>
              <a:t>شكراً</a:t>
            </a:r>
            <a:endParaRPr lang="en-US" sz="9600" b="1" dirty="0">
              <a:solidFill>
                <a:schemeClr val="bg1"/>
              </a:solidFill>
              <a:cs typeface="Traditional Arabic" pitchFamily="2" charset="-78"/>
            </a:endParaRPr>
          </a:p>
        </p:txBody>
      </p:sp>
    </p:spTree>
    <p:extLst>
      <p:ext uri="{BB962C8B-B14F-4D97-AF65-F5344CB8AC3E}">
        <p14:creationId xmlns:p14="http://schemas.microsoft.com/office/powerpoint/2010/main" val="1791510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0486DA0F-7522-4335-B3A0-C09E2D131895}"/>
              </a:ext>
            </a:extLst>
          </p:cNvPr>
          <p:cNvSpPr/>
          <p:nvPr/>
        </p:nvSpPr>
        <p:spPr>
          <a:xfrm flipH="1">
            <a:off x="18841940" y="2765228"/>
            <a:ext cx="5208862" cy="1712423"/>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31391D8-97DF-403C-A941-F09E7BB86275}"/>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1F6DF799-7AE0-49DF-9389-4A92918A9BA4}"/>
              </a:ext>
            </a:extLst>
          </p:cNvPr>
          <p:cNvPicPr>
            <a:picLocks noChangeAspect="1"/>
          </p:cNvPicPr>
          <p:nvPr/>
        </p:nvPicPr>
        <p:blipFill>
          <a:blip r:embed="rId12"/>
          <a:stretch>
            <a:fillRect/>
          </a:stretch>
        </p:blipFill>
        <p:spPr>
          <a:xfrm>
            <a:off x="19631444" y="43138"/>
            <a:ext cx="3629854" cy="1584163"/>
          </a:xfrm>
          <a:prstGeom prst="rect">
            <a:avLst/>
          </a:prstGeom>
        </p:spPr>
      </p:pic>
      <p:sp>
        <p:nvSpPr>
          <p:cNvPr id="10" name="OTLSHAPE_M_6a283b367375415b92b0e5fc4e16a0cc_Title"/>
          <p:cNvSpPr txBox="1"/>
          <p:nvPr>
            <p:custDataLst>
              <p:tags r:id="rId1"/>
            </p:custDataLst>
          </p:nvPr>
        </p:nvSpPr>
        <p:spPr>
          <a:xfrm>
            <a:off x="9225589" y="7517010"/>
            <a:ext cx="5778744" cy="1661993"/>
          </a:xfrm>
          <a:prstGeom prst="rect">
            <a:avLst/>
          </a:prstGeom>
          <a:noFill/>
        </p:spPr>
        <p:txBody>
          <a:bodyPr vert="horz" wrap="square" lIns="0" tIns="0" rIns="0" bIns="0" rtlCol="0" anchor="ctr" anchorCtr="0">
            <a:spAutoFit/>
          </a:bodyPr>
          <a:lstStyle/>
          <a:p>
            <a:pPr algn="ctr" rtl="1"/>
            <a:r>
              <a:rPr lang="ar-SA" sz="3600" b="1" spc="-6" dirty="0">
                <a:solidFill>
                  <a:schemeClr val="bg1"/>
                </a:solidFill>
                <a:latin typeface="Sakkal Majalla" panose="02000000000000000000" pitchFamily="2" charset="-78"/>
                <a:cs typeface="Sakkal Majalla" panose="02000000000000000000" pitchFamily="2" charset="-78"/>
              </a:rPr>
              <a:t>أضيف للهيئة مسؤولية تنظيم الإنتاج المزدوج وعُدل اسمها إلى </a:t>
            </a:r>
            <a:br>
              <a:rPr lang="ar-SA" sz="3600" b="1" spc="-6" dirty="0">
                <a:solidFill>
                  <a:schemeClr val="bg1"/>
                </a:solidFill>
                <a:latin typeface="Sakkal Majalla" panose="02000000000000000000" pitchFamily="2" charset="-78"/>
                <a:cs typeface="Sakkal Majalla" panose="02000000000000000000" pitchFamily="2" charset="-78"/>
              </a:rPr>
            </a:br>
            <a:r>
              <a:rPr lang="ar-SA" sz="3600" b="1" spc="-6" dirty="0">
                <a:solidFill>
                  <a:schemeClr val="bg1"/>
                </a:solidFill>
                <a:latin typeface="Sakkal Majalla" panose="02000000000000000000" pitchFamily="2" charset="-78"/>
                <a:cs typeface="Sakkal Majalla" panose="02000000000000000000" pitchFamily="2" charset="-78"/>
              </a:rPr>
              <a:t>( هيئة تنظيم الكهرباء والإنتاج المزدوج )</a:t>
            </a:r>
            <a:endParaRPr lang="en-GB" sz="3600" b="1" spc="-6" dirty="0">
              <a:solidFill>
                <a:schemeClr val="bg1"/>
              </a:solidFill>
              <a:latin typeface="Sakkal Majalla" panose="02000000000000000000" pitchFamily="2" charset="-78"/>
              <a:cs typeface="Sakkal Majalla" panose="02000000000000000000" pitchFamily="2" charset="-78"/>
            </a:endParaRPr>
          </a:p>
        </p:txBody>
      </p:sp>
      <p:sp>
        <p:nvSpPr>
          <p:cNvPr id="11" name="OTLSHAPE_M_7f583de0854a4cacb89837f3a379bb4a_Title"/>
          <p:cNvSpPr txBox="1"/>
          <p:nvPr>
            <p:custDataLst>
              <p:tags r:id="rId2"/>
            </p:custDataLst>
          </p:nvPr>
        </p:nvSpPr>
        <p:spPr>
          <a:xfrm>
            <a:off x="12719235" y="4196225"/>
            <a:ext cx="5103188" cy="1107996"/>
          </a:xfrm>
          <a:prstGeom prst="rect">
            <a:avLst/>
          </a:prstGeom>
          <a:noFill/>
        </p:spPr>
        <p:txBody>
          <a:bodyPr vert="horz" wrap="square" lIns="0" tIns="0" rIns="0" bIns="0" rtlCol="0" anchor="ctr" anchorCtr="0">
            <a:spAutoFit/>
          </a:bodyPr>
          <a:lstStyle/>
          <a:p>
            <a:pPr algn="ctr" rtl="1"/>
            <a:r>
              <a:rPr lang="ar-SA" sz="3600" b="1" spc="-6" dirty="0">
                <a:solidFill>
                  <a:schemeClr val="bg1"/>
                </a:solidFill>
                <a:latin typeface="Sakkal Majalla" panose="02000000000000000000" pitchFamily="2" charset="-78"/>
                <a:cs typeface="Sakkal Majalla" panose="02000000000000000000" pitchFamily="2" charset="-78"/>
              </a:rPr>
              <a:t>أنشئت الهيئة باسم </a:t>
            </a:r>
            <a:br>
              <a:rPr lang="ar-SA" sz="3600" b="1" spc="-6" dirty="0">
                <a:solidFill>
                  <a:schemeClr val="bg1"/>
                </a:solidFill>
                <a:latin typeface="Sakkal Majalla" panose="02000000000000000000" pitchFamily="2" charset="-78"/>
                <a:cs typeface="Sakkal Majalla" panose="02000000000000000000" pitchFamily="2" charset="-78"/>
              </a:rPr>
            </a:br>
            <a:r>
              <a:rPr lang="ar-SA" sz="3600" b="1" spc="-6" dirty="0">
                <a:solidFill>
                  <a:schemeClr val="bg1"/>
                </a:solidFill>
                <a:latin typeface="Sakkal Majalla" panose="02000000000000000000" pitchFamily="2" charset="-78"/>
                <a:cs typeface="Sakkal Majalla" panose="02000000000000000000" pitchFamily="2" charset="-78"/>
              </a:rPr>
              <a:t>( هيئة تنظيم الخدمات الكهربائية )</a:t>
            </a:r>
            <a:endParaRPr lang="en-GB" sz="3600" b="1" spc="-6" dirty="0">
              <a:solidFill>
                <a:schemeClr val="bg1"/>
              </a:solidFill>
              <a:latin typeface="Sakkal Majalla" panose="02000000000000000000" pitchFamily="2" charset="-78"/>
              <a:cs typeface="Sakkal Majalla" panose="02000000000000000000" pitchFamily="2" charset="-78"/>
            </a:endParaRPr>
          </a:p>
        </p:txBody>
      </p:sp>
      <p:sp>
        <p:nvSpPr>
          <p:cNvPr id="21" name="OTLSHAPE_M_6a283b367375415b92b0e5fc4e16a0cc_Title"/>
          <p:cNvSpPr txBox="1"/>
          <p:nvPr>
            <p:custDataLst>
              <p:tags r:id="rId3"/>
            </p:custDataLst>
          </p:nvPr>
        </p:nvSpPr>
        <p:spPr>
          <a:xfrm>
            <a:off x="6262661" y="3652300"/>
            <a:ext cx="5436336" cy="1661993"/>
          </a:xfrm>
          <a:prstGeom prst="rect">
            <a:avLst/>
          </a:prstGeom>
          <a:noFill/>
        </p:spPr>
        <p:txBody>
          <a:bodyPr vert="horz" wrap="square" lIns="0" tIns="0" rIns="0" bIns="0" rtlCol="0" anchor="ctr" anchorCtr="0">
            <a:spAutoFit/>
          </a:bodyPr>
          <a:lstStyle/>
          <a:p>
            <a:pPr algn="ctr" rtl="1"/>
            <a:r>
              <a:rPr lang="ar-SA" sz="3600" b="1" spc="-6" dirty="0">
                <a:solidFill>
                  <a:schemeClr val="bg1"/>
                </a:solidFill>
                <a:latin typeface="Sakkal Majalla" panose="02000000000000000000" pitchFamily="2" charset="-78"/>
                <a:cs typeface="Sakkal Majalla" panose="02000000000000000000" pitchFamily="2" charset="-78"/>
              </a:rPr>
              <a:t>اعتماد تنظيم جديد للهيئة وأضيف لها مسؤولية تنظيم أنشطة تحلية المياه ونقلها إلى نقاط التوزيع والمتاجرة بها</a:t>
            </a:r>
            <a:endParaRPr lang="en-GB" sz="3600" b="1" spc="-6" dirty="0">
              <a:solidFill>
                <a:schemeClr val="bg1"/>
              </a:solidFill>
              <a:latin typeface="Sakkal Majalla" panose="02000000000000000000" pitchFamily="2" charset="-78"/>
              <a:cs typeface="Sakkal Majalla" panose="02000000000000000000" pitchFamily="2" charset="-78"/>
            </a:endParaRPr>
          </a:p>
        </p:txBody>
      </p:sp>
      <p:sp>
        <p:nvSpPr>
          <p:cNvPr id="23" name="OTLSHAPE_M_6a283b367375415b92b0e5fc4e16a0cc_Title"/>
          <p:cNvSpPr txBox="1"/>
          <p:nvPr>
            <p:custDataLst>
              <p:tags r:id="rId4"/>
            </p:custDataLst>
          </p:nvPr>
        </p:nvSpPr>
        <p:spPr>
          <a:xfrm>
            <a:off x="3461924" y="7527084"/>
            <a:ext cx="4856664" cy="1107996"/>
          </a:xfrm>
          <a:prstGeom prst="rect">
            <a:avLst/>
          </a:prstGeom>
          <a:noFill/>
        </p:spPr>
        <p:txBody>
          <a:bodyPr vert="horz" wrap="square" lIns="0" tIns="0" rIns="0" bIns="0" rtlCol="0" anchor="ctr" anchorCtr="0">
            <a:spAutoFit/>
          </a:bodyPr>
          <a:lstStyle/>
          <a:p>
            <a:pPr algn="ctr" rtl="1"/>
            <a:r>
              <a:rPr lang="ar-SA" sz="3600" b="1" spc="-6" dirty="0">
                <a:solidFill>
                  <a:schemeClr val="bg1"/>
                </a:solidFill>
                <a:latin typeface="Sakkal Majalla" panose="02000000000000000000" pitchFamily="2" charset="-78"/>
                <a:cs typeface="Sakkal Majalla" panose="02000000000000000000" pitchFamily="2" charset="-78"/>
              </a:rPr>
              <a:t>أضيف للهيئة مسؤولية</a:t>
            </a:r>
            <a:br>
              <a:rPr lang="ar-SA" sz="3600" b="1" spc="-6" dirty="0">
                <a:solidFill>
                  <a:schemeClr val="bg1"/>
                </a:solidFill>
                <a:latin typeface="Sakkal Majalla" panose="02000000000000000000" pitchFamily="2" charset="-78"/>
                <a:cs typeface="Sakkal Majalla" panose="02000000000000000000" pitchFamily="2" charset="-78"/>
              </a:rPr>
            </a:br>
            <a:r>
              <a:rPr lang="ar-SA" sz="3600" b="1" spc="-6" dirty="0">
                <a:solidFill>
                  <a:schemeClr val="bg1"/>
                </a:solidFill>
                <a:latin typeface="Sakkal Majalla" panose="02000000000000000000" pitchFamily="2" charset="-78"/>
                <a:cs typeface="Sakkal Majalla" panose="02000000000000000000" pitchFamily="2" charset="-78"/>
              </a:rPr>
              <a:t> تبريد المناطق</a:t>
            </a:r>
            <a:endParaRPr lang="en-GB" sz="3600" b="1" spc="-6" dirty="0">
              <a:solidFill>
                <a:schemeClr val="bg1"/>
              </a:solidFill>
              <a:latin typeface="Sakkal Majalla" panose="02000000000000000000" pitchFamily="2" charset="-78"/>
              <a:cs typeface="Sakkal Majalla" panose="02000000000000000000" pitchFamily="2" charset="-78"/>
            </a:endParaRPr>
          </a:p>
        </p:txBody>
      </p:sp>
      <p:sp>
        <p:nvSpPr>
          <p:cNvPr id="25" name="OTLSHAPE_M_6a283b367375415b92b0e5fc4e16a0cc_Title"/>
          <p:cNvSpPr txBox="1"/>
          <p:nvPr>
            <p:custDataLst>
              <p:tags r:id="rId5"/>
            </p:custDataLst>
          </p:nvPr>
        </p:nvSpPr>
        <p:spPr>
          <a:xfrm>
            <a:off x="852529" y="4196224"/>
            <a:ext cx="3126796" cy="1107996"/>
          </a:xfrm>
          <a:prstGeom prst="rect">
            <a:avLst/>
          </a:prstGeom>
          <a:noFill/>
        </p:spPr>
        <p:txBody>
          <a:bodyPr vert="horz" wrap="square" lIns="0" tIns="0" rIns="0" bIns="0" rtlCol="0" anchor="ctr" anchorCtr="0">
            <a:spAutoFit/>
          </a:bodyPr>
          <a:lstStyle/>
          <a:p>
            <a:pPr algn="ctr" rtl="1"/>
            <a:r>
              <a:rPr lang="ar-SA" sz="3600" b="1" spc="-6" dirty="0">
                <a:solidFill>
                  <a:schemeClr val="bg1"/>
                </a:solidFill>
                <a:latin typeface="Sakkal Majalla" panose="02000000000000000000" pitchFamily="2" charset="-78"/>
                <a:cs typeface="Sakkal Majalla" panose="02000000000000000000" pitchFamily="2" charset="-78"/>
              </a:rPr>
              <a:t>أُنيط بالهيئة مسؤولية تنظيم خدمات المياه</a:t>
            </a:r>
            <a:endParaRPr lang="en-GB" sz="3600" b="1" spc="-6" dirty="0">
              <a:solidFill>
                <a:schemeClr val="bg1"/>
              </a:solidFill>
              <a:latin typeface="Sakkal Majalla" panose="02000000000000000000" pitchFamily="2" charset="-78"/>
              <a:cs typeface="Sakkal Majalla" panose="02000000000000000000" pitchFamily="2" charset="-78"/>
            </a:endParaRPr>
          </a:p>
        </p:txBody>
      </p:sp>
      <p:sp>
        <p:nvSpPr>
          <p:cNvPr id="9" name="OTLSHAPE_TB_00000000000000000000000000000000_TimescaleInterval9"/>
          <p:cNvSpPr txBox="1"/>
          <p:nvPr>
            <p:custDataLst>
              <p:tags r:id="rId6"/>
            </p:custDataLst>
          </p:nvPr>
        </p:nvSpPr>
        <p:spPr>
          <a:xfrm>
            <a:off x="14441913" y="5637411"/>
            <a:ext cx="1737932" cy="450436"/>
          </a:xfrm>
          <a:prstGeom prst="rect">
            <a:avLst/>
          </a:prstGeom>
          <a:noFill/>
        </p:spPr>
        <p:txBody>
          <a:bodyPr vert="horz" wrap="none" lIns="0" tIns="0" rIns="0" bIns="0" rtlCol="0" anchor="ctr" anchorCtr="0">
            <a:noAutofit/>
          </a:bodyPr>
          <a:lstStyle/>
          <a:p>
            <a:pPr algn="r" rtl="1"/>
            <a:r>
              <a:rPr lang="ar-SA" sz="2800" spc="-20" dirty="0">
                <a:solidFill>
                  <a:schemeClr val="bg1"/>
                </a:solidFill>
                <a:latin typeface="Sakkal Majalla" panose="02000000000000000000" pitchFamily="2" charset="-78"/>
                <a:cs typeface="Sakkal Majalla" panose="02000000000000000000" pitchFamily="2" charset="-78"/>
              </a:rPr>
              <a:t>1422هـ / 2001م</a:t>
            </a:r>
            <a:endParaRPr lang="en-GB" sz="2800" spc="-20" dirty="0">
              <a:solidFill>
                <a:schemeClr val="bg1"/>
              </a:solidFill>
              <a:latin typeface="Sakkal Majalla" panose="02000000000000000000" pitchFamily="2" charset="-78"/>
              <a:cs typeface="Sakkal Majalla" panose="02000000000000000000" pitchFamily="2" charset="-78"/>
            </a:endParaRPr>
          </a:p>
        </p:txBody>
      </p:sp>
      <p:sp>
        <p:nvSpPr>
          <p:cNvPr id="12" name="OTLSHAPE_TB_00000000000000000000000000000000_TimescaleInterval9"/>
          <p:cNvSpPr txBox="1"/>
          <p:nvPr>
            <p:custDataLst>
              <p:tags r:id="rId7"/>
            </p:custDataLst>
          </p:nvPr>
        </p:nvSpPr>
        <p:spPr>
          <a:xfrm>
            <a:off x="11221937" y="6927127"/>
            <a:ext cx="1737932" cy="450436"/>
          </a:xfrm>
          <a:prstGeom prst="rect">
            <a:avLst/>
          </a:prstGeom>
          <a:noFill/>
        </p:spPr>
        <p:txBody>
          <a:bodyPr vert="horz" wrap="none" lIns="0" tIns="0" rIns="0" bIns="0" rtlCol="0" anchor="ctr" anchorCtr="0">
            <a:noAutofit/>
          </a:bodyPr>
          <a:lstStyle/>
          <a:p>
            <a:pPr algn="r" rtl="1"/>
            <a:r>
              <a:rPr lang="ar-SA" sz="2800" spc="-20" dirty="0">
                <a:solidFill>
                  <a:schemeClr val="bg1"/>
                </a:solidFill>
                <a:latin typeface="Sakkal Majalla" panose="02000000000000000000" pitchFamily="2" charset="-78"/>
                <a:cs typeface="Sakkal Majalla" panose="02000000000000000000" pitchFamily="2" charset="-78"/>
              </a:rPr>
              <a:t>1425هـ / 2004م</a:t>
            </a:r>
            <a:endParaRPr lang="en-GB" sz="2800" spc="-20" dirty="0">
              <a:solidFill>
                <a:schemeClr val="bg1"/>
              </a:solidFill>
              <a:latin typeface="Sakkal Majalla" panose="02000000000000000000" pitchFamily="2" charset="-78"/>
              <a:cs typeface="Sakkal Majalla" panose="02000000000000000000" pitchFamily="2" charset="-78"/>
            </a:endParaRPr>
          </a:p>
        </p:txBody>
      </p:sp>
      <p:sp>
        <p:nvSpPr>
          <p:cNvPr id="13" name="OTLSHAPE_TB_00000000000000000000000000000000_TimescaleInterval9"/>
          <p:cNvSpPr txBox="1"/>
          <p:nvPr>
            <p:custDataLst>
              <p:tags r:id="rId8"/>
            </p:custDataLst>
          </p:nvPr>
        </p:nvSpPr>
        <p:spPr>
          <a:xfrm>
            <a:off x="8034280" y="5637411"/>
            <a:ext cx="1737932" cy="450436"/>
          </a:xfrm>
          <a:prstGeom prst="rect">
            <a:avLst/>
          </a:prstGeom>
          <a:noFill/>
        </p:spPr>
        <p:txBody>
          <a:bodyPr vert="horz" wrap="none" lIns="0" tIns="0" rIns="0" bIns="0" rtlCol="0" anchor="ctr" anchorCtr="0">
            <a:noAutofit/>
          </a:bodyPr>
          <a:lstStyle/>
          <a:p>
            <a:pPr algn="r" rtl="1"/>
            <a:r>
              <a:rPr lang="ar-SA" sz="2800" spc="-20" dirty="0">
                <a:solidFill>
                  <a:schemeClr val="bg1"/>
                </a:solidFill>
                <a:latin typeface="Sakkal Majalla" panose="02000000000000000000" pitchFamily="2" charset="-78"/>
                <a:cs typeface="Sakkal Majalla" panose="02000000000000000000" pitchFamily="2" charset="-78"/>
              </a:rPr>
              <a:t>1428هـ / 2007م</a:t>
            </a:r>
            <a:endParaRPr lang="en-GB" sz="2800" spc="-20" dirty="0">
              <a:solidFill>
                <a:schemeClr val="bg1"/>
              </a:solidFill>
              <a:latin typeface="Sakkal Majalla" panose="02000000000000000000" pitchFamily="2" charset="-78"/>
              <a:cs typeface="Sakkal Majalla" panose="02000000000000000000" pitchFamily="2" charset="-78"/>
            </a:endParaRPr>
          </a:p>
        </p:txBody>
      </p:sp>
      <p:sp>
        <p:nvSpPr>
          <p:cNvPr id="14" name="OTLSHAPE_TB_00000000000000000000000000000000_TimescaleInterval9"/>
          <p:cNvSpPr txBox="1"/>
          <p:nvPr>
            <p:custDataLst>
              <p:tags r:id="rId9"/>
            </p:custDataLst>
          </p:nvPr>
        </p:nvSpPr>
        <p:spPr>
          <a:xfrm>
            <a:off x="4991764" y="6941993"/>
            <a:ext cx="1737932" cy="450436"/>
          </a:xfrm>
          <a:prstGeom prst="rect">
            <a:avLst/>
          </a:prstGeom>
          <a:noFill/>
        </p:spPr>
        <p:txBody>
          <a:bodyPr vert="horz" wrap="none" lIns="0" tIns="0" rIns="0" bIns="0" rtlCol="0" anchor="ctr" anchorCtr="0">
            <a:noAutofit/>
          </a:bodyPr>
          <a:lstStyle/>
          <a:p>
            <a:pPr algn="r" rtl="1"/>
            <a:r>
              <a:rPr lang="ar-SA" sz="2800" spc="-20" dirty="0">
                <a:solidFill>
                  <a:schemeClr val="bg1"/>
                </a:solidFill>
                <a:latin typeface="Sakkal Majalla" panose="02000000000000000000" pitchFamily="2" charset="-78"/>
                <a:cs typeface="Sakkal Majalla" panose="02000000000000000000" pitchFamily="2" charset="-78"/>
              </a:rPr>
              <a:t>1437هـ / 2015م</a:t>
            </a:r>
            <a:endParaRPr lang="en-GB" sz="2800" spc="-20" dirty="0">
              <a:solidFill>
                <a:schemeClr val="bg1"/>
              </a:solidFill>
              <a:latin typeface="Sakkal Majalla" panose="02000000000000000000" pitchFamily="2" charset="-78"/>
              <a:cs typeface="Sakkal Majalla" panose="02000000000000000000" pitchFamily="2" charset="-78"/>
            </a:endParaRPr>
          </a:p>
        </p:txBody>
      </p:sp>
      <p:sp>
        <p:nvSpPr>
          <p:cNvPr id="16" name="OTLSHAPE_TB_00000000000000000000000000000000_TimescaleInterval9"/>
          <p:cNvSpPr txBox="1"/>
          <p:nvPr>
            <p:custDataLst>
              <p:tags r:id="rId10"/>
            </p:custDataLst>
          </p:nvPr>
        </p:nvSpPr>
        <p:spPr>
          <a:xfrm>
            <a:off x="1416566" y="5615768"/>
            <a:ext cx="1737932" cy="450436"/>
          </a:xfrm>
          <a:prstGeom prst="rect">
            <a:avLst/>
          </a:prstGeom>
          <a:noFill/>
        </p:spPr>
        <p:txBody>
          <a:bodyPr vert="horz" wrap="none" lIns="0" tIns="0" rIns="0" bIns="0" rtlCol="0" anchor="ctr" anchorCtr="0">
            <a:noAutofit/>
          </a:bodyPr>
          <a:lstStyle/>
          <a:p>
            <a:pPr algn="r" rtl="1"/>
            <a:r>
              <a:rPr lang="ar-SA" sz="2800" spc="-20" dirty="0">
                <a:solidFill>
                  <a:schemeClr val="bg1"/>
                </a:solidFill>
                <a:latin typeface="Sakkal Majalla" panose="02000000000000000000" pitchFamily="2" charset="-78"/>
                <a:cs typeface="Sakkal Majalla" panose="02000000000000000000" pitchFamily="2" charset="-78"/>
              </a:rPr>
              <a:t>1438هـ / 2017م</a:t>
            </a:r>
            <a:endParaRPr lang="en-GB" sz="2800" spc="-20" dirty="0">
              <a:solidFill>
                <a:schemeClr val="bg1"/>
              </a:solidFill>
              <a:latin typeface="Sakkal Majalla" panose="02000000000000000000" pitchFamily="2" charset="-78"/>
              <a:cs typeface="Sakkal Majalla" panose="02000000000000000000" pitchFamily="2" charset="-78"/>
            </a:endParaRPr>
          </a:p>
        </p:txBody>
      </p:sp>
      <p:sp>
        <p:nvSpPr>
          <p:cNvPr id="37" name="TextBox 36">
            <a:extLst>
              <a:ext uri="{FF2B5EF4-FFF2-40B4-BE49-F238E27FC236}">
                <a16:creationId xmlns:a16="http://schemas.microsoft.com/office/drawing/2014/main" id="{B05E32BB-95D2-474F-9F47-72BF45DE3575}"/>
              </a:ext>
            </a:extLst>
          </p:cNvPr>
          <p:cNvSpPr txBox="1"/>
          <p:nvPr/>
        </p:nvSpPr>
        <p:spPr>
          <a:xfrm>
            <a:off x="18841940" y="3236720"/>
            <a:ext cx="4214924" cy="769441"/>
          </a:xfrm>
          <a:prstGeom prst="rect">
            <a:avLst/>
          </a:prstGeom>
          <a:noFill/>
        </p:spPr>
        <p:txBody>
          <a:bodyPr wrap="square" rtlCol="1">
            <a:spAutoFit/>
          </a:bodyPr>
          <a:lstStyle/>
          <a:p>
            <a:pPr algn="r" rtl="1"/>
            <a:r>
              <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عن </a:t>
            </a:r>
            <a:r>
              <a:rPr lang="ar-SA" sz="44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الهيئة</a:t>
            </a:r>
            <a:endParaRPr lang="ar-SA" sz="60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grpSp>
        <p:nvGrpSpPr>
          <p:cNvPr id="29" name="Group 28">
            <a:extLst>
              <a:ext uri="{FF2B5EF4-FFF2-40B4-BE49-F238E27FC236}">
                <a16:creationId xmlns:a16="http://schemas.microsoft.com/office/drawing/2014/main" id="{EAD54D75-9ED6-4B80-9B18-B00D355FFEDA}"/>
              </a:ext>
            </a:extLst>
          </p:cNvPr>
          <p:cNvGrpSpPr/>
          <p:nvPr/>
        </p:nvGrpSpPr>
        <p:grpSpPr>
          <a:xfrm>
            <a:off x="1045029" y="6061875"/>
            <a:ext cx="14488752" cy="829250"/>
            <a:chOff x="1045029" y="6061875"/>
            <a:chExt cx="14488752" cy="829250"/>
          </a:xfrm>
        </p:grpSpPr>
        <p:sp>
          <p:nvSpPr>
            <p:cNvPr id="3" name="Isosceles Triangle 2">
              <a:extLst>
                <a:ext uri="{FF2B5EF4-FFF2-40B4-BE49-F238E27FC236}">
                  <a16:creationId xmlns:a16="http://schemas.microsoft.com/office/drawing/2014/main" id="{E27C757E-BDCF-4598-B900-42175EAB9773}"/>
                </a:ext>
              </a:extLst>
            </p:cNvPr>
            <p:cNvSpPr/>
            <p:nvPr/>
          </p:nvSpPr>
          <p:spPr>
            <a:xfrm>
              <a:off x="15310880" y="6061875"/>
              <a:ext cx="222901" cy="192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Isosceles Triangle 32">
              <a:extLst>
                <a:ext uri="{FF2B5EF4-FFF2-40B4-BE49-F238E27FC236}">
                  <a16:creationId xmlns:a16="http://schemas.microsoft.com/office/drawing/2014/main" id="{BEDD7580-2DFB-474A-ADED-29934E8F7BA0}"/>
                </a:ext>
              </a:extLst>
            </p:cNvPr>
            <p:cNvSpPr/>
            <p:nvPr/>
          </p:nvSpPr>
          <p:spPr>
            <a:xfrm>
              <a:off x="8869378" y="6061875"/>
              <a:ext cx="222901" cy="192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Isosceles Triangle 33">
              <a:extLst>
                <a:ext uri="{FF2B5EF4-FFF2-40B4-BE49-F238E27FC236}">
                  <a16:creationId xmlns:a16="http://schemas.microsoft.com/office/drawing/2014/main" id="{FA25376E-3767-4D38-95CB-8FAAF8660905}"/>
                </a:ext>
              </a:extLst>
            </p:cNvPr>
            <p:cNvSpPr/>
            <p:nvPr/>
          </p:nvSpPr>
          <p:spPr>
            <a:xfrm>
              <a:off x="2304477" y="6061875"/>
              <a:ext cx="222901" cy="192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Isosceles Triangle 34">
              <a:extLst>
                <a:ext uri="{FF2B5EF4-FFF2-40B4-BE49-F238E27FC236}">
                  <a16:creationId xmlns:a16="http://schemas.microsoft.com/office/drawing/2014/main" id="{84132DAE-0D6E-46E9-B705-CA18942CED7A}"/>
                </a:ext>
              </a:extLst>
            </p:cNvPr>
            <p:cNvSpPr/>
            <p:nvPr/>
          </p:nvSpPr>
          <p:spPr>
            <a:xfrm rot="10800000">
              <a:off x="12003512" y="6698968"/>
              <a:ext cx="222901" cy="192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Isosceles Triangle 35">
              <a:extLst>
                <a:ext uri="{FF2B5EF4-FFF2-40B4-BE49-F238E27FC236}">
                  <a16:creationId xmlns:a16="http://schemas.microsoft.com/office/drawing/2014/main" id="{D80F4ACD-624A-4B0B-9047-759E53BCB6A0}"/>
                </a:ext>
              </a:extLst>
            </p:cNvPr>
            <p:cNvSpPr/>
            <p:nvPr/>
          </p:nvSpPr>
          <p:spPr>
            <a:xfrm rot="10800000">
              <a:off x="5778806" y="6698968"/>
              <a:ext cx="222901" cy="192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9" name="Straight Connector 18">
              <a:extLst>
                <a:ext uri="{FF2B5EF4-FFF2-40B4-BE49-F238E27FC236}">
                  <a16:creationId xmlns:a16="http://schemas.microsoft.com/office/drawing/2014/main" id="{68254A59-6B16-45A3-809B-0349AEF920AB}"/>
                </a:ext>
              </a:extLst>
            </p:cNvPr>
            <p:cNvCxnSpPr>
              <a:cxnSpLocks/>
            </p:cNvCxnSpPr>
            <p:nvPr/>
          </p:nvCxnSpPr>
          <p:spPr>
            <a:xfrm flipH="1">
              <a:off x="1045029" y="6479835"/>
              <a:ext cx="14383657" cy="0"/>
            </a:xfrm>
            <a:prstGeom prst="line">
              <a:avLst/>
            </a:prstGeom>
            <a:ln w="57150">
              <a:solidFill>
                <a:schemeClr val="bg1"/>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9094101C-B67A-425C-979F-B29644737A45}"/>
                </a:ext>
              </a:extLst>
            </p:cNvPr>
            <p:cNvSpPr/>
            <p:nvPr/>
          </p:nvSpPr>
          <p:spPr>
            <a:xfrm>
              <a:off x="12026925" y="6386462"/>
              <a:ext cx="177194" cy="17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33C96EC-A260-4084-BBBC-AE9D75E37C51}"/>
                </a:ext>
              </a:extLst>
            </p:cNvPr>
            <p:cNvSpPr/>
            <p:nvPr/>
          </p:nvSpPr>
          <p:spPr>
            <a:xfrm>
              <a:off x="8896221" y="6386462"/>
              <a:ext cx="177194" cy="17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4972FA6-DBED-420B-AC35-4CF290F70499}"/>
                </a:ext>
              </a:extLst>
            </p:cNvPr>
            <p:cNvSpPr/>
            <p:nvPr/>
          </p:nvSpPr>
          <p:spPr>
            <a:xfrm>
              <a:off x="5801659" y="6386462"/>
              <a:ext cx="177194" cy="17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C57E1545-6B66-4500-91C7-BC7CE948E7FC}"/>
                </a:ext>
              </a:extLst>
            </p:cNvPr>
            <p:cNvSpPr/>
            <p:nvPr/>
          </p:nvSpPr>
          <p:spPr>
            <a:xfrm>
              <a:off x="2327330" y="6386462"/>
              <a:ext cx="177194" cy="17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2037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Pentagon 6">
            <a:extLst>
              <a:ext uri="{FF2B5EF4-FFF2-40B4-BE49-F238E27FC236}">
                <a16:creationId xmlns:a16="http://schemas.microsoft.com/office/drawing/2014/main" id="{9C517E54-62CB-47E2-BEE6-CACCADAAD742}"/>
              </a:ext>
            </a:extLst>
          </p:cNvPr>
          <p:cNvSpPr/>
          <p:nvPr/>
        </p:nvSpPr>
        <p:spPr>
          <a:xfrm flipH="1">
            <a:off x="18841940" y="2888341"/>
            <a:ext cx="5208862" cy="1712423"/>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7D26FB-208E-42C4-8A59-E07D8A75E448}"/>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DF6CE364-3095-4388-ACC7-63E6FF96B47F}"/>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3" name="Content Placeholder 3"/>
          <p:cNvSpPr txBox="1">
            <a:spLocks/>
          </p:cNvSpPr>
          <p:nvPr/>
        </p:nvSpPr>
        <p:spPr>
          <a:xfrm>
            <a:off x="943897" y="3730340"/>
            <a:ext cx="16291679" cy="659353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6088" indent="-446088" algn="just" rtl="1">
              <a:lnSpc>
                <a:spcPct val="150000"/>
              </a:lnSpc>
              <a:spcBef>
                <a:spcPts val="0"/>
              </a:spcBef>
              <a:buFont typeface="Arial" pitchFamily="34" charset="0"/>
              <a:buAutoNum type="arabicPeriod"/>
            </a:pPr>
            <a:r>
              <a:rPr lang="ar-SA" sz="4000" b="1" dirty="0">
                <a:solidFill>
                  <a:schemeClr val="bg1"/>
                </a:solidFill>
                <a:latin typeface="Sakkal Majalla" panose="02000000000000000000" pitchFamily="2" charset="-78"/>
                <a:cs typeface="Sakkal Majalla" panose="02000000000000000000" pitchFamily="2" charset="-78"/>
              </a:rPr>
              <a:t>تكوين إطار تنظيمي لصناعة الكهرباء وتحلية المياه يتسم بالوضوح، والشفافية، والاستقرار، وعدم التحيز.</a:t>
            </a:r>
          </a:p>
          <a:p>
            <a:pPr marL="446088" indent="-446088" algn="just" rtl="1">
              <a:lnSpc>
                <a:spcPct val="150000"/>
              </a:lnSpc>
              <a:spcBef>
                <a:spcPts val="0"/>
              </a:spcBef>
              <a:buAutoNum type="arabicPeriod"/>
            </a:pPr>
            <a:r>
              <a:rPr lang="ar-SA" sz="4000" b="1" dirty="0">
                <a:solidFill>
                  <a:schemeClr val="bg1"/>
                </a:solidFill>
                <a:latin typeface="Sakkal Majalla" panose="02000000000000000000" pitchFamily="2" charset="-78"/>
                <a:cs typeface="Sakkal Majalla" panose="02000000000000000000" pitchFamily="2" charset="-78"/>
              </a:rPr>
              <a:t>الارتقاء بخدمات الكهرباء وتحلية المياه والإنتاج المزدوج التي تركز على العناية بالمستهلك وحماية حقه.</a:t>
            </a:r>
          </a:p>
          <a:p>
            <a:pPr marL="446088" indent="-446088" algn="just" rtl="1">
              <a:lnSpc>
                <a:spcPct val="150000"/>
              </a:lnSpc>
              <a:spcBef>
                <a:spcPts val="0"/>
              </a:spcBef>
              <a:buAutoNum type="arabicPeriod"/>
            </a:pPr>
            <a:r>
              <a:rPr lang="ar-SA" sz="4000" b="1" dirty="0">
                <a:solidFill>
                  <a:schemeClr val="bg1"/>
                </a:solidFill>
                <a:latin typeface="Sakkal Majalla" panose="02000000000000000000" pitchFamily="2" charset="-78"/>
                <a:cs typeface="Sakkal Majalla" panose="02000000000000000000" pitchFamily="2" charset="-78"/>
              </a:rPr>
              <a:t>تشجيع المستثمرين من القطاع الخاص على المشاركة في تطوير صناعة الكهرباء وتحلية المياه، وحماية مصالحهم، وتمكينهم من تحقيق عوائد اقتصادية عادلة على استثماراتهم.</a:t>
            </a:r>
          </a:p>
          <a:p>
            <a:pPr marL="446088" indent="-446088" algn="just" rtl="1">
              <a:lnSpc>
                <a:spcPct val="150000"/>
              </a:lnSpc>
              <a:spcBef>
                <a:spcPts val="0"/>
              </a:spcBef>
              <a:buAutoNum type="arabicPeriod"/>
            </a:pPr>
            <a:r>
              <a:rPr lang="ar-SA" sz="4000" b="1" dirty="0">
                <a:solidFill>
                  <a:schemeClr val="bg1"/>
                </a:solidFill>
                <a:latin typeface="Sakkal Majalla" panose="02000000000000000000" pitchFamily="2" charset="-78"/>
                <a:cs typeface="Sakkal Majalla" panose="02000000000000000000" pitchFamily="2" charset="-78"/>
              </a:rPr>
              <a:t>العمل على إيجاد بيئة مناسبة تشجع التنافس المشروع والعادل بين منتجي خدمات صناعة الكهرباء وتحلية المياه، وكذلك بين مقدمي هذه الخدمات.</a:t>
            </a:r>
          </a:p>
          <a:p>
            <a:pPr marL="446088" indent="-446088" algn="just" rtl="1">
              <a:lnSpc>
                <a:spcPct val="150000"/>
              </a:lnSpc>
              <a:spcBef>
                <a:spcPts val="0"/>
              </a:spcBef>
            </a:pPr>
            <a:endParaRPr lang="ar-SA" sz="4000" b="1" dirty="0">
              <a:solidFill>
                <a:schemeClr val="bg1"/>
              </a:solidFill>
              <a:latin typeface="Sakkal Majalla" panose="02000000000000000000" pitchFamily="2" charset="-78"/>
              <a:cs typeface="Sakkal Majalla" panose="02000000000000000000" pitchFamily="2" charset="-78"/>
            </a:endParaRPr>
          </a:p>
        </p:txBody>
      </p:sp>
      <p:sp>
        <p:nvSpPr>
          <p:cNvPr id="5" name="TextBox 4">
            <a:extLst>
              <a:ext uri="{FF2B5EF4-FFF2-40B4-BE49-F238E27FC236}">
                <a16:creationId xmlns:a16="http://schemas.microsoft.com/office/drawing/2014/main" id="{F65A969A-CAC2-4608-8E98-211680AFEC28}"/>
              </a:ext>
            </a:extLst>
          </p:cNvPr>
          <p:cNvSpPr txBox="1"/>
          <p:nvPr/>
        </p:nvSpPr>
        <p:spPr>
          <a:xfrm>
            <a:off x="17563381" y="3375220"/>
            <a:ext cx="6285535" cy="738664"/>
          </a:xfrm>
          <a:prstGeom prst="rect">
            <a:avLst/>
          </a:prstGeom>
          <a:noFill/>
        </p:spPr>
        <p:txBody>
          <a:bodyPr wrap="square" rtlCol="1">
            <a:spAutoFit/>
          </a:bodyPr>
          <a:lstStyle/>
          <a:p>
            <a:pPr algn="r" rtl="1"/>
            <a:r>
              <a:rPr lang="ar-SA" sz="42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مسؤوليات </a:t>
            </a:r>
            <a:r>
              <a:rPr lang="ar-SA" sz="42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الهيئة</a:t>
            </a:r>
            <a:endParaRPr lang="ar-SA" sz="42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Tree>
    <p:extLst>
      <p:ext uri="{BB962C8B-B14F-4D97-AF65-F5344CB8AC3E}">
        <p14:creationId xmlns:p14="http://schemas.microsoft.com/office/powerpoint/2010/main" val="843016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54D04CE5-71C7-4876-BBA8-CFCF72E487FF}"/>
              </a:ext>
            </a:extLst>
          </p:cNvPr>
          <p:cNvSpPr/>
          <p:nvPr/>
        </p:nvSpPr>
        <p:spPr>
          <a:xfrm flipH="1">
            <a:off x="18841940" y="2888341"/>
            <a:ext cx="5208862" cy="1712423"/>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A1D5EA-F5C0-41FE-A003-1BB7AA42B77B}"/>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39C1331-CFEB-494C-A3F2-3C649D3473AC}"/>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13" name="Content Placeholder 3"/>
          <p:cNvSpPr txBox="1">
            <a:spLocks/>
          </p:cNvSpPr>
          <p:nvPr/>
        </p:nvSpPr>
        <p:spPr>
          <a:xfrm>
            <a:off x="703386" y="3736746"/>
            <a:ext cx="16495589" cy="6681233"/>
          </a:xfrm>
          <a:prstGeom prst="rect">
            <a:avLst/>
          </a:prstGeom>
        </p:spPr>
        <p:txBody>
          <a:bodyPr>
            <a:noAutofit/>
          </a:bodyPr>
          <a:lstStyle>
            <a:defPPr>
              <a:defRPr lang="en-US"/>
            </a:defPPr>
            <a:lvl1pPr marL="342900" lvl="0" indent="-342900" algn="r" rtl="1">
              <a:lnSpc>
                <a:spcPct val="150000"/>
              </a:lnSpc>
              <a:spcBef>
                <a:spcPct val="20000"/>
              </a:spcBef>
              <a:buFont typeface="+mj-lt"/>
              <a:buAutoNum type="arabicPeriod"/>
              <a:defRPr sz="2500" b="1">
                <a:latin typeface="Traditional Arabic" panose="02020603050405020304" pitchFamily="18" charset="-78"/>
                <a:cs typeface="Traditional Arabic" panose="02020603050405020304" pitchFamily="18" charset="-78"/>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46088" indent="-446088" algn="just">
              <a:buFont typeface="Arial" pitchFamily="34" charset="0"/>
              <a:buAutoNum type="arabicPeriod"/>
            </a:pPr>
            <a:r>
              <a:rPr lang="ar-SA" sz="4000" dirty="0">
                <a:solidFill>
                  <a:schemeClr val="bg1"/>
                </a:solidFill>
                <a:latin typeface="Sakkal Majalla" panose="02000000000000000000" pitchFamily="2" charset="-78"/>
                <a:cs typeface="Sakkal Majalla" panose="02000000000000000000" pitchFamily="2" charset="-78"/>
              </a:rPr>
              <a:t>ضمان شمولية تقديم الخدمة بجودة وموثوقية عاليتين.</a:t>
            </a:r>
          </a:p>
          <a:p>
            <a:pPr marL="446088" indent="-446088" algn="just">
              <a:buFont typeface="Arial" pitchFamily="34" charset="0"/>
              <a:buAutoNum type="arabicPeriod"/>
            </a:pPr>
            <a:r>
              <a:rPr lang="ar-SA" sz="4000" dirty="0">
                <a:solidFill>
                  <a:schemeClr val="bg1"/>
                </a:solidFill>
                <a:latin typeface="Sakkal Majalla" panose="02000000000000000000" pitchFamily="2" charset="-78"/>
                <a:cs typeface="Sakkal Majalla" panose="02000000000000000000" pitchFamily="2" charset="-78"/>
              </a:rPr>
              <a:t>تحقيق الاستدامة الاقتصادية لصناعتي الكهرباء وتحلية المياه.</a:t>
            </a:r>
            <a:endParaRPr lang="en-US" sz="4000" dirty="0">
              <a:solidFill>
                <a:schemeClr val="bg1"/>
              </a:solidFill>
              <a:latin typeface="Sakkal Majalla" panose="02000000000000000000" pitchFamily="2" charset="-78"/>
              <a:cs typeface="Sakkal Majalla" panose="02000000000000000000" pitchFamily="2" charset="-78"/>
            </a:endParaRPr>
          </a:p>
          <a:p>
            <a:pPr marL="446088" indent="-446088" algn="just">
              <a:buFont typeface="Arial" pitchFamily="34" charset="0"/>
              <a:buAutoNum type="arabicPeriod"/>
            </a:pPr>
            <a:r>
              <a:rPr lang="ar-SA" sz="4000" dirty="0">
                <a:solidFill>
                  <a:schemeClr val="bg1"/>
                </a:solidFill>
                <a:latin typeface="Sakkal Majalla" panose="02000000000000000000" pitchFamily="2" charset="-78"/>
                <a:cs typeface="Sakkal Majalla" panose="02000000000000000000" pitchFamily="2" charset="-78"/>
              </a:rPr>
              <a:t>تحسين كفاءة منظومتي الكهرباء وتحلية المياه.</a:t>
            </a:r>
            <a:endParaRPr lang="en-US" sz="4000" dirty="0">
              <a:solidFill>
                <a:schemeClr val="bg1"/>
              </a:solidFill>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AF00B466-1E55-4044-9CD0-772EF79B8DD1}"/>
              </a:ext>
            </a:extLst>
          </p:cNvPr>
          <p:cNvSpPr txBox="1"/>
          <p:nvPr/>
        </p:nvSpPr>
        <p:spPr>
          <a:xfrm>
            <a:off x="19214001" y="3359831"/>
            <a:ext cx="4214924" cy="769441"/>
          </a:xfrm>
          <a:prstGeom prst="rect">
            <a:avLst/>
          </a:prstGeom>
          <a:noFill/>
        </p:spPr>
        <p:txBody>
          <a:bodyPr wrap="square" rtlCol="1">
            <a:spAutoFit/>
          </a:bodyPr>
          <a:lstStyle/>
          <a:p>
            <a:pPr algn="r" rtl="1"/>
            <a:r>
              <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أهداف الهيئة:</a:t>
            </a:r>
          </a:p>
        </p:txBody>
      </p:sp>
    </p:spTree>
    <p:extLst>
      <p:ext uri="{BB962C8B-B14F-4D97-AF65-F5344CB8AC3E}">
        <p14:creationId xmlns:p14="http://schemas.microsoft.com/office/powerpoint/2010/main" val="3411497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rrow: Pentagon 23">
            <a:extLst>
              <a:ext uri="{FF2B5EF4-FFF2-40B4-BE49-F238E27FC236}">
                <a16:creationId xmlns:a16="http://schemas.microsoft.com/office/drawing/2014/main" id="{29762C55-290D-4A1D-AF5D-13D6CE30A117}"/>
              </a:ext>
            </a:extLst>
          </p:cNvPr>
          <p:cNvSpPr/>
          <p:nvPr/>
        </p:nvSpPr>
        <p:spPr>
          <a:xfrm flipH="1">
            <a:off x="18849401" y="2765228"/>
            <a:ext cx="5208862" cy="1712423"/>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F6613AD8-9678-48E3-8B54-0C9EA5F6F0B2}"/>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4" name="TextBox 13">
            <a:extLst>
              <a:ext uri="{FF2B5EF4-FFF2-40B4-BE49-F238E27FC236}">
                <a16:creationId xmlns:a16="http://schemas.microsoft.com/office/drawing/2014/main" id="{9F05D033-2692-491D-8DCE-C4AFA52ACB83}"/>
              </a:ext>
            </a:extLst>
          </p:cNvPr>
          <p:cNvSpPr txBox="1"/>
          <p:nvPr/>
        </p:nvSpPr>
        <p:spPr>
          <a:xfrm>
            <a:off x="19107041" y="3236720"/>
            <a:ext cx="4214924" cy="769441"/>
          </a:xfrm>
          <a:prstGeom prst="rect">
            <a:avLst/>
          </a:prstGeom>
          <a:noFill/>
        </p:spPr>
        <p:txBody>
          <a:bodyPr wrap="square" rtlCol="1">
            <a:spAutoFit/>
          </a:bodyPr>
          <a:lstStyle/>
          <a:p>
            <a:pPr algn="r" rtl="1"/>
            <a:r>
              <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قطاع </a:t>
            </a:r>
            <a:r>
              <a:rPr lang="ar-SA" sz="44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الكهرباء</a:t>
            </a:r>
            <a:endPar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grpSp>
        <p:nvGrpSpPr>
          <p:cNvPr id="3" name="Group 2"/>
          <p:cNvGrpSpPr/>
          <p:nvPr/>
        </p:nvGrpSpPr>
        <p:grpSpPr>
          <a:xfrm>
            <a:off x="-10613" y="0"/>
            <a:ext cx="18381356" cy="13716000"/>
            <a:chOff x="-10613" y="0"/>
            <a:chExt cx="18381356" cy="13716000"/>
          </a:xfrm>
        </p:grpSpPr>
        <p:sp>
          <p:nvSpPr>
            <p:cNvPr id="25" name="Rectangle 24">
              <a:extLst>
                <a:ext uri="{FF2B5EF4-FFF2-40B4-BE49-F238E27FC236}">
                  <a16:creationId xmlns:a16="http://schemas.microsoft.com/office/drawing/2014/main" id="{33A0007F-A392-4A3E-8CF9-99A48F1F4198}"/>
                </a:ext>
              </a:extLst>
            </p:cNvPr>
            <p:cNvSpPr/>
            <p:nvPr/>
          </p:nvSpPr>
          <p:spPr>
            <a:xfrm>
              <a:off x="-10613"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descr="نتيجة بحث الصور عن الأهداف"/>
            <p:cNvSpPr>
              <a:spLocks noChangeAspect="1" noChangeArrowheads="1"/>
            </p:cNvSpPr>
            <p:nvPr/>
          </p:nvSpPr>
          <p:spPr bwMode="auto">
            <a:xfrm>
              <a:off x="17026112" y="3661603"/>
              <a:ext cx="266719" cy="2667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latin typeface="Sakkal Majalla" panose="02000000000000000000" pitchFamily="2" charset="-78"/>
                <a:cs typeface="Sakkal Majalla" panose="02000000000000000000" pitchFamily="2" charset="-78"/>
              </a:endParaRPr>
            </a:p>
          </p:txBody>
        </p:sp>
        <p:sp>
          <p:nvSpPr>
            <p:cNvPr id="19" name="Arrow: Pentagon 18">
              <a:extLst>
                <a:ext uri="{FF2B5EF4-FFF2-40B4-BE49-F238E27FC236}">
                  <a16:creationId xmlns:a16="http://schemas.microsoft.com/office/drawing/2014/main" id="{B7507069-8E42-4813-860C-24CB554F0CFE}"/>
                </a:ext>
              </a:extLst>
            </p:cNvPr>
            <p:cNvSpPr/>
            <p:nvPr/>
          </p:nvSpPr>
          <p:spPr>
            <a:xfrm flipH="1">
              <a:off x="2808877" y="6076749"/>
              <a:ext cx="4534508" cy="70788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0" name="Arrow: Pentagon 19">
              <a:extLst>
                <a:ext uri="{FF2B5EF4-FFF2-40B4-BE49-F238E27FC236}">
                  <a16:creationId xmlns:a16="http://schemas.microsoft.com/office/drawing/2014/main" id="{A3B63698-9C95-4684-92E7-30497C5AEEEC}"/>
                </a:ext>
              </a:extLst>
            </p:cNvPr>
            <p:cNvSpPr/>
            <p:nvPr/>
          </p:nvSpPr>
          <p:spPr>
            <a:xfrm flipH="1">
              <a:off x="2589583" y="12051448"/>
              <a:ext cx="4534508" cy="70788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21" name="Arrow: Pentagon 20">
              <a:extLst>
                <a:ext uri="{FF2B5EF4-FFF2-40B4-BE49-F238E27FC236}">
                  <a16:creationId xmlns:a16="http://schemas.microsoft.com/office/drawing/2014/main" id="{02B6BF45-C902-4B38-B2AF-066E1D6C5EE3}"/>
                </a:ext>
              </a:extLst>
            </p:cNvPr>
            <p:cNvSpPr/>
            <p:nvPr/>
          </p:nvSpPr>
          <p:spPr>
            <a:xfrm flipH="1">
              <a:off x="10908539" y="11951668"/>
              <a:ext cx="4534508" cy="70788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6" name="Arrow: Pentagon 5">
              <a:extLst>
                <a:ext uri="{FF2B5EF4-FFF2-40B4-BE49-F238E27FC236}">
                  <a16:creationId xmlns:a16="http://schemas.microsoft.com/office/drawing/2014/main" id="{B11D8292-5323-4E00-8827-FFACD558FE2A}"/>
                </a:ext>
              </a:extLst>
            </p:cNvPr>
            <p:cNvSpPr/>
            <p:nvPr/>
          </p:nvSpPr>
          <p:spPr>
            <a:xfrm flipH="1">
              <a:off x="10827507" y="6032716"/>
              <a:ext cx="4534507" cy="707885"/>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akkal Majalla" panose="02000000000000000000" pitchFamily="2" charset="-78"/>
                <a:cs typeface="Sakkal Majalla" panose="02000000000000000000" pitchFamily="2" charset="-78"/>
              </a:endParaRPr>
            </a:p>
          </p:txBody>
        </p:sp>
        <p:sp>
          <p:nvSpPr>
            <p:cNvPr id="13" name="TextBox 12"/>
            <p:cNvSpPr txBox="1"/>
            <p:nvPr/>
          </p:nvSpPr>
          <p:spPr>
            <a:xfrm>
              <a:off x="2619573" y="12055674"/>
              <a:ext cx="3860331" cy="707886"/>
            </a:xfrm>
            <a:prstGeom prst="rect">
              <a:avLst/>
            </a:prstGeom>
            <a:noFill/>
          </p:spPr>
          <p:txBody>
            <a:bodyPr wrap="square" rtlCol="1">
              <a:spAutoFit/>
            </a:bodyPr>
            <a:lstStyle/>
            <a:p>
              <a:pPr algn="r" rtl="1"/>
              <a:r>
                <a:rPr lang="ar-SA" sz="4000" b="1" dirty="0">
                  <a:solidFill>
                    <a:schemeClr val="bg2">
                      <a:lumMod val="25000"/>
                    </a:schemeClr>
                  </a:solidFill>
                  <a:latin typeface="Sakkal Majalla" panose="02000000000000000000" pitchFamily="2" charset="-78"/>
                  <a:cs typeface="Sakkal Majalla" panose="02000000000000000000" pitchFamily="2" charset="-78"/>
                </a:rPr>
                <a:t>خدمات مشتركين</a:t>
              </a:r>
            </a:p>
          </p:txBody>
        </p:sp>
        <p:sp>
          <p:nvSpPr>
            <p:cNvPr id="16" name="TextBox 15"/>
            <p:cNvSpPr txBox="1"/>
            <p:nvPr/>
          </p:nvSpPr>
          <p:spPr>
            <a:xfrm>
              <a:off x="12890630" y="6008517"/>
              <a:ext cx="1194111" cy="707886"/>
            </a:xfrm>
            <a:prstGeom prst="rect">
              <a:avLst/>
            </a:prstGeom>
            <a:noFill/>
          </p:spPr>
          <p:txBody>
            <a:bodyPr wrap="square" rtlCol="1">
              <a:spAutoFit/>
            </a:bodyPr>
            <a:lstStyle/>
            <a:p>
              <a:pPr algn="ctr" rtl="1"/>
              <a:r>
                <a:rPr lang="ar-SA" sz="4000" b="1" dirty="0">
                  <a:solidFill>
                    <a:schemeClr val="bg2">
                      <a:lumMod val="25000"/>
                    </a:schemeClr>
                  </a:solidFill>
                  <a:latin typeface="Sakkal Majalla" panose="02000000000000000000" pitchFamily="2" charset="-78"/>
                  <a:cs typeface="Sakkal Majalla" panose="02000000000000000000" pitchFamily="2" charset="-78"/>
                </a:rPr>
                <a:t>توليد</a:t>
              </a:r>
            </a:p>
          </p:txBody>
        </p:sp>
        <p:sp>
          <p:nvSpPr>
            <p:cNvPr id="17" name="TextBox 16"/>
            <p:cNvSpPr txBox="1"/>
            <p:nvPr/>
          </p:nvSpPr>
          <p:spPr>
            <a:xfrm>
              <a:off x="4149139" y="6137481"/>
              <a:ext cx="1628565" cy="707886"/>
            </a:xfrm>
            <a:prstGeom prst="rect">
              <a:avLst/>
            </a:prstGeom>
            <a:noFill/>
          </p:spPr>
          <p:txBody>
            <a:bodyPr wrap="square" rtlCol="1">
              <a:spAutoFit/>
            </a:bodyPr>
            <a:lstStyle/>
            <a:p>
              <a:pPr algn="r" rtl="1"/>
              <a:r>
                <a:rPr lang="ar-SA" sz="4000" b="1" dirty="0">
                  <a:solidFill>
                    <a:schemeClr val="bg2">
                      <a:lumMod val="25000"/>
                    </a:schemeClr>
                  </a:solidFill>
                  <a:latin typeface="Sakkal Majalla" panose="02000000000000000000" pitchFamily="2" charset="-78"/>
                  <a:cs typeface="Sakkal Majalla" panose="02000000000000000000" pitchFamily="2" charset="-78"/>
                </a:rPr>
                <a:t>نقل</a:t>
              </a:r>
            </a:p>
          </p:txBody>
        </p:sp>
        <p:sp>
          <p:nvSpPr>
            <p:cNvPr id="18" name="TextBox 17"/>
            <p:cNvSpPr txBox="1"/>
            <p:nvPr/>
          </p:nvSpPr>
          <p:spPr>
            <a:xfrm>
              <a:off x="12664177" y="11878662"/>
              <a:ext cx="1523155" cy="707886"/>
            </a:xfrm>
            <a:prstGeom prst="rect">
              <a:avLst/>
            </a:prstGeom>
            <a:noFill/>
          </p:spPr>
          <p:txBody>
            <a:bodyPr wrap="square" rtlCol="1">
              <a:spAutoFit/>
            </a:bodyPr>
            <a:lstStyle/>
            <a:p>
              <a:pPr algn="r" rtl="1"/>
              <a:r>
                <a:rPr lang="ar-SA" sz="4000" b="1" dirty="0">
                  <a:solidFill>
                    <a:schemeClr val="bg2">
                      <a:lumMod val="25000"/>
                    </a:schemeClr>
                  </a:solidFill>
                  <a:latin typeface="Sakkal Majalla" panose="02000000000000000000" pitchFamily="2" charset="-78"/>
                  <a:cs typeface="Sakkal Majalla" panose="02000000000000000000" pitchFamily="2" charset="-78"/>
                </a:rPr>
                <a:t>توزيع</a:t>
              </a:r>
            </a:p>
          </p:txBody>
        </p:sp>
        <p:pic>
          <p:nvPicPr>
            <p:cNvPr id="4" name="Picture 3">
              <a:extLst>
                <a:ext uri="{FF2B5EF4-FFF2-40B4-BE49-F238E27FC236}">
                  <a16:creationId xmlns:a16="http://schemas.microsoft.com/office/drawing/2014/main" id="{F23D38A4-05EF-4714-A2E1-0C5EEEC2D88A}"/>
                </a:ext>
              </a:extLst>
            </p:cNvPr>
            <p:cNvPicPr>
              <a:picLocks noChangeAspect="1"/>
            </p:cNvPicPr>
            <p:nvPr/>
          </p:nvPicPr>
          <p:blipFill rotWithShape="1">
            <a:blip r:embed="rId3"/>
            <a:srcRect l="25116" t="30984" r="48200" b="47009"/>
            <a:stretch/>
          </p:blipFill>
          <p:spPr>
            <a:xfrm>
              <a:off x="11048270" y="2381686"/>
              <a:ext cx="3684721" cy="3038807"/>
            </a:xfrm>
            <a:prstGeom prst="rect">
              <a:avLst/>
            </a:prstGeom>
          </p:spPr>
        </p:pic>
        <p:pic>
          <p:nvPicPr>
            <p:cNvPr id="22" name="Picture 21">
              <a:extLst>
                <a:ext uri="{FF2B5EF4-FFF2-40B4-BE49-F238E27FC236}">
                  <a16:creationId xmlns:a16="http://schemas.microsoft.com/office/drawing/2014/main" id="{C5876769-46FF-4E5D-A1E3-39D33FB7AD84}"/>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30000"/>
                      </a14:imgEffect>
                    </a14:imgLayer>
                  </a14:imgProps>
                </a:ext>
              </a:extLst>
            </a:blip>
            <a:srcRect l="53453" t="27994" r="20629" b="46303"/>
            <a:stretch/>
          </p:blipFill>
          <p:spPr>
            <a:xfrm>
              <a:off x="3298353" y="2039083"/>
              <a:ext cx="3579040" cy="3549179"/>
            </a:xfrm>
            <a:prstGeom prst="rect">
              <a:avLst/>
            </a:prstGeom>
          </p:spPr>
        </p:pic>
        <p:pic>
          <p:nvPicPr>
            <p:cNvPr id="23" name="Picture 22">
              <a:extLst>
                <a:ext uri="{FF2B5EF4-FFF2-40B4-BE49-F238E27FC236}">
                  <a16:creationId xmlns:a16="http://schemas.microsoft.com/office/drawing/2014/main" id="{79CF4F49-1926-46F6-8E42-7D16A762A86A}"/>
                </a:ext>
              </a:extLst>
            </p:cNvPr>
            <p:cNvPicPr>
              <a:picLocks noChangeAspect="1"/>
            </p:cNvPicPr>
            <p:nvPr/>
          </p:nvPicPr>
          <p:blipFill rotWithShape="1">
            <a:blip r:embed="rId6">
              <a:extLst>
                <a:ext uri="{BEBA8EAE-BF5A-486C-A8C5-ECC9F3942E4B}">
                  <a14:imgProps xmlns:a14="http://schemas.microsoft.com/office/drawing/2010/main">
                    <a14:imgLayer r:embed="rId5">
                      <a14:imgEffect>
                        <a14:saturation sat="0"/>
                      </a14:imgEffect>
                      <a14:imgEffect>
                        <a14:brightnessContrast bright="-24000"/>
                      </a14:imgEffect>
                    </a14:imgLayer>
                  </a14:imgProps>
                </a:ext>
              </a:extLst>
            </a:blip>
            <a:srcRect l="7015" t="26561" r="75374" b="47736"/>
            <a:stretch/>
          </p:blipFill>
          <p:spPr>
            <a:xfrm>
              <a:off x="12065822" y="7980922"/>
              <a:ext cx="2431915" cy="3549179"/>
            </a:xfrm>
            <a:prstGeom prst="rect">
              <a:avLst/>
            </a:prstGeom>
          </p:spPr>
        </p:pic>
        <p:pic>
          <p:nvPicPr>
            <p:cNvPr id="10" name="Picture 9">
              <a:extLst>
                <a:ext uri="{FF2B5EF4-FFF2-40B4-BE49-F238E27FC236}">
                  <a16:creationId xmlns:a16="http://schemas.microsoft.com/office/drawing/2014/main" id="{F0BFFD80-890B-449B-B50A-EE62998B8112}"/>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3000" contrast="18000"/>
                      </a14:imgEffect>
                    </a14:imgLayer>
                  </a14:imgProps>
                </a:ext>
              </a:extLst>
            </a:blip>
            <a:srcRect l="76771" t="6696" r="2055" b="53437"/>
            <a:stretch/>
          </p:blipFill>
          <p:spPr>
            <a:xfrm>
              <a:off x="2810736" y="7741301"/>
              <a:ext cx="3478007" cy="3820241"/>
            </a:xfrm>
            <a:prstGeom prst="rect">
              <a:avLst/>
            </a:prstGeom>
          </p:spPr>
        </p:pic>
      </p:grpSp>
    </p:spTree>
    <p:extLst>
      <p:ext uri="{BB962C8B-B14F-4D97-AF65-F5344CB8AC3E}">
        <p14:creationId xmlns:p14="http://schemas.microsoft.com/office/powerpoint/2010/main" val="321737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row: Pentagon 14">
            <a:extLst>
              <a:ext uri="{FF2B5EF4-FFF2-40B4-BE49-F238E27FC236}">
                <a16:creationId xmlns:a16="http://schemas.microsoft.com/office/drawing/2014/main" id="{C64F72D6-C4D1-4502-AA94-50893C65538F}"/>
              </a:ext>
            </a:extLst>
          </p:cNvPr>
          <p:cNvSpPr/>
          <p:nvPr/>
        </p:nvSpPr>
        <p:spPr>
          <a:xfrm flipH="1">
            <a:off x="18841940" y="2888341"/>
            <a:ext cx="5208862" cy="1712423"/>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D70C12-923B-4C30-8F43-520DD2624E6B}"/>
              </a:ext>
            </a:extLst>
          </p:cNvPr>
          <p:cNvSpPr/>
          <p:nvPr/>
        </p:nvSpPr>
        <p:spPr>
          <a:xfrm>
            <a:off x="-5072" y="5533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2387B20-40CC-4DF6-BCC8-3F7A734BC746}"/>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6" name="Rectangle 5"/>
          <p:cNvSpPr/>
          <p:nvPr/>
        </p:nvSpPr>
        <p:spPr>
          <a:xfrm>
            <a:off x="1455353" y="2964419"/>
            <a:ext cx="16154625" cy="923330"/>
          </a:xfrm>
          <a:prstGeom prst="rect">
            <a:avLst/>
          </a:prstGeom>
        </p:spPr>
        <p:txBody>
          <a:bodyPr wrap="square">
            <a:spAutoFit/>
          </a:bodyPr>
          <a:lstStyle/>
          <a:p>
            <a:pPr marL="57150" indent="-57150" algn="ctr"/>
            <a:r>
              <a:rPr lang="ar-SA" sz="5400" b="1" dirty="0" smtClean="0">
                <a:solidFill>
                  <a:schemeClr val="bg1"/>
                </a:solidFill>
                <a:latin typeface="Sakkal Majalla" panose="02000000000000000000" pitchFamily="2" charset="-78"/>
                <a:cs typeface="Sakkal Majalla" panose="02000000000000000000" pitchFamily="2" charset="-78"/>
              </a:rPr>
              <a:t>تنظيم </a:t>
            </a:r>
            <a:r>
              <a:rPr lang="ar-SA" sz="5400" b="1" dirty="0">
                <a:solidFill>
                  <a:schemeClr val="bg1"/>
                </a:solidFill>
                <a:latin typeface="Sakkal Majalla" panose="02000000000000000000" pitchFamily="2" charset="-78"/>
                <a:cs typeface="Sakkal Majalla" panose="02000000000000000000" pitchFamily="2" charset="-78"/>
              </a:rPr>
              <a:t>العلاقة بين المستهلك ومقدم الخدمة، لحفظ حقوق الطرفين. </a:t>
            </a:r>
            <a:endParaRPr lang="en-US" sz="5400" b="1" dirty="0">
              <a:solidFill>
                <a:schemeClr val="bg1"/>
              </a:solidFill>
              <a:latin typeface="Sakkal Majalla" panose="02000000000000000000" pitchFamily="2" charset="-78"/>
              <a:cs typeface="Sakkal Majalla" panose="02000000000000000000" pitchFamily="2" charset="-78"/>
            </a:endParaRPr>
          </a:p>
        </p:txBody>
      </p:sp>
      <p:sp>
        <p:nvSpPr>
          <p:cNvPr id="11" name="TextBox 10">
            <a:extLst>
              <a:ext uri="{FF2B5EF4-FFF2-40B4-BE49-F238E27FC236}">
                <a16:creationId xmlns:a16="http://schemas.microsoft.com/office/drawing/2014/main" id="{2292699F-4884-4FDB-BCF9-8523E51A72D3}"/>
              </a:ext>
            </a:extLst>
          </p:cNvPr>
          <p:cNvSpPr txBox="1"/>
          <p:nvPr/>
        </p:nvSpPr>
        <p:spPr>
          <a:xfrm>
            <a:off x="19046374" y="3359831"/>
            <a:ext cx="4214924" cy="769441"/>
          </a:xfrm>
          <a:prstGeom prst="rect">
            <a:avLst/>
          </a:prstGeom>
          <a:noFill/>
        </p:spPr>
        <p:txBody>
          <a:bodyPr wrap="square" rtlCol="1">
            <a:spAutoFit/>
          </a:bodyPr>
          <a:lstStyle/>
          <a:p>
            <a:pPr algn="r" rtl="1"/>
            <a:r>
              <a:rPr lang="ar-SA" sz="44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دور الهيئة</a:t>
            </a:r>
            <a:endPar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endParaRPr>
          </a:p>
        </p:txBody>
      </p:sp>
      <p:sp>
        <p:nvSpPr>
          <p:cNvPr id="4" name="Rectangle 3">
            <a:extLst>
              <a:ext uri="{FF2B5EF4-FFF2-40B4-BE49-F238E27FC236}">
                <a16:creationId xmlns:a16="http://schemas.microsoft.com/office/drawing/2014/main" id="{736BA483-CDC2-4D03-BA6C-78889123642F}"/>
              </a:ext>
            </a:extLst>
          </p:cNvPr>
          <p:cNvSpPr/>
          <p:nvPr/>
        </p:nvSpPr>
        <p:spPr>
          <a:xfrm>
            <a:off x="4318032" y="5625868"/>
            <a:ext cx="10358229" cy="6044571"/>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10D830FA-8455-4782-AA28-EC3ECAF1753F}"/>
              </a:ext>
            </a:extLst>
          </p:cNvPr>
          <p:cNvSpPr/>
          <p:nvPr/>
        </p:nvSpPr>
        <p:spPr>
          <a:xfrm>
            <a:off x="6960869" y="4988838"/>
            <a:ext cx="5143595" cy="1274061"/>
          </a:xfrm>
          <a:prstGeom prst="hexagon">
            <a:avLst>
              <a:gd name="adj" fmla="val 67786"/>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chemeClr val="tx1"/>
                </a:solidFill>
                <a:latin typeface="Sakkal Majalla" panose="02000000000000000000" pitchFamily="2" charset="-78"/>
                <a:cs typeface="Sakkal Majalla" panose="02000000000000000000" pitchFamily="2" charset="-78"/>
              </a:rPr>
              <a:t>مقدمو الكهرباء</a:t>
            </a:r>
            <a:endParaRPr lang="en-US" sz="6000" dirty="0">
              <a:solidFill>
                <a:schemeClr val="tx1"/>
              </a:solidFill>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t="28134" r="-2613" b="24802"/>
          <a:stretch/>
        </p:blipFill>
        <p:spPr>
          <a:xfrm>
            <a:off x="4849452" y="6861566"/>
            <a:ext cx="3728406" cy="1710069"/>
          </a:xfrm>
          <a:prstGeom prst="rect">
            <a:avLst/>
          </a:prstGeom>
        </p:spPr>
      </p:pic>
      <p:pic>
        <p:nvPicPr>
          <p:cNvPr id="12" name="Picture 11" descr="ÙØªÙØ¬Ø© Ø¨Ø­Ø« Ø§ÙØµÙØ± Ø¹Ù Ø§ÙØ´Ø±ÙØ© Ø§ÙØ³Ø¹ÙØ¯ÙØ© ÙÙÙÙØ±Ø¨Ø§Ø¡"/>
          <p:cNvPicPr/>
          <p:nvPr/>
        </p:nvPicPr>
        <p:blipFill rotWithShape="1">
          <a:blip r:embed="rId4" cstate="print">
            <a:extLst>
              <a:ext uri="{28A0092B-C50C-407E-A947-70E740481C1C}">
                <a14:useLocalDpi xmlns:a14="http://schemas.microsoft.com/office/drawing/2010/main" val="0"/>
              </a:ext>
            </a:extLst>
          </a:blip>
          <a:srcRect t="13980" b="14855"/>
          <a:stretch/>
        </p:blipFill>
        <p:spPr bwMode="auto">
          <a:xfrm>
            <a:off x="9972136" y="6832999"/>
            <a:ext cx="3794861" cy="1735070"/>
          </a:xfrm>
          <a:prstGeom prst="rect">
            <a:avLst/>
          </a:prstGeom>
          <a:noFill/>
          <a:ln>
            <a:noFill/>
          </a:ln>
        </p:spPr>
      </p:pic>
      <p:cxnSp>
        <p:nvCxnSpPr>
          <p:cNvPr id="7" name="Straight Connector 6"/>
          <p:cNvCxnSpPr/>
          <p:nvPr/>
        </p:nvCxnSpPr>
        <p:spPr>
          <a:xfrm flipH="1">
            <a:off x="4318032" y="8941146"/>
            <a:ext cx="10358230" cy="0"/>
          </a:xfrm>
          <a:prstGeom prst="line">
            <a:avLst/>
          </a:prstGeom>
          <a:ln>
            <a:solidFill>
              <a:srgbClr val="FFFFFF"/>
            </a:solidFill>
          </a:ln>
        </p:spPr>
        <p:style>
          <a:lnRef idx="3">
            <a:schemeClr val="accent2"/>
          </a:lnRef>
          <a:fillRef idx="0">
            <a:schemeClr val="accent2"/>
          </a:fillRef>
          <a:effectRef idx="2">
            <a:schemeClr val="accent2"/>
          </a:effectRef>
          <a:fontRef idx="minor">
            <a:schemeClr val="tx1"/>
          </a:fontRef>
        </p:style>
      </p:cxnSp>
      <p:sp>
        <p:nvSpPr>
          <p:cNvPr id="13" name="Hexagon 12">
            <a:extLst>
              <a:ext uri="{FF2B5EF4-FFF2-40B4-BE49-F238E27FC236}">
                <a16:creationId xmlns:a16="http://schemas.microsoft.com/office/drawing/2014/main" id="{10D830FA-8455-4782-AA28-EC3ECAF1753F}"/>
              </a:ext>
            </a:extLst>
          </p:cNvPr>
          <p:cNvSpPr/>
          <p:nvPr/>
        </p:nvSpPr>
        <p:spPr>
          <a:xfrm>
            <a:off x="7110634" y="11033408"/>
            <a:ext cx="5143595" cy="1274061"/>
          </a:xfrm>
          <a:prstGeom prst="hexagon">
            <a:avLst>
              <a:gd name="adj" fmla="val 67786"/>
              <a:gd name="vf" fmla="val 1154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solidFill>
                  <a:schemeClr val="tx1"/>
                </a:solidFill>
                <a:latin typeface="Sakkal Majalla" panose="02000000000000000000" pitchFamily="2" charset="-78"/>
                <a:cs typeface="Sakkal Majalla" panose="02000000000000000000" pitchFamily="2" charset="-78"/>
              </a:rPr>
              <a:t>المستهلكون</a:t>
            </a:r>
            <a:endParaRPr lang="en-US" sz="6000" dirty="0">
              <a:solidFill>
                <a:schemeClr val="tx1"/>
              </a:solidFill>
              <a:latin typeface="Sakkal Majalla" panose="02000000000000000000" pitchFamily="2" charset="-78"/>
              <a:cs typeface="Sakkal Majalla" panose="02000000000000000000" pitchFamily="2" charset="-78"/>
            </a:endParaRPr>
          </a:p>
        </p:txBody>
      </p:sp>
      <p:graphicFrame>
        <p:nvGraphicFramePr>
          <p:cNvPr id="19" name="Table 18"/>
          <p:cNvGraphicFramePr>
            <a:graphicFrameLocks noGrp="1"/>
          </p:cNvGraphicFramePr>
          <p:nvPr>
            <p:extLst>
              <p:ext uri="{D42A27DB-BD31-4B8C-83A1-F6EECF244321}">
                <p14:modId xmlns:p14="http://schemas.microsoft.com/office/powerpoint/2010/main" val="3610026404"/>
              </p:ext>
            </p:extLst>
          </p:nvPr>
        </p:nvGraphicFramePr>
        <p:xfrm>
          <a:off x="4318031" y="9102107"/>
          <a:ext cx="10358229" cy="1881053"/>
        </p:xfrm>
        <a:graphic>
          <a:graphicData uri="http://schemas.openxmlformats.org/drawingml/2006/table">
            <a:tbl>
              <a:tblPr rtl="1" firstRow="1" bandRow="1">
                <a:tableStyleId>{5C22544A-7EE6-4342-B048-85BDC9FD1C3A}</a:tableStyleId>
              </a:tblPr>
              <a:tblGrid>
                <a:gridCol w="10358229">
                  <a:extLst>
                    <a:ext uri="{9D8B030D-6E8A-4147-A177-3AD203B41FA5}">
                      <a16:colId xmlns:a16="http://schemas.microsoft.com/office/drawing/2014/main" val="1741403999"/>
                    </a:ext>
                  </a:extLst>
                </a:gridCol>
              </a:tblGrid>
              <a:tr h="1881053">
                <a:tc>
                  <a:txBody>
                    <a:bodyPr/>
                    <a:lstStyle/>
                    <a:p>
                      <a:pPr algn="ctr" rtl="1"/>
                      <a:r>
                        <a:rPr lang="ar-SA" sz="4400" dirty="0" smtClean="0">
                          <a:latin typeface="Sakkal Majalla" panose="02000000000000000000" pitchFamily="2" charset="-78"/>
                          <a:cs typeface="Sakkal Majalla" panose="02000000000000000000" pitchFamily="2" charset="-78"/>
                        </a:rPr>
                        <a:t>المستهلكون</a:t>
                      </a:r>
                      <a:r>
                        <a:rPr lang="ar-SA" sz="4400" baseline="0" dirty="0" smtClean="0">
                          <a:latin typeface="Sakkal Majalla" panose="02000000000000000000" pitchFamily="2" charset="-78"/>
                          <a:cs typeface="Sakkal Majalla" panose="02000000000000000000" pitchFamily="2" charset="-78"/>
                        </a:rPr>
                        <a:t> بكافة شرائحهم </a:t>
                      </a:r>
                    </a:p>
                    <a:p>
                      <a:pPr algn="ctr" rtl="1"/>
                      <a:r>
                        <a:rPr lang="ar-SA" sz="4400" baseline="0" dirty="0" smtClean="0">
                          <a:latin typeface="Sakkal Majalla" panose="02000000000000000000" pitchFamily="2" charset="-78"/>
                          <a:cs typeface="Sakkal Majalla" panose="02000000000000000000" pitchFamily="2" charset="-78"/>
                        </a:rPr>
                        <a:t>سكني ، تجاري ، صناعي ،زراعي، حكومي</a:t>
                      </a:r>
                      <a:endParaRPr lang="ar-SA" sz="4400" dirty="0">
                        <a:latin typeface="Sakkal Majalla" panose="02000000000000000000" pitchFamily="2" charset="-78"/>
                        <a:cs typeface="Sakkal Majalla" panose="02000000000000000000" pitchFamily="2" charset="-78"/>
                      </a:endParaRP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lumMod val="50000"/>
                      </a:schemeClr>
                    </a:solidFill>
                  </a:tcPr>
                </a:tc>
                <a:extLst>
                  <a:ext uri="{0D108BD9-81ED-4DB2-BD59-A6C34878D82A}">
                    <a16:rowId xmlns:a16="http://schemas.microsoft.com/office/drawing/2014/main" val="614213240"/>
                  </a:ext>
                </a:extLst>
              </a:tr>
            </a:tbl>
          </a:graphicData>
        </a:graphic>
      </p:graphicFrame>
    </p:spTree>
    <p:extLst>
      <p:ext uri="{BB962C8B-B14F-4D97-AF65-F5344CB8AC3E}">
        <p14:creationId xmlns:p14="http://schemas.microsoft.com/office/powerpoint/2010/main" val="2212980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E396B5A6-C9BE-4351-8D2F-5D170AC8A42B}"/>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749CB6-B047-40F1-85E8-C63DAA38F3BE}"/>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33A0E484-F296-4BB9-BE37-B67D0283B60B}"/>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Content Placeholder 3"/>
          <p:cNvSpPr txBox="1">
            <a:spLocks/>
          </p:cNvSpPr>
          <p:nvPr/>
        </p:nvSpPr>
        <p:spPr>
          <a:xfrm>
            <a:off x="1390650" y="3589338"/>
            <a:ext cx="16102063" cy="4932091"/>
          </a:xfrm>
          <a:prstGeom prst="rect">
            <a:avLst/>
          </a:prstGeom>
        </p:spPr>
        <p:txBody>
          <a:bodyPr>
            <a:noAutofit/>
          </a:bodyPr>
          <a:lstStyle>
            <a:defPPr>
              <a:defRPr lang="en-US"/>
            </a:defPPr>
            <a:lvl1pPr marL="342900" lvl="0" indent="-342900" algn="r" rtl="1">
              <a:lnSpc>
                <a:spcPct val="150000"/>
              </a:lnSpc>
              <a:spcBef>
                <a:spcPct val="20000"/>
              </a:spcBef>
              <a:buFont typeface="+mj-lt"/>
              <a:buAutoNum type="arabicPeriod"/>
              <a:defRPr sz="2500" b="1">
                <a:latin typeface="Traditional Arabic" panose="02020603050405020304" pitchFamily="18" charset="-78"/>
                <a:cs typeface="Traditional Arabic" panose="02020603050405020304" pitchFamily="18" charset="-78"/>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nSpc>
                <a:spcPct val="100000"/>
              </a:lnSpc>
              <a:buNone/>
            </a:pPr>
            <a:r>
              <a:rPr lang="ar-SA" sz="5400" dirty="0" smtClean="0">
                <a:solidFill>
                  <a:schemeClr val="bg1"/>
                </a:solidFill>
                <a:latin typeface="Sakkal Majalla" panose="02000000000000000000" pitchFamily="2" charset="-78"/>
                <a:cs typeface="Sakkal Majalla" panose="02000000000000000000" pitchFamily="2" charset="-78"/>
              </a:rPr>
              <a:t>أولاً : تطوير </a:t>
            </a:r>
            <a:r>
              <a:rPr lang="ar-SA" sz="5400" dirty="0">
                <a:solidFill>
                  <a:schemeClr val="bg1"/>
                </a:solidFill>
                <a:latin typeface="Sakkal Majalla" panose="02000000000000000000" pitchFamily="2" charset="-78"/>
                <a:cs typeface="Sakkal Majalla" panose="02000000000000000000" pitchFamily="2" charset="-78"/>
              </a:rPr>
              <a:t>التنظيمات الخاصة بالمستهلك وحمايته مثل:</a:t>
            </a:r>
          </a:p>
          <a:p>
            <a:pPr marL="0" indent="0">
              <a:lnSpc>
                <a:spcPct val="100000"/>
              </a:lnSpc>
              <a:buNone/>
            </a:pPr>
            <a:r>
              <a:rPr lang="ar-SA" sz="4800" dirty="0">
                <a:solidFill>
                  <a:schemeClr val="bg1"/>
                </a:solidFill>
                <a:latin typeface="Sakkal Majalla" panose="02000000000000000000" pitchFamily="2" charset="-78"/>
                <a:cs typeface="Sakkal Majalla" panose="02000000000000000000" pitchFamily="2" charset="-78"/>
              </a:rPr>
              <a:t>			</a:t>
            </a:r>
            <a:r>
              <a:rPr lang="ar-SA" sz="4800" dirty="0" smtClean="0">
                <a:solidFill>
                  <a:schemeClr val="bg1"/>
                </a:solidFill>
                <a:latin typeface="Sakkal Majalla" panose="02000000000000000000" pitchFamily="2" charset="-78"/>
                <a:cs typeface="Sakkal Majalla" panose="02000000000000000000" pitchFamily="2" charset="-78"/>
              </a:rPr>
              <a:t>-</a:t>
            </a:r>
            <a:r>
              <a:rPr lang="ar-SA" sz="4800" b="0" dirty="0" smtClean="0">
                <a:solidFill>
                  <a:schemeClr val="bg1"/>
                </a:solidFill>
                <a:latin typeface="Sakkal Majalla" panose="02000000000000000000" pitchFamily="2" charset="-78"/>
                <a:cs typeface="Sakkal Majalla" panose="02000000000000000000" pitchFamily="2" charset="-78"/>
              </a:rPr>
              <a:t>اصدار </a:t>
            </a:r>
            <a:r>
              <a:rPr lang="ar-SA" sz="4800" b="0" dirty="0">
                <a:solidFill>
                  <a:schemeClr val="bg1"/>
                </a:solidFill>
                <a:latin typeface="Sakkal Majalla" panose="02000000000000000000" pitchFamily="2" charset="-78"/>
                <a:cs typeface="Sakkal Majalla" panose="02000000000000000000" pitchFamily="2" charset="-78"/>
              </a:rPr>
              <a:t>دليل تقديم الخدمة </a:t>
            </a:r>
            <a:r>
              <a:rPr lang="ar-SA" sz="4800" b="0" dirty="0" smtClean="0">
                <a:solidFill>
                  <a:schemeClr val="bg1"/>
                </a:solidFill>
                <a:latin typeface="Sakkal Majalla" panose="02000000000000000000" pitchFamily="2" charset="-78"/>
                <a:cs typeface="Sakkal Majalla" panose="02000000000000000000" pitchFamily="2" charset="-78"/>
              </a:rPr>
              <a:t>الكهربائية وتحديثه باستمرار .</a:t>
            </a:r>
            <a:endParaRPr lang="ar-SA" sz="4800" b="0" dirty="0">
              <a:solidFill>
                <a:schemeClr val="bg1"/>
              </a:solidFill>
              <a:latin typeface="Sakkal Majalla" panose="02000000000000000000" pitchFamily="2" charset="-78"/>
              <a:cs typeface="Sakkal Majalla" panose="02000000000000000000" pitchFamily="2" charset="-78"/>
            </a:endParaRPr>
          </a:p>
          <a:p>
            <a:pPr marL="0" indent="0">
              <a:lnSpc>
                <a:spcPct val="100000"/>
              </a:lnSpc>
              <a:buNone/>
            </a:pPr>
            <a:r>
              <a:rPr lang="ar-SA" sz="4800" b="0" dirty="0">
                <a:solidFill>
                  <a:schemeClr val="bg1"/>
                </a:solidFill>
                <a:latin typeface="Sakkal Majalla" panose="02000000000000000000" pitchFamily="2" charset="-78"/>
                <a:cs typeface="Sakkal Majalla" panose="02000000000000000000" pitchFamily="2" charset="-78"/>
              </a:rPr>
              <a:t>			- </a:t>
            </a:r>
            <a:r>
              <a:rPr lang="ar-SA" sz="4800" b="0" dirty="0" smtClean="0">
                <a:solidFill>
                  <a:schemeClr val="bg1"/>
                </a:solidFill>
                <a:latin typeface="Sakkal Majalla" panose="02000000000000000000" pitchFamily="2" charset="-78"/>
                <a:cs typeface="Sakkal Majalla" panose="02000000000000000000" pitchFamily="2" charset="-78"/>
              </a:rPr>
              <a:t>اعداداتفاقية </a:t>
            </a:r>
            <a:r>
              <a:rPr lang="ar-SA" sz="4800" b="0" dirty="0">
                <a:solidFill>
                  <a:schemeClr val="bg1"/>
                </a:solidFill>
                <a:latin typeface="Sakkal Majalla" panose="02000000000000000000" pitchFamily="2" charset="-78"/>
                <a:cs typeface="Sakkal Majalla" panose="02000000000000000000" pitchFamily="2" charset="-78"/>
              </a:rPr>
              <a:t>الإيصال  والاستهلاك.</a:t>
            </a:r>
          </a:p>
          <a:p>
            <a:pPr marL="0" indent="0">
              <a:lnSpc>
                <a:spcPct val="100000"/>
              </a:lnSpc>
              <a:buNone/>
            </a:pPr>
            <a:r>
              <a:rPr lang="ar-SA" sz="4800" b="0" dirty="0">
                <a:solidFill>
                  <a:schemeClr val="bg1"/>
                </a:solidFill>
                <a:latin typeface="Sakkal Majalla" panose="02000000000000000000" pitchFamily="2" charset="-78"/>
                <a:cs typeface="Sakkal Majalla" panose="02000000000000000000" pitchFamily="2" charset="-78"/>
              </a:rPr>
              <a:t>		</a:t>
            </a:r>
            <a:r>
              <a:rPr lang="en-US" sz="4800" b="0" dirty="0">
                <a:solidFill>
                  <a:schemeClr val="bg1"/>
                </a:solidFill>
                <a:latin typeface="Sakkal Majalla" panose="02000000000000000000" pitchFamily="2" charset="-78"/>
                <a:cs typeface="Sakkal Majalla" panose="02000000000000000000" pitchFamily="2" charset="-78"/>
              </a:rPr>
              <a:t>	-</a:t>
            </a:r>
            <a:r>
              <a:rPr lang="ar-SA" sz="4800" b="0" dirty="0">
                <a:solidFill>
                  <a:schemeClr val="bg1"/>
                </a:solidFill>
                <a:latin typeface="Sakkal Majalla" panose="02000000000000000000" pitchFamily="2" charset="-78"/>
                <a:cs typeface="Sakkal Majalla" panose="02000000000000000000" pitchFamily="2" charset="-78"/>
              </a:rPr>
              <a:t> </a:t>
            </a:r>
            <a:r>
              <a:rPr lang="ar-SA" sz="4800" b="0" dirty="0" smtClean="0">
                <a:solidFill>
                  <a:schemeClr val="bg1"/>
                </a:solidFill>
                <a:latin typeface="Sakkal Majalla" panose="02000000000000000000" pitchFamily="2" charset="-78"/>
                <a:cs typeface="Sakkal Majalla" panose="02000000000000000000" pitchFamily="2" charset="-78"/>
              </a:rPr>
              <a:t>اصدار دليل المعايير </a:t>
            </a:r>
            <a:r>
              <a:rPr lang="ar-SA" sz="4800" b="0" dirty="0">
                <a:solidFill>
                  <a:schemeClr val="bg1"/>
                </a:solidFill>
                <a:latin typeface="Sakkal Majalla" panose="02000000000000000000" pitchFamily="2" charset="-78"/>
                <a:cs typeface="Sakkal Majalla" panose="02000000000000000000" pitchFamily="2" charset="-78"/>
              </a:rPr>
              <a:t>المضمونة.</a:t>
            </a:r>
          </a:p>
          <a:p>
            <a:pPr marL="0" indent="0">
              <a:lnSpc>
                <a:spcPct val="100000"/>
              </a:lnSpc>
              <a:buNone/>
            </a:pPr>
            <a:r>
              <a:rPr lang="ar-SA" sz="4800" b="0" dirty="0">
                <a:solidFill>
                  <a:schemeClr val="bg1"/>
                </a:solidFill>
                <a:latin typeface="Sakkal Majalla" panose="02000000000000000000" pitchFamily="2" charset="-78"/>
                <a:cs typeface="Sakkal Majalla" panose="02000000000000000000" pitchFamily="2" charset="-78"/>
              </a:rPr>
              <a:t>			- اعتماد دليل إجراءات الشكاوى لدى مقدم الخدمة.</a:t>
            </a:r>
          </a:p>
        </p:txBody>
      </p:sp>
      <p:sp>
        <p:nvSpPr>
          <p:cNvPr id="6" name="TextBox 5">
            <a:extLst>
              <a:ext uri="{FF2B5EF4-FFF2-40B4-BE49-F238E27FC236}">
                <a16:creationId xmlns:a16="http://schemas.microsoft.com/office/drawing/2014/main" id="{72A462B8-708A-4B62-B4DD-51F9C2C27B74}"/>
              </a:ext>
            </a:extLst>
          </p:cNvPr>
          <p:cNvSpPr txBox="1"/>
          <p:nvPr/>
        </p:nvSpPr>
        <p:spPr>
          <a:xfrm>
            <a:off x="19443939" y="3425478"/>
            <a:ext cx="4407124" cy="1446550"/>
          </a:xfrm>
          <a:prstGeom prst="rect">
            <a:avLst/>
          </a:prstGeom>
          <a:noFill/>
        </p:spPr>
        <p:txBody>
          <a:bodyPr wrap="square" rtlCol="1">
            <a:spAutoFit/>
          </a:bodyPr>
          <a:lstStyle/>
          <a:p>
            <a:pPr algn="ctr" rtl="1"/>
            <a:r>
              <a:rPr lang="ar-SA" sz="44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دور </a:t>
            </a:r>
            <a:r>
              <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الهيئة </a:t>
            </a:r>
            <a:r>
              <a:rPr lang="ar-SA" sz="4400" b="1" dirty="0" smtClean="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في خدمة المستهلك</a:t>
            </a:r>
            <a:endParaRPr lang="ar-SA" sz="6000" b="1"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18252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84A5AA1F-3048-44AD-A53E-E4D82E5643AB}"/>
              </a:ext>
            </a:extLst>
          </p:cNvPr>
          <p:cNvSpPr/>
          <p:nvPr/>
        </p:nvSpPr>
        <p:spPr>
          <a:xfrm flipH="1">
            <a:off x="18841940" y="2888341"/>
            <a:ext cx="5208862" cy="2350409"/>
          </a:xfrm>
          <a:prstGeom prst="homePlate">
            <a:avLst/>
          </a:prstGeom>
          <a:solidFill>
            <a:srgbClr val="01B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D159F3-0E19-461C-B12B-D91746639613}"/>
              </a:ext>
            </a:extLst>
          </p:cNvPr>
          <p:cNvSpPr/>
          <p:nvPr/>
        </p:nvSpPr>
        <p:spPr>
          <a:xfrm>
            <a:off x="1" y="0"/>
            <a:ext cx="18381356" cy="13716000"/>
          </a:xfrm>
          <a:prstGeom prst="rect">
            <a:avLst/>
          </a:prstGeom>
          <a:gradFill>
            <a:gsLst>
              <a:gs pos="100000">
                <a:srgbClr val="017DC7"/>
              </a:gs>
              <a:gs pos="0">
                <a:srgbClr val="01B6AD"/>
              </a:gs>
            </a:gsLst>
            <a:lin ang="5400000" scaled="1"/>
          </a:gradFill>
          <a:ln>
            <a:noFill/>
          </a:ln>
          <a:effectLst>
            <a:outerShdw blurRad="317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984B45B-4866-494B-A8FB-F7557A4B9330}"/>
              </a:ext>
            </a:extLst>
          </p:cNvPr>
          <p:cNvPicPr>
            <a:picLocks noChangeAspect="1"/>
          </p:cNvPicPr>
          <p:nvPr/>
        </p:nvPicPr>
        <p:blipFill>
          <a:blip r:embed="rId2"/>
          <a:stretch>
            <a:fillRect/>
          </a:stretch>
        </p:blipFill>
        <p:spPr>
          <a:xfrm>
            <a:off x="19631444" y="43138"/>
            <a:ext cx="3629854" cy="1584163"/>
          </a:xfrm>
          <a:prstGeom prst="rect">
            <a:avLst/>
          </a:prstGeom>
        </p:spPr>
      </p:pic>
      <p:sp>
        <p:nvSpPr>
          <p:cNvPr id="11" name="TextBox 10">
            <a:extLst>
              <a:ext uri="{FF2B5EF4-FFF2-40B4-BE49-F238E27FC236}">
                <a16:creationId xmlns:a16="http://schemas.microsoft.com/office/drawing/2014/main" id="{C2C34288-2D69-4750-B7B3-7CA4D7B19A1F}"/>
              </a:ext>
            </a:extLst>
          </p:cNvPr>
          <p:cNvSpPr txBox="1"/>
          <p:nvPr/>
        </p:nvSpPr>
        <p:spPr>
          <a:xfrm>
            <a:off x="19391006" y="3340270"/>
            <a:ext cx="4545147" cy="1446550"/>
          </a:xfrm>
          <a:prstGeom prst="rect">
            <a:avLst/>
          </a:prstGeom>
          <a:noFill/>
        </p:spPr>
        <p:txBody>
          <a:bodyPr wrap="square" rtlCol="1">
            <a:spAutoFit/>
          </a:bodyPr>
          <a:lstStyle/>
          <a:p>
            <a:pPr algn="ctr" rtl="1"/>
            <a:r>
              <a:rPr lang="ar-SA" sz="4400" b="1" dirty="0">
                <a:solidFill>
                  <a:schemeClr val="bg1"/>
                </a:solidFill>
                <a:latin typeface="GE Dinar Two Medium" panose="020A0503020102020204" pitchFamily="18" charset="-78"/>
                <a:ea typeface="GE Dinar Two Medium" panose="020A0503020102020204" pitchFamily="18" charset="-78"/>
                <a:cs typeface="GE Dinar Two Medium" panose="020A0503020102020204" pitchFamily="18" charset="-78"/>
              </a:rPr>
              <a:t>دور الهيئة في خدمة  المستهلك</a:t>
            </a:r>
          </a:p>
        </p:txBody>
      </p:sp>
      <p:sp>
        <p:nvSpPr>
          <p:cNvPr id="2" name="AutoShape 2" descr="نتيجة بحث الصور عن الأهداف"/>
          <p:cNvSpPr>
            <a:spLocks noChangeAspect="1" noChangeArrowheads="1"/>
          </p:cNvSpPr>
          <p:nvPr/>
        </p:nvSpPr>
        <p:spPr bwMode="auto">
          <a:xfrm>
            <a:off x="16894175" y="3284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Content Placeholder 3"/>
          <p:cNvSpPr txBox="1">
            <a:spLocks/>
          </p:cNvSpPr>
          <p:nvPr/>
        </p:nvSpPr>
        <p:spPr>
          <a:xfrm>
            <a:off x="621102" y="3589339"/>
            <a:ext cx="16577873" cy="7439320"/>
          </a:xfrm>
          <a:prstGeom prst="rect">
            <a:avLst/>
          </a:prstGeom>
        </p:spPr>
        <p:txBody>
          <a:bodyPr>
            <a:noAutofit/>
          </a:bodyPr>
          <a:lstStyle>
            <a:defPPr>
              <a:defRPr lang="en-US"/>
            </a:defPPr>
            <a:lvl1pPr marL="342900" lvl="0" indent="-342900" algn="r" rtl="1">
              <a:lnSpc>
                <a:spcPct val="150000"/>
              </a:lnSpc>
              <a:spcBef>
                <a:spcPct val="20000"/>
              </a:spcBef>
              <a:buFont typeface="+mj-lt"/>
              <a:buAutoNum type="arabicPeriod"/>
              <a:defRPr sz="2500" b="1">
                <a:latin typeface="Traditional Arabic" panose="02020603050405020304" pitchFamily="18" charset="-78"/>
                <a:cs typeface="Traditional Arabic" panose="02020603050405020304" pitchFamily="18" charset="-78"/>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nSpc>
                <a:spcPct val="100000"/>
              </a:lnSpc>
              <a:buNone/>
            </a:pPr>
            <a:r>
              <a:rPr lang="ar-SA" sz="5400" dirty="0" smtClean="0">
                <a:solidFill>
                  <a:schemeClr val="bg1"/>
                </a:solidFill>
                <a:latin typeface="Sakkal Majalla" panose="02000000000000000000" pitchFamily="2" charset="-78"/>
                <a:cs typeface="Sakkal Majalla" panose="02000000000000000000" pitchFamily="2" charset="-78"/>
              </a:rPr>
              <a:t>ثانياً : مراقبة </a:t>
            </a:r>
            <a:r>
              <a:rPr lang="ar-SA" sz="5400" dirty="0">
                <a:solidFill>
                  <a:schemeClr val="bg1"/>
                </a:solidFill>
                <a:latin typeface="Sakkal Majalla" panose="02000000000000000000" pitchFamily="2" charset="-78"/>
                <a:cs typeface="Sakkal Majalla" panose="02000000000000000000" pitchFamily="2" charset="-78"/>
              </a:rPr>
              <a:t>أداء مقدمي الخدمة من خلال عدة أدوات تنظيمية مثل</a:t>
            </a:r>
            <a:r>
              <a:rPr lang="ar-SA" sz="4800" dirty="0">
                <a:solidFill>
                  <a:schemeClr val="bg1"/>
                </a:solidFill>
                <a:latin typeface="Sakkal Majalla" panose="02000000000000000000" pitchFamily="2" charset="-78"/>
                <a:cs typeface="Sakkal Majalla" panose="02000000000000000000" pitchFamily="2" charset="-78"/>
              </a:rPr>
              <a:t>:</a:t>
            </a:r>
          </a:p>
          <a:p>
            <a:pPr marL="0" indent="0">
              <a:lnSpc>
                <a:spcPct val="100000"/>
              </a:lnSpc>
              <a:buNone/>
            </a:pPr>
            <a:r>
              <a:rPr lang="ar-SA" sz="4800" dirty="0">
                <a:solidFill>
                  <a:schemeClr val="bg1"/>
                </a:solidFill>
                <a:latin typeface="Sakkal Majalla" panose="02000000000000000000" pitchFamily="2" charset="-78"/>
                <a:cs typeface="Sakkal Majalla" panose="02000000000000000000" pitchFamily="2" charset="-78"/>
              </a:rPr>
              <a:t>			- </a:t>
            </a:r>
            <a:r>
              <a:rPr lang="ar-SA" sz="4800" b="0" dirty="0" smtClean="0">
                <a:solidFill>
                  <a:schemeClr val="bg1"/>
                </a:solidFill>
                <a:latin typeface="Sakkal Majalla" panose="02000000000000000000" pitchFamily="2" charset="-78"/>
                <a:cs typeface="Sakkal Majalla" panose="02000000000000000000" pitchFamily="2" charset="-78"/>
              </a:rPr>
              <a:t>وضع نظام </a:t>
            </a:r>
            <a:r>
              <a:rPr lang="ar-SA" sz="4800" b="0" dirty="0">
                <a:solidFill>
                  <a:schemeClr val="bg1"/>
                </a:solidFill>
                <a:latin typeface="Sakkal Majalla" panose="02000000000000000000" pitchFamily="2" charset="-78"/>
                <a:cs typeface="Sakkal Majalla" panose="02000000000000000000" pitchFamily="2" charset="-78"/>
              </a:rPr>
              <a:t>مؤشرات الأداء الرئيسة.</a:t>
            </a:r>
          </a:p>
          <a:p>
            <a:pPr marL="0" indent="0">
              <a:lnSpc>
                <a:spcPct val="100000"/>
              </a:lnSpc>
              <a:buNone/>
            </a:pPr>
            <a:r>
              <a:rPr lang="ar-SA" sz="4800" b="0" dirty="0">
                <a:solidFill>
                  <a:schemeClr val="bg1"/>
                </a:solidFill>
                <a:latin typeface="Sakkal Majalla" panose="02000000000000000000" pitchFamily="2" charset="-78"/>
                <a:cs typeface="Sakkal Majalla" panose="02000000000000000000" pitchFamily="2" charset="-78"/>
              </a:rPr>
              <a:t>			- الزيارات الميدانية لمتابعة جودة الخدمة المقدمة، وتدقيق البيانات.</a:t>
            </a:r>
          </a:p>
          <a:p>
            <a:pPr marL="0" indent="0">
              <a:lnSpc>
                <a:spcPct val="100000"/>
              </a:lnSpc>
              <a:buNone/>
            </a:pPr>
            <a:r>
              <a:rPr lang="ar-SA" sz="4800" b="0" dirty="0">
                <a:solidFill>
                  <a:schemeClr val="bg1"/>
                </a:solidFill>
                <a:latin typeface="Sakkal Majalla" panose="02000000000000000000" pitchFamily="2" charset="-78"/>
                <a:cs typeface="Sakkal Majalla" panose="02000000000000000000" pitchFamily="2" charset="-78"/>
              </a:rPr>
              <a:t>			- تحليل البيانات.</a:t>
            </a:r>
          </a:p>
          <a:p>
            <a:pPr marL="0" indent="0">
              <a:lnSpc>
                <a:spcPct val="100000"/>
              </a:lnSpc>
              <a:buNone/>
            </a:pPr>
            <a:r>
              <a:rPr lang="ar-SA" sz="5400" dirty="0" smtClean="0">
                <a:solidFill>
                  <a:schemeClr val="bg1"/>
                </a:solidFill>
                <a:latin typeface="Sakkal Majalla" panose="02000000000000000000" pitchFamily="2" charset="-78"/>
                <a:cs typeface="Sakkal Majalla" panose="02000000000000000000" pitchFamily="2" charset="-78"/>
              </a:rPr>
              <a:t>ثالثاً  : </a:t>
            </a:r>
            <a:r>
              <a:rPr lang="ar-SA" sz="5400" dirty="0">
                <a:solidFill>
                  <a:schemeClr val="bg1"/>
                </a:solidFill>
                <a:latin typeface="Sakkal Majalla" panose="02000000000000000000" pitchFamily="2" charset="-78"/>
                <a:cs typeface="Sakkal Majalla" panose="02000000000000000000" pitchFamily="2" charset="-78"/>
              </a:rPr>
              <a:t>توعية المستهلكين بحقوقهم وواجباتهم</a:t>
            </a:r>
            <a:r>
              <a:rPr lang="ar-SA" sz="5400" dirty="0" smtClean="0">
                <a:solidFill>
                  <a:schemeClr val="bg1"/>
                </a:solidFill>
                <a:latin typeface="Sakkal Majalla" panose="02000000000000000000" pitchFamily="2" charset="-78"/>
                <a:cs typeface="Sakkal Majalla" panose="02000000000000000000" pitchFamily="2" charset="-78"/>
              </a:rPr>
              <a:t>.</a:t>
            </a:r>
          </a:p>
          <a:p>
            <a:pPr marL="0" indent="0">
              <a:lnSpc>
                <a:spcPct val="100000"/>
              </a:lnSpc>
              <a:buNone/>
            </a:pPr>
            <a:r>
              <a:rPr lang="ar-SA" sz="5400" dirty="0" smtClean="0">
                <a:solidFill>
                  <a:schemeClr val="bg1"/>
                </a:solidFill>
                <a:latin typeface="Sakkal Majalla" panose="02000000000000000000" pitchFamily="2" charset="-78"/>
                <a:cs typeface="Sakkal Majalla" panose="02000000000000000000" pitchFamily="2" charset="-78"/>
              </a:rPr>
              <a:t>رابعاً : </a:t>
            </a:r>
            <a:r>
              <a:rPr lang="ar-SA" sz="5400" dirty="0">
                <a:solidFill>
                  <a:schemeClr val="bg1"/>
                </a:solidFill>
                <a:latin typeface="Sakkal Majalla" panose="02000000000000000000" pitchFamily="2" charset="-78"/>
                <a:cs typeface="Sakkal Majalla" panose="02000000000000000000" pitchFamily="2" charset="-78"/>
              </a:rPr>
              <a:t>النظر في شكاوى المستهلكين </a:t>
            </a:r>
            <a:r>
              <a:rPr lang="ar-SA" sz="5400" dirty="0" smtClean="0">
                <a:solidFill>
                  <a:schemeClr val="bg1"/>
                </a:solidFill>
                <a:latin typeface="Sakkal Majalla" panose="02000000000000000000" pitchFamily="2" charset="-78"/>
                <a:cs typeface="Sakkal Majalla" panose="02000000000000000000" pitchFamily="2" charset="-78"/>
              </a:rPr>
              <a:t>المقدمة </a:t>
            </a:r>
            <a:r>
              <a:rPr lang="ar-SA" sz="5400" dirty="0">
                <a:solidFill>
                  <a:schemeClr val="bg1"/>
                </a:solidFill>
                <a:latin typeface="Sakkal Majalla" panose="02000000000000000000" pitchFamily="2" charset="-78"/>
                <a:cs typeface="Sakkal Majalla" panose="02000000000000000000" pitchFamily="2" charset="-78"/>
              </a:rPr>
              <a:t>للهيئة في حال عدم </a:t>
            </a:r>
            <a:r>
              <a:rPr lang="ar-SA" sz="5400" dirty="0" smtClean="0">
                <a:solidFill>
                  <a:schemeClr val="bg1"/>
                </a:solidFill>
                <a:latin typeface="Sakkal Majalla" panose="02000000000000000000" pitchFamily="2" charset="-78"/>
                <a:cs typeface="Sakkal Majalla" panose="02000000000000000000" pitchFamily="2" charset="-78"/>
              </a:rPr>
              <a:t>رضى المستهلك </a:t>
            </a:r>
            <a:r>
              <a:rPr lang="ar-SA" sz="5400" dirty="0">
                <a:solidFill>
                  <a:schemeClr val="bg1"/>
                </a:solidFill>
                <a:latin typeface="Sakkal Majalla" panose="02000000000000000000" pitchFamily="2" charset="-78"/>
                <a:cs typeface="Sakkal Majalla" panose="02000000000000000000" pitchFamily="2" charset="-78"/>
              </a:rPr>
              <a:t>عن </a:t>
            </a:r>
            <a:r>
              <a:rPr lang="ar-SA" sz="5400" dirty="0" smtClean="0">
                <a:solidFill>
                  <a:schemeClr val="bg1"/>
                </a:solidFill>
                <a:latin typeface="Sakkal Majalla" panose="02000000000000000000" pitchFamily="2" charset="-78"/>
                <a:cs typeface="Sakkal Majalla" panose="02000000000000000000" pitchFamily="2" charset="-78"/>
              </a:rPr>
              <a:t>  				نتيجة </a:t>
            </a:r>
            <a:r>
              <a:rPr lang="ar-SA" sz="5400" dirty="0">
                <a:solidFill>
                  <a:schemeClr val="bg1"/>
                </a:solidFill>
                <a:latin typeface="Sakkal Majalla" panose="02000000000000000000" pitchFamily="2" charset="-78"/>
                <a:cs typeface="Sakkal Majalla" panose="02000000000000000000" pitchFamily="2" charset="-78"/>
              </a:rPr>
              <a:t>شكواه لدى مقدم الخدمة.</a:t>
            </a:r>
          </a:p>
          <a:p>
            <a:pPr marL="0" indent="0">
              <a:lnSpc>
                <a:spcPct val="100000"/>
              </a:lnSpc>
              <a:buNone/>
            </a:pPr>
            <a:endParaRPr lang="ar-SA" sz="48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77340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نسق 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8357</TotalTime>
  <Words>1145</Words>
  <Application>Microsoft Office PowerPoint</Application>
  <PresentationFormat>Custom</PresentationFormat>
  <Paragraphs>170</Paragraphs>
  <Slides>23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AL-Mohanad</vt:lpstr>
      <vt:lpstr>Arial</vt:lpstr>
      <vt:lpstr>Calibri</vt:lpstr>
      <vt:lpstr>Calibri Light</vt:lpstr>
      <vt:lpstr>GE Dinar Two Medium</vt:lpstr>
      <vt:lpstr>Helvetica</vt:lpstr>
      <vt:lpstr>Sakkal Majalla</vt:lpstr>
      <vt:lpstr>TheSans Plain</vt:lpstr>
      <vt:lpstr>Times New Roman</vt:lpstr>
      <vt:lpstr>Traditional Arabic</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شكراً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ليلى عادل على  الحربي</dc:creator>
  <cp:lastModifiedBy>Ali H. Al-Wadei</cp:lastModifiedBy>
  <cp:revision>444</cp:revision>
  <dcterms:created xsi:type="dcterms:W3CDTF">2018-11-01T21:19:40Z</dcterms:created>
  <dcterms:modified xsi:type="dcterms:W3CDTF">2019-12-08T09:53:44Z</dcterms:modified>
</cp:coreProperties>
</file>