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theme/themeOverride3.xml" ContentType="application/vnd.openxmlformats-officedocument.themeOverr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7875" r:id="rId3"/>
    <p:sldId id="1117" r:id="rId4"/>
    <p:sldId id="7882" r:id="rId5"/>
    <p:sldId id="7878" r:id="rId6"/>
    <p:sldId id="7879" r:id="rId7"/>
    <p:sldId id="7880" r:id="rId8"/>
    <p:sldId id="514" r:id="rId9"/>
    <p:sldId id="512" r:id="rId10"/>
    <p:sldId id="403" r:id="rId11"/>
    <p:sldId id="7884" r:id="rId12"/>
    <p:sldId id="390" r:id="rId13"/>
    <p:sldId id="7885" r:id="rId14"/>
    <p:sldId id="7883" r:id="rId15"/>
    <p:sldId id="7881" r:id="rId16"/>
    <p:sldId id="7887" r:id="rId17"/>
    <p:sldId id="7888" r:id="rId18"/>
    <p:sldId id="7889" r:id="rId19"/>
    <p:sldId id="78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p:cViewPr varScale="1">
        <p:scale>
          <a:sx n="84" d="100"/>
          <a:sy n="84" d="100"/>
        </p:scale>
        <p:origin x="105"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10.1.3.156\ice\Energy%20Exchanges%20&amp;%20Network%20Losses\Energy%20Trading%20last%20update%208%20Dec%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'[Energy Trading last update 8 Dec 2021.xlsx]Sheet1'!$D$3</c:f>
              <c:strCache>
                <c:ptCount val="1"/>
                <c:pt idx="0">
                  <c:v>تجارة الطاقة جيجا وات</c:v>
                </c:pt>
              </c:strCache>
            </c:strRef>
          </c:tx>
          <c:spPr>
            <a:solidFill>
              <a:srgbClr val="FF0000"/>
            </a:solidFill>
            <a:ln>
              <a:noFill/>
            </a:ln>
            <a:effectLst/>
          </c:spPr>
          <c:invertIfNegative val="0"/>
          <c:cat>
            <c:numRef>
              <c:f>'[Energy Trading last update 8 Dec 2021.xlsx]Sheet1'!$B$4:$B$15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'[Energy Trading last update 8 Dec 2021.xlsx]Sheet1'!$D$4:$D$15</c:f>
              <c:numCache>
                <c:formatCode>_(* #,##0.0_);_(* \(#,##0.0\);_(* "-"??_);_(@_)</c:formatCode>
                <c:ptCount val="12"/>
                <c:pt idx="0">
                  <c:v>0.30599999999999999</c:v>
                </c:pt>
                <c:pt idx="1">
                  <c:v>46</c:v>
                </c:pt>
                <c:pt idx="2">
                  <c:v>0</c:v>
                </c:pt>
                <c:pt idx="3">
                  <c:v>0</c:v>
                </c:pt>
                <c:pt idx="4">
                  <c:v>0</c:v>
                </c:pt>
                <c:pt idx="5">
                  <c:v>0</c:v>
                </c:pt>
                <c:pt idx="6">
                  <c:v>734.4</c:v>
                </c:pt>
                <c:pt idx="7">
                  <c:v>878.4</c:v>
                </c:pt>
                <c:pt idx="8">
                  <c:v>952.8</c:v>
                </c:pt>
                <c:pt idx="9">
                  <c:v>823.2</c:v>
                </c:pt>
                <c:pt idx="10">
                  <c:v>1056</c:v>
                </c:pt>
                <c:pt idx="11">
                  <c:v>1098.6020000000001</c:v>
                </c:pt>
              </c:numCache>
            </c:numRef>
          </c:val>
          <c:extLst>
            <c:ext xmlns:c16="http://schemas.microsoft.com/office/drawing/2014/chart" uri="{C3380CC4-5D6E-409C-BE32-E72D297353CC}">
              <c16:uniqueId val="{00000000-0246-4A4B-80C6-203852DCB371}"/>
            </c:ext>
          </c:extLst>
        </c:ser>
        <c:ser>
          <c:idx val="1"/>
          <c:order val="1"/>
          <c:tx>
            <c:strRef>
              <c:f>'[Energy Trading last update 8 Dec 2021.xlsx]Sheet1'!$E$3</c:f>
              <c:strCache>
                <c:ptCount val="1"/>
                <c:pt idx="0">
                  <c:v>تبادل الطاقة جيجا وات</c:v>
                </c:pt>
              </c:strCache>
            </c:strRef>
          </c:tx>
          <c:spPr>
            <a:solidFill>
              <a:srgbClr val="0070C0"/>
            </a:solidFill>
            <a:ln>
              <a:noFill/>
            </a:ln>
            <a:effectLst/>
          </c:spPr>
          <c:invertIfNegative val="0"/>
          <c:cat>
            <c:numRef>
              <c:f>'[Energy Trading last update 8 Dec 2021.xlsx]Sheet1'!$B$4:$B$15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'[Energy Trading last update 8 Dec 2021.xlsx]Sheet1'!$E$4:$E$15</c:f>
              <c:numCache>
                <c:formatCode>0.000</c:formatCode>
                <c:ptCount val="12"/>
                <c:pt idx="0">
                  <c:v>107.69799999999999</c:v>
                </c:pt>
                <c:pt idx="1">
                  <c:v>276.78500000000003</c:v>
                </c:pt>
                <c:pt idx="2">
                  <c:v>731.03599999999994</c:v>
                </c:pt>
                <c:pt idx="3">
                  <c:v>830.86199999999997</c:v>
                </c:pt>
                <c:pt idx="4">
                  <c:v>922.47900000000004</c:v>
                </c:pt>
                <c:pt idx="5">
                  <c:v>913.38499999999999</c:v>
                </c:pt>
                <c:pt idx="6">
                  <c:v>1507.3679999999999</c:v>
                </c:pt>
                <c:pt idx="7">
                  <c:v>1640.3820000000001</c:v>
                </c:pt>
                <c:pt idx="8">
                  <c:v>1858.33</c:v>
                </c:pt>
                <c:pt idx="9">
                  <c:v>1670.1089999999999</c:v>
                </c:pt>
                <c:pt idx="10">
                  <c:v>2060.2800000000002</c:v>
                </c:pt>
                <c:pt idx="11">
                  <c:v>1952.5940000000001</c:v>
                </c:pt>
              </c:numCache>
            </c:numRef>
          </c:val>
          <c:extLst>
            <c:ext xmlns:c16="http://schemas.microsoft.com/office/drawing/2014/chart" uri="{C3380CC4-5D6E-409C-BE32-E72D297353CC}">
              <c16:uniqueId val="{00000001-0246-4A4B-80C6-203852DCB371}"/>
            </c:ext>
          </c:extLst>
        </c:ser>
        <c:dLbls>
          <c:showLegendKey val="0"/>
          <c:showVal val="0"/>
          <c:showCatName val="0"/>
          <c:showSerName val="0"/>
          <c:showPercent val="0"/>
          <c:showBubbleSize val="0"/>
        </c:dLbls>
        <c:gapWidth val="150"/>
        <c:axId val="1781151648"/>
        <c:axId val="1905103760"/>
      </c:barChart>
      <c:catAx>
        <c:axId val="178115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05103760"/>
        <c:crosses val="autoZero"/>
        <c:auto val="1"/>
        <c:lblAlgn val="ctr"/>
        <c:lblOffset val="100"/>
        <c:noMultiLvlLbl val="0"/>
      </c:catAx>
      <c:valAx>
        <c:axId val="1905103760"/>
        <c:scaling>
          <c:orientation val="minMax"/>
          <c:max val="22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ar-SA"/>
                  <a:t>جيجا وات</a:t>
                </a:r>
                <a:r>
                  <a:rPr lang="en-US"/>
                  <a:t>/ </a:t>
                </a:r>
                <a:r>
                  <a:rPr lang="ar-SA"/>
                  <a:t>ساعة</a:t>
                </a:r>
                <a:endParaRPr lang="en-US"/>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81151648"/>
        <c:crosses val="autoZero"/>
        <c:crossBetween val="between"/>
        <c:majorUnit val="2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1"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6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1">
              <a:defRPr sz="2400" b="1" i="0" u="none" strike="noStrike" kern="1200" cap="all" spc="120" normalizeH="0" baseline="0">
                <a:solidFill>
                  <a:srgbClr val="002060"/>
                </a:solidFill>
                <a:latin typeface="+mn-lt"/>
                <a:ea typeface="+mn-ea"/>
                <a:cs typeface="AL-Mohanad Bold" pitchFamily="2" charset="-78"/>
              </a:defRPr>
            </a:pPr>
            <a:r>
              <a:rPr lang="ar-SA" sz="2800" dirty="0">
                <a:solidFill>
                  <a:srgbClr val="002060"/>
                </a:solidFill>
                <a:cs typeface="AL-Mohanad Bold" pitchFamily="2" charset="-78"/>
              </a:rPr>
              <a:t>مقارنة بين كلفة المشروع التراكمية والوفر الاقتصادي التراكمي </a:t>
            </a:r>
            <a:endParaRPr lang="en-GB" sz="2800" dirty="0">
              <a:solidFill>
                <a:srgbClr val="002060"/>
              </a:solidFill>
              <a:cs typeface="AL-Mohanad Bold" pitchFamily="2" charset="-78"/>
            </a:endParaRPr>
          </a:p>
        </c:rich>
      </c:tx>
      <c:overlay val="0"/>
      <c:spPr>
        <a:noFill/>
        <a:ln>
          <a:noFill/>
        </a:ln>
        <a:effectLst/>
      </c:spPr>
      <c:txPr>
        <a:bodyPr rot="0" spcFirstLastPara="1" vertOverflow="ellipsis" vert="horz" wrap="square" anchor="ctr" anchorCtr="1"/>
        <a:lstStyle/>
        <a:p>
          <a:pPr rtl="1">
            <a:defRPr sz="2400" b="1" i="0" u="none" strike="noStrike" kern="1200" cap="all" spc="120" normalizeH="0" baseline="0">
              <a:solidFill>
                <a:srgbClr val="002060"/>
              </a:solidFill>
              <a:latin typeface="+mn-lt"/>
              <a:ea typeface="+mn-ea"/>
              <a:cs typeface="AL-Mohanad Bold" pitchFamily="2" charset="-78"/>
            </a:defRPr>
          </a:pPr>
          <a:endParaRPr lang="en-US"/>
        </a:p>
      </c:txPr>
    </c:title>
    <c:autoTitleDeleted val="0"/>
    <c:plotArea>
      <c:layout/>
      <c:barChart>
        <c:barDir val="col"/>
        <c:grouping val="clustered"/>
        <c:varyColors val="0"/>
        <c:ser>
          <c:idx val="0"/>
          <c:order val="0"/>
          <c:tx>
            <c:strRef>
              <c:f>Summary!$C$36</c:f>
              <c:strCache>
                <c:ptCount val="1"/>
                <c:pt idx="0">
                  <c:v>• كلفة المشروع التراكمية (مليون دولار $) </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Summary!$A$37:$A$49</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Summary!$C$37:$C$49</c:f>
              <c:numCache>
                <c:formatCode>"$"#,##0</c:formatCode>
                <c:ptCount val="13"/>
                <c:pt idx="0">
                  <c:v>1427.0591300000001</c:v>
                </c:pt>
                <c:pt idx="1">
                  <c:v>1477.1021000000001</c:v>
                </c:pt>
                <c:pt idx="2">
                  <c:v>1523.7755540000001</c:v>
                </c:pt>
                <c:pt idx="3">
                  <c:v>1546.0031350000002</c:v>
                </c:pt>
                <c:pt idx="4">
                  <c:v>1589.1980020000001</c:v>
                </c:pt>
                <c:pt idx="5">
                  <c:v>1636.386154</c:v>
                </c:pt>
                <c:pt idx="6">
                  <c:v>1680.459214</c:v>
                </c:pt>
                <c:pt idx="7">
                  <c:v>1718.31331</c:v>
                </c:pt>
                <c:pt idx="8">
                  <c:v>1758.0835219999999</c:v>
                </c:pt>
                <c:pt idx="9">
                  <c:v>1797.858393</c:v>
                </c:pt>
                <c:pt idx="10">
                  <c:v>1838.7420159999999</c:v>
                </c:pt>
                <c:pt idx="11">
                  <c:v>1844.8745583</c:v>
                </c:pt>
                <c:pt idx="12">
                  <c:v>1885.5420159999999</c:v>
                </c:pt>
              </c:numCache>
            </c:numRef>
          </c:val>
          <c:extLst>
            <c:ext xmlns:c16="http://schemas.microsoft.com/office/drawing/2014/chart" uri="{C3380CC4-5D6E-409C-BE32-E72D297353CC}">
              <c16:uniqueId val="{00000000-5CE8-4C2D-9816-4542A7B5E88C}"/>
            </c:ext>
          </c:extLst>
        </c:ser>
        <c:ser>
          <c:idx val="1"/>
          <c:order val="1"/>
          <c:tx>
            <c:strRef>
              <c:f>Summary!$E$36</c:f>
              <c:strCache>
                <c:ptCount val="1"/>
                <c:pt idx="0">
                  <c:v>الوفر الاقتصادي التراكمي (مليون دولار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Summary!$A$37:$A$49</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Summary!$E$37:$E$49</c:f>
              <c:numCache>
                <c:formatCode>"$"#,##0</c:formatCode>
                <c:ptCount val="13"/>
                <c:pt idx="0" formatCode="General">
                  <c:v>0</c:v>
                </c:pt>
                <c:pt idx="1">
                  <c:v>205</c:v>
                </c:pt>
                <c:pt idx="2">
                  <c:v>559</c:v>
                </c:pt>
                <c:pt idx="3">
                  <c:v>707</c:v>
                </c:pt>
                <c:pt idx="4">
                  <c:v>956</c:v>
                </c:pt>
                <c:pt idx="5">
                  <c:v>1171</c:v>
                </c:pt>
                <c:pt idx="6">
                  <c:v>1561</c:v>
                </c:pt>
                <c:pt idx="7">
                  <c:v>1965</c:v>
                </c:pt>
                <c:pt idx="8">
                  <c:v>2190.44</c:v>
                </c:pt>
                <c:pt idx="9">
                  <c:v>2474.59</c:v>
                </c:pt>
                <c:pt idx="10">
                  <c:v>2738.9900000000002</c:v>
                </c:pt>
                <c:pt idx="11">
                  <c:v>2656.6026000000002</c:v>
                </c:pt>
                <c:pt idx="12">
                  <c:v>2931.7000000000003</c:v>
                </c:pt>
              </c:numCache>
            </c:numRef>
          </c:val>
          <c:extLst>
            <c:ext xmlns:c16="http://schemas.microsoft.com/office/drawing/2014/chart" uri="{C3380CC4-5D6E-409C-BE32-E72D297353CC}">
              <c16:uniqueId val="{00000001-5CE8-4C2D-9816-4542A7B5E88C}"/>
            </c:ext>
          </c:extLst>
        </c:ser>
        <c:dLbls>
          <c:dLblPos val="outEnd"/>
          <c:showLegendKey val="0"/>
          <c:showVal val="1"/>
          <c:showCatName val="0"/>
          <c:showSerName val="0"/>
          <c:showPercent val="0"/>
          <c:showBubbleSize val="0"/>
        </c:dLbls>
        <c:gapWidth val="444"/>
        <c:overlap val="-90"/>
        <c:axId val="-453407408"/>
        <c:axId val="-453400336"/>
      </c:barChart>
      <c:catAx>
        <c:axId val="-453407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cap="all" spc="120" normalizeH="0" baseline="0">
                <a:solidFill>
                  <a:schemeClr val="tx1"/>
                </a:solidFill>
                <a:latin typeface="+mn-lt"/>
                <a:ea typeface="+mn-ea"/>
                <a:cs typeface="+mn-cs"/>
              </a:defRPr>
            </a:pPr>
            <a:endParaRPr lang="en-US"/>
          </a:p>
        </c:txPr>
        <c:crossAx val="-453400336"/>
        <c:crosses val="autoZero"/>
        <c:auto val="1"/>
        <c:lblAlgn val="ctr"/>
        <c:lblOffset val="100"/>
        <c:noMultiLvlLbl val="0"/>
      </c:catAx>
      <c:valAx>
        <c:axId val="-453400336"/>
        <c:scaling>
          <c:orientation val="minMax"/>
        </c:scaling>
        <c:delete val="1"/>
        <c:axPos val="l"/>
        <c:numFmt formatCode="&quot;$&quot;#,##0" sourceLinked="1"/>
        <c:majorTickMark val="none"/>
        <c:minorTickMark val="none"/>
        <c:tickLblPos val="nextTo"/>
        <c:crossAx val="-45340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39813993465529E-2"/>
          <c:y val="4.2374151448219606E-2"/>
          <c:w val="0.90378734869062638"/>
          <c:h val="0.80604249945333983"/>
        </c:manualLayout>
      </c:layout>
      <c:pieChart>
        <c:varyColors val="1"/>
        <c:ser>
          <c:idx val="0"/>
          <c:order val="0"/>
          <c:tx>
            <c:strRef>
              <c:f>Sheet1!$B$1</c:f>
              <c:strCache>
                <c:ptCount val="1"/>
                <c:pt idx="0">
                  <c:v>Column1</c:v>
                </c:pt>
              </c:strCache>
            </c:strRef>
          </c:tx>
          <c:dPt>
            <c:idx val="0"/>
            <c:bubble3D val="0"/>
            <c:explosion val="21"/>
            <c:spPr>
              <a:solidFill>
                <a:srgbClr val="FF0000"/>
              </a:solidFill>
            </c:spPr>
            <c:extLst>
              <c:ext xmlns:c16="http://schemas.microsoft.com/office/drawing/2014/chart" uri="{C3380CC4-5D6E-409C-BE32-E72D297353CC}">
                <c16:uniqueId val="{00000001-13E6-4824-B610-F4EF0D34015F}"/>
              </c:ext>
            </c:extLst>
          </c:dPt>
          <c:dPt>
            <c:idx val="1"/>
            <c:bubble3D val="0"/>
            <c:spPr>
              <a:solidFill>
                <a:schemeClr val="accent6">
                  <a:lumMod val="60000"/>
                  <a:lumOff val="40000"/>
                </a:schemeClr>
              </a:solidFill>
            </c:spPr>
            <c:extLst>
              <c:ext xmlns:c16="http://schemas.microsoft.com/office/drawing/2014/chart" uri="{C3380CC4-5D6E-409C-BE32-E72D297353CC}">
                <c16:uniqueId val="{00000003-13E6-4824-B610-F4EF0D34015F}"/>
              </c:ext>
            </c:extLst>
          </c:dPt>
          <c:cat>
            <c:strRef>
              <c:f>Sheet1!$A$2:$A$3</c:f>
              <c:strCache>
                <c:ptCount val="2"/>
                <c:pt idx="0">
                  <c:v>1st Qtr</c:v>
                </c:pt>
                <c:pt idx="1">
                  <c:v>2nd Qtr</c:v>
                </c:pt>
              </c:strCache>
            </c:strRef>
          </c:cat>
          <c:val>
            <c:numRef>
              <c:f>Sheet1!$B$2:$B$3</c:f>
              <c:numCache>
                <c:formatCode>General</c:formatCode>
                <c:ptCount val="2"/>
                <c:pt idx="0">
                  <c:v>120</c:v>
                </c:pt>
                <c:pt idx="1">
                  <c:v>7</c:v>
                </c:pt>
              </c:numCache>
            </c:numRef>
          </c:val>
          <c:extLst>
            <c:ext xmlns:c16="http://schemas.microsoft.com/office/drawing/2014/chart" uri="{C3380CC4-5D6E-409C-BE32-E72D297353CC}">
              <c16:uniqueId val="{00000004-13E6-4824-B610-F4EF0D34015F}"/>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3"/>
            </a:solidFill>
          </c:spPr>
          <c:invertIfNegative val="0"/>
          <c:dLbls>
            <c:delete val="1"/>
          </c:dLbls>
          <c:cat>
            <c:strRef>
              <c:f>Sheet1!$A$2:$A$3</c:f>
              <c:strCache>
                <c:ptCount val="2"/>
                <c:pt idx="0">
                  <c:v>ربط كهرباء مدعم</c:v>
                </c:pt>
                <c:pt idx="1">
                  <c:v>السيناريو المفضل</c:v>
                </c:pt>
              </c:strCache>
            </c:strRef>
          </c:cat>
          <c:val>
            <c:numRef>
              <c:f>Sheet1!$B$2:$B$3</c:f>
              <c:numCache>
                <c:formatCode>General</c:formatCode>
                <c:ptCount val="2"/>
                <c:pt idx="0">
                  <c:v>6</c:v>
                </c:pt>
                <c:pt idx="1">
                  <c:v>2</c:v>
                </c:pt>
              </c:numCache>
            </c:numRef>
          </c:val>
          <c:extLst>
            <c:ext xmlns:c16="http://schemas.microsoft.com/office/drawing/2014/chart" uri="{C3380CC4-5D6E-409C-BE32-E72D297353CC}">
              <c16:uniqueId val="{00000000-D95E-4AB0-8F34-4BBB9D2E5225}"/>
            </c:ext>
          </c:extLst>
        </c:ser>
        <c:dLbls>
          <c:showLegendKey val="0"/>
          <c:showVal val="1"/>
          <c:showCatName val="0"/>
          <c:showSerName val="0"/>
          <c:showPercent val="0"/>
          <c:showBubbleSize val="0"/>
        </c:dLbls>
        <c:gapWidth val="75"/>
        <c:axId val="15100400"/>
        <c:axId val="15092784"/>
      </c:barChart>
      <c:catAx>
        <c:axId val="15100400"/>
        <c:scaling>
          <c:orientation val="minMax"/>
        </c:scaling>
        <c:delete val="0"/>
        <c:axPos val="b"/>
        <c:numFmt formatCode="General" sourceLinked="0"/>
        <c:majorTickMark val="none"/>
        <c:minorTickMark val="none"/>
        <c:tickLblPos val="nextTo"/>
        <c:spPr>
          <a:ln w="31750">
            <a:solidFill>
              <a:schemeClr val="bg1"/>
            </a:solidFill>
          </a:ln>
        </c:spPr>
        <c:crossAx val="15092784"/>
        <c:crosses val="autoZero"/>
        <c:auto val="1"/>
        <c:lblAlgn val="ctr"/>
        <c:lblOffset val="100"/>
        <c:noMultiLvlLbl val="0"/>
      </c:catAx>
      <c:valAx>
        <c:axId val="15092784"/>
        <c:scaling>
          <c:orientation val="minMax"/>
        </c:scaling>
        <c:delete val="0"/>
        <c:axPos val="l"/>
        <c:title>
          <c:tx>
            <c:rich>
              <a:bodyPr rot="-5400000" vert="horz"/>
              <a:lstStyle/>
              <a:p>
                <a:pPr>
                  <a:defRPr/>
                </a:pPr>
                <a:r>
                  <a:rPr lang="ar-KW"/>
                  <a:t>إجمالي تكاليف التوليد</a:t>
                </a:r>
                <a:endParaRPr lang="en-US"/>
              </a:p>
            </c:rich>
          </c:tx>
          <c:layout>
            <c:manualLayout>
              <c:xMode val="edge"/>
              <c:yMode val="edge"/>
              <c:x val="6.8721604990378974E-3"/>
              <c:y val="0.13548189006133543"/>
            </c:manualLayout>
          </c:layout>
          <c:overlay val="0"/>
        </c:title>
        <c:numFmt formatCode="General" sourceLinked="1"/>
        <c:majorTickMark val="none"/>
        <c:minorTickMark val="none"/>
        <c:tickLblPos val="none"/>
        <c:spPr>
          <a:ln w="19050">
            <a:solidFill>
              <a:schemeClr val="bg1"/>
            </a:solidFill>
          </a:ln>
        </c:spPr>
        <c:crossAx val="15100400"/>
        <c:crosses val="autoZero"/>
        <c:crossBetween val="between"/>
      </c:valAx>
    </c:plotArea>
    <c:plotVisOnly val="1"/>
    <c:dispBlanksAs val="gap"/>
    <c:showDLblsOverMax val="0"/>
  </c:chart>
  <c:txPr>
    <a:bodyPr/>
    <a:lstStyle/>
    <a:p>
      <a:pPr>
        <a:defRPr sz="1800" b="1">
          <a:solidFill>
            <a:schemeClr val="tx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37936211044806E-2"/>
          <c:y val="6.2660363744608719E-2"/>
          <c:w val="0.84099825941599149"/>
          <c:h val="0.83834040308933777"/>
        </c:manualLayout>
      </c:layout>
      <c:pieChart>
        <c:varyColors val="1"/>
        <c:ser>
          <c:idx val="0"/>
          <c:order val="0"/>
          <c:tx>
            <c:strRef>
              <c:f>Sheet1!$B$1</c:f>
              <c:strCache>
                <c:ptCount val="1"/>
                <c:pt idx="0">
                  <c:v>Column1</c:v>
                </c:pt>
              </c:strCache>
            </c:strRef>
          </c:tx>
          <c:spPr>
            <a:solidFill>
              <a:srgbClr val="FF0000"/>
            </a:solidFill>
          </c:spPr>
          <c:explosion val="1"/>
          <c:dPt>
            <c:idx val="0"/>
            <c:bubble3D val="0"/>
            <c:explosion val="10"/>
            <c:extLst>
              <c:ext xmlns:c16="http://schemas.microsoft.com/office/drawing/2014/chart" uri="{C3380CC4-5D6E-409C-BE32-E72D297353CC}">
                <c16:uniqueId val="{00000000-E8AC-4EA7-9D1A-CB782757B9D0}"/>
              </c:ext>
            </c:extLst>
          </c:dPt>
          <c:dPt>
            <c:idx val="1"/>
            <c:bubble3D val="0"/>
            <c:explosion val="5"/>
            <c:extLst>
              <c:ext xmlns:c16="http://schemas.microsoft.com/office/drawing/2014/chart" uri="{C3380CC4-5D6E-409C-BE32-E72D297353CC}">
                <c16:uniqueId val="{00000001-E8AC-4EA7-9D1A-CB782757B9D0}"/>
              </c:ext>
            </c:extLst>
          </c:dPt>
          <c:dPt>
            <c:idx val="2"/>
            <c:bubble3D val="0"/>
            <c:explosion val="12"/>
            <c:extLst>
              <c:ext xmlns:c16="http://schemas.microsoft.com/office/drawing/2014/chart" uri="{C3380CC4-5D6E-409C-BE32-E72D297353CC}">
                <c16:uniqueId val="{00000002-E8AC-4EA7-9D1A-CB782757B9D0}"/>
              </c:ext>
            </c:extLst>
          </c:dPt>
          <c:cat>
            <c:strRef>
              <c:f>Sheet1!$A$2:$A$4</c:f>
              <c:strCache>
                <c:ptCount val="3"/>
                <c:pt idx="0">
                  <c:v>1st Qtr</c:v>
                </c:pt>
                <c:pt idx="1">
                  <c:v>2nd Qtr</c:v>
                </c:pt>
                <c:pt idx="2">
                  <c:v>3rd Qtr</c:v>
                </c:pt>
              </c:strCache>
            </c:strRef>
          </c:cat>
          <c:val>
            <c:numRef>
              <c:f>Sheet1!$B$2:$B$4</c:f>
              <c:numCache>
                <c:formatCode>General</c:formatCode>
                <c:ptCount val="3"/>
                <c:pt idx="0">
                  <c:v>62</c:v>
                </c:pt>
                <c:pt idx="1">
                  <c:v>5</c:v>
                </c:pt>
                <c:pt idx="2">
                  <c:v>53</c:v>
                </c:pt>
              </c:numCache>
            </c:numRef>
          </c:val>
          <c:extLst>
            <c:ext xmlns:c16="http://schemas.microsoft.com/office/drawing/2014/chart" uri="{C3380CC4-5D6E-409C-BE32-E72D297353CC}">
              <c16:uniqueId val="{00000003-E8AC-4EA7-9D1A-CB782757B9D0}"/>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50AB4-F2AF-4B94-9890-0D5255360FCC}" type="datetimeFigureOut">
              <a:rPr lang="en-US" smtClean="0"/>
              <a:t>13/12/2022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6F67A-0150-4076-BF46-B239216F90F2}" type="slidenum">
              <a:rPr lang="en-US" smtClean="0"/>
              <a:t>‹#›</a:t>
            </a:fld>
            <a:endParaRPr lang="en-US"/>
          </a:p>
        </p:txBody>
      </p:sp>
    </p:spTree>
    <p:extLst>
      <p:ext uri="{BB962C8B-B14F-4D97-AF65-F5344CB8AC3E}">
        <p14:creationId xmlns:p14="http://schemas.microsoft.com/office/powerpoint/2010/main" val="2931641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FAE76-507C-044C-94E1-44BA4CCFCA29}" type="slidenum">
              <a:rPr lang="ar-SA" altLang="en-US" smtClean="0"/>
              <a:pPr/>
              <a:t>2</a:t>
            </a:fld>
            <a:endParaRPr lang="en-US" altLang="en-US"/>
          </a:p>
        </p:txBody>
      </p:sp>
    </p:spTree>
    <p:extLst>
      <p:ext uri="{BB962C8B-B14F-4D97-AF65-F5344CB8AC3E}">
        <p14:creationId xmlns:p14="http://schemas.microsoft.com/office/powerpoint/2010/main" val="363997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FAE76-507C-044C-94E1-44BA4CCFCA29}" type="slidenum">
              <a:rPr lang="ar-SA" altLang="en-US" smtClean="0"/>
              <a:pPr/>
              <a:t>10</a:t>
            </a:fld>
            <a:endParaRPr lang="en-US" altLang="en-US"/>
          </a:p>
        </p:txBody>
      </p:sp>
    </p:spTree>
    <p:extLst>
      <p:ext uri="{BB962C8B-B14F-4D97-AF65-F5344CB8AC3E}">
        <p14:creationId xmlns:p14="http://schemas.microsoft.com/office/powerpoint/2010/main" val="208539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FAE76-507C-044C-94E1-44BA4CCFCA29}" type="slidenum">
              <a:rPr lang="ar-SA" altLang="en-US" smtClean="0"/>
              <a:pPr/>
              <a:t>13</a:t>
            </a:fld>
            <a:endParaRPr lang="en-US" altLang="en-US"/>
          </a:p>
        </p:txBody>
      </p:sp>
    </p:spTree>
    <p:extLst>
      <p:ext uri="{BB962C8B-B14F-4D97-AF65-F5344CB8AC3E}">
        <p14:creationId xmlns:p14="http://schemas.microsoft.com/office/powerpoint/2010/main" val="3274947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FAE76-507C-044C-94E1-44BA4CCFCA29}" type="slidenum">
              <a:rPr lang="ar-SA" altLang="en-US" smtClean="0"/>
              <a:pPr/>
              <a:t>14</a:t>
            </a:fld>
            <a:endParaRPr lang="en-US" altLang="en-US"/>
          </a:p>
        </p:txBody>
      </p:sp>
    </p:spTree>
    <p:extLst>
      <p:ext uri="{BB962C8B-B14F-4D97-AF65-F5344CB8AC3E}">
        <p14:creationId xmlns:p14="http://schemas.microsoft.com/office/powerpoint/2010/main" val="299653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FAE76-507C-044C-94E1-44BA4CCFCA29}" type="slidenum">
              <a:rPr lang="ar-SA" altLang="en-US" smtClean="0"/>
              <a:pPr/>
              <a:t>15</a:t>
            </a:fld>
            <a:endParaRPr lang="en-US" altLang="en-US"/>
          </a:p>
        </p:txBody>
      </p:sp>
    </p:spTree>
    <p:extLst>
      <p:ext uri="{BB962C8B-B14F-4D97-AF65-F5344CB8AC3E}">
        <p14:creationId xmlns:p14="http://schemas.microsoft.com/office/powerpoint/2010/main" val="122668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FAE76-507C-044C-94E1-44BA4CCFCA29}" type="slidenum">
              <a:rPr lang="ar-SA" altLang="en-US" smtClean="0"/>
              <a:pPr/>
              <a:t>16</a:t>
            </a:fld>
            <a:endParaRPr lang="en-US" altLang="en-US"/>
          </a:p>
        </p:txBody>
      </p:sp>
    </p:spTree>
    <p:extLst>
      <p:ext uri="{BB962C8B-B14F-4D97-AF65-F5344CB8AC3E}">
        <p14:creationId xmlns:p14="http://schemas.microsoft.com/office/powerpoint/2010/main" val="202654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FAE76-507C-044C-94E1-44BA4CCFCA29}" type="slidenum">
              <a:rPr lang="ar-SA" altLang="en-US" smtClean="0"/>
              <a:pPr/>
              <a:t>17</a:t>
            </a:fld>
            <a:endParaRPr lang="en-US" altLang="en-US"/>
          </a:p>
        </p:txBody>
      </p:sp>
    </p:spTree>
    <p:extLst>
      <p:ext uri="{BB962C8B-B14F-4D97-AF65-F5344CB8AC3E}">
        <p14:creationId xmlns:p14="http://schemas.microsoft.com/office/powerpoint/2010/main" val="15741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2FAE76-507C-044C-94E1-44BA4CCFCA29}" type="slidenum">
              <a:rPr lang="ar-SA" altLang="en-US" smtClean="0"/>
              <a:pPr/>
              <a:t>18</a:t>
            </a:fld>
            <a:endParaRPr lang="en-US" altLang="en-US"/>
          </a:p>
        </p:txBody>
      </p:sp>
    </p:spTree>
    <p:extLst>
      <p:ext uri="{BB962C8B-B14F-4D97-AF65-F5344CB8AC3E}">
        <p14:creationId xmlns:p14="http://schemas.microsoft.com/office/powerpoint/2010/main" val="1686182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DD491-09E9-4047-9A9F-B5434F1024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71CAED-5E16-4814-BA2E-30296E4DBA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DCDCD4-B687-48E5-BEAD-30C63D83AF00}"/>
              </a:ext>
            </a:extLst>
          </p:cNvPr>
          <p:cNvSpPr>
            <a:spLocks noGrp="1"/>
          </p:cNvSpPr>
          <p:nvPr>
            <p:ph type="dt" sz="half" idx="10"/>
          </p:nvPr>
        </p:nvSpPr>
        <p:spPr/>
        <p:txBody>
          <a:bodyPr/>
          <a:lstStyle/>
          <a:p>
            <a:fld id="{BA3DDE58-8E77-4BA4-BB8F-8CC428EF389B}" type="datetimeFigureOut">
              <a:rPr lang="en-US" smtClean="0"/>
              <a:t>13/12/2022</a:t>
            </a:fld>
            <a:endParaRPr lang="en-US"/>
          </a:p>
        </p:txBody>
      </p:sp>
      <p:sp>
        <p:nvSpPr>
          <p:cNvPr id="5" name="Footer Placeholder 4">
            <a:extLst>
              <a:ext uri="{FF2B5EF4-FFF2-40B4-BE49-F238E27FC236}">
                <a16:creationId xmlns:a16="http://schemas.microsoft.com/office/drawing/2014/main" id="{BF964D75-3769-4534-AFE5-CF6A66C072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886C8-56F5-43DA-A2AE-23D8F9D3122A}"/>
              </a:ext>
            </a:extLst>
          </p:cNvPr>
          <p:cNvSpPr>
            <a:spLocks noGrp="1"/>
          </p:cNvSpPr>
          <p:nvPr>
            <p:ph type="sldNum" sz="quarter" idx="12"/>
          </p:nvPr>
        </p:nvSpPr>
        <p:spPr/>
        <p:txBody>
          <a:bodyPr/>
          <a:lstStyle/>
          <a:p>
            <a:fld id="{D192DD76-AA2D-4DD7-8A4E-CD6E3975F209}" type="slidenum">
              <a:rPr lang="en-US" smtClean="0"/>
              <a:t>‹#›</a:t>
            </a:fld>
            <a:endParaRPr lang="en-US"/>
          </a:p>
        </p:txBody>
      </p:sp>
    </p:spTree>
    <p:extLst>
      <p:ext uri="{BB962C8B-B14F-4D97-AF65-F5344CB8AC3E}">
        <p14:creationId xmlns:p14="http://schemas.microsoft.com/office/powerpoint/2010/main" val="1862769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062B-1902-44CD-AA61-363159DDD9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D5FFCF-155A-4901-B9EF-0FB955F66C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A3F4D-206A-4C43-853C-5C12C924083F}"/>
              </a:ext>
            </a:extLst>
          </p:cNvPr>
          <p:cNvSpPr>
            <a:spLocks noGrp="1"/>
          </p:cNvSpPr>
          <p:nvPr>
            <p:ph type="dt" sz="half" idx="10"/>
          </p:nvPr>
        </p:nvSpPr>
        <p:spPr/>
        <p:txBody>
          <a:bodyPr/>
          <a:lstStyle/>
          <a:p>
            <a:fld id="{BA3DDE58-8E77-4BA4-BB8F-8CC428EF389B}" type="datetimeFigureOut">
              <a:rPr lang="en-US" smtClean="0"/>
              <a:t>13/12/2022</a:t>
            </a:fld>
            <a:endParaRPr lang="en-US"/>
          </a:p>
        </p:txBody>
      </p:sp>
      <p:sp>
        <p:nvSpPr>
          <p:cNvPr id="5" name="Footer Placeholder 4">
            <a:extLst>
              <a:ext uri="{FF2B5EF4-FFF2-40B4-BE49-F238E27FC236}">
                <a16:creationId xmlns:a16="http://schemas.microsoft.com/office/drawing/2014/main" id="{0B777917-A39F-473B-AFDE-AC0D5DE20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3C1C2-0AAD-41BE-B784-A4FFB84C1B31}"/>
              </a:ext>
            </a:extLst>
          </p:cNvPr>
          <p:cNvSpPr>
            <a:spLocks noGrp="1"/>
          </p:cNvSpPr>
          <p:nvPr>
            <p:ph type="sldNum" sz="quarter" idx="12"/>
          </p:nvPr>
        </p:nvSpPr>
        <p:spPr/>
        <p:txBody>
          <a:bodyPr/>
          <a:lstStyle/>
          <a:p>
            <a:fld id="{D192DD76-AA2D-4DD7-8A4E-CD6E3975F209}" type="slidenum">
              <a:rPr lang="en-US" smtClean="0"/>
              <a:t>‹#›</a:t>
            </a:fld>
            <a:endParaRPr lang="en-US"/>
          </a:p>
        </p:txBody>
      </p:sp>
    </p:spTree>
    <p:extLst>
      <p:ext uri="{BB962C8B-B14F-4D97-AF65-F5344CB8AC3E}">
        <p14:creationId xmlns:p14="http://schemas.microsoft.com/office/powerpoint/2010/main" val="3378543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2B0CC-9F6D-4BEA-A828-3BDAD81CB1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70900E-5508-4A55-9BEF-401F8D5A2B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886CC7-E660-4DA6-A5E3-42AC16370DCB}"/>
              </a:ext>
            </a:extLst>
          </p:cNvPr>
          <p:cNvSpPr>
            <a:spLocks noGrp="1"/>
          </p:cNvSpPr>
          <p:nvPr>
            <p:ph type="dt" sz="half" idx="10"/>
          </p:nvPr>
        </p:nvSpPr>
        <p:spPr/>
        <p:txBody>
          <a:bodyPr/>
          <a:lstStyle/>
          <a:p>
            <a:fld id="{BA3DDE58-8E77-4BA4-BB8F-8CC428EF389B}" type="datetimeFigureOut">
              <a:rPr lang="en-US" smtClean="0"/>
              <a:t>13/12/2022</a:t>
            </a:fld>
            <a:endParaRPr lang="en-US"/>
          </a:p>
        </p:txBody>
      </p:sp>
      <p:sp>
        <p:nvSpPr>
          <p:cNvPr id="5" name="Footer Placeholder 4">
            <a:extLst>
              <a:ext uri="{FF2B5EF4-FFF2-40B4-BE49-F238E27FC236}">
                <a16:creationId xmlns:a16="http://schemas.microsoft.com/office/drawing/2014/main" id="{AA9A2D30-716C-4BA2-9F2C-DCA6E973B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B9D65-467B-4A35-86BE-963D618D085D}"/>
              </a:ext>
            </a:extLst>
          </p:cNvPr>
          <p:cNvSpPr>
            <a:spLocks noGrp="1"/>
          </p:cNvSpPr>
          <p:nvPr>
            <p:ph type="sldNum" sz="quarter" idx="12"/>
          </p:nvPr>
        </p:nvSpPr>
        <p:spPr/>
        <p:txBody>
          <a:bodyPr/>
          <a:lstStyle/>
          <a:p>
            <a:fld id="{D192DD76-AA2D-4DD7-8A4E-CD6E3975F209}" type="slidenum">
              <a:rPr lang="en-US" smtClean="0"/>
              <a:t>‹#›</a:t>
            </a:fld>
            <a:endParaRPr lang="en-US"/>
          </a:p>
        </p:txBody>
      </p:sp>
    </p:spTree>
    <p:extLst>
      <p:ext uri="{BB962C8B-B14F-4D97-AF65-F5344CB8AC3E}">
        <p14:creationId xmlns:p14="http://schemas.microsoft.com/office/powerpoint/2010/main" val="2131271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b="0">
              <a:solidFill>
                <a:prstClr val="white"/>
              </a:solidFill>
            </a:endParaRPr>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grpSp>
      <p:sp>
        <p:nvSpPr>
          <p:cNvPr id="2" name="Title 1"/>
          <p:cNvSpPr>
            <a:spLocks noGrp="1"/>
          </p:cNvSpPr>
          <p:nvPr>
            <p:ph type="ctrTitle"/>
          </p:nvPr>
        </p:nvSpPr>
        <p:spPr>
          <a:xfrm>
            <a:off x="914400" y="1600200"/>
            <a:ext cx="10363200" cy="1780108"/>
          </a:xfrm>
        </p:spPr>
        <p:txBody>
          <a:bodyPr anchor="b">
            <a:normAutofit/>
          </a:bodyPr>
          <a:lstStyle>
            <a:lvl1pPr>
              <a:defRPr sz="33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E3BEF9-ED1E-284F-9D16-D14F52D1FB95}" type="datetimeFigureOut">
              <a:rPr lang="fr-FR" smtClean="0">
                <a:solidFill>
                  <a:srgbClr val="073E87"/>
                </a:solidFill>
              </a:rPr>
              <a:pPr/>
              <a:t>13/12/2022</a:t>
            </a:fld>
            <a:endParaRPr lang="fr-FR">
              <a:solidFill>
                <a:srgbClr val="073E87"/>
              </a:solidFill>
            </a:endParaRPr>
          </a:p>
        </p:txBody>
      </p:sp>
      <p:sp>
        <p:nvSpPr>
          <p:cNvPr id="5" name="Footer Placeholder 4"/>
          <p:cNvSpPr>
            <a:spLocks noGrp="1"/>
          </p:cNvSpPr>
          <p:nvPr>
            <p:ph type="ftr" sz="quarter" idx="11"/>
          </p:nvPr>
        </p:nvSpPr>
        <p:spPr/>
        <p:txBody>
          <a:bodyPr/>
          <a:lstStyle/>
          <a:p>
            <a:endParaRPr lang="fr-FR">
              <a:solidFill>
                <a:srgbClr val="073E87"/>
              </a:solidFill>
            </a:endParaRPr>
          </a:p>
        </p:txBody>
      </p:sp>
      <p:sp>
        <p:nvSpPr>
          <p:cNvPr id="6" name="Slide Number Placeholder 5"/>
          <p:cNvSpPr>
            <a:spLocks noGrp="1"/>
          </p:cNvSpPr>
          <p:nvPr>
            <p:ph type="sldNum" sz="quarter" idx="12"/>
          </p:nvPr>
        </p:nvSpPr>
        <p:spPr/>
        <p:txBody>
          <a:bodyPr/>
          <a:lstStyle/>
          <a:p>
            <a:fld id="{7AABB5FB-5CA6-AA4A-82CB-F2D701B1CC7B}" type="slidenum">
              <a:rPr lang="fr-FR" smtClean="0">
                <a:solidFill>
                  <a:srgbClr val="073E87"/>
                </a:solidFill>
              </a:rPr>
              <a:pPr/>
              <a:t>‹#›</a:t>
            </a:fld>
            <a:endParaRPr lang="fr-FR">
              <a:solidFill>
                <a:srgbClr val="073E87"/>
              </a:solidFill>
            </a:endParaRPr>
          </a:p>
        </p:txBody>
      </p:sp>
    </p:spTree>
    <p:extLst>
      <p:ext uri="{BB962C8B-B14F-4D97-AF65-F5344CB8AC3E}">
        <p14:creationId xmlns:p14="http://schemas.microsoft.com/office/powerpoint/2010/main" val="3970897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081977-0C82-48F5-898A-1EA6F2B9E0EC}"/>
              </a:ext>
            </a:extLst>
          </p:cNvPr>
          <p:cNvGrpSpPr/>
          <p:nvPr userDrawn="1"/>
        </p:nvGrpSpPr>
        <p:grpSpPr>
          <a:xfrm>
            <a:off x="178704" y="189546"/>
            <a:ext cx="11724918" cy="6668454"/>
            <a:chOff x="178704" y="189546"/>
            <a:chExt cx="11724918" cy="6668454"/>
          </a:xfrm>
        </p:grpSpPr>
        <p:pic>
          <p:nvPicPr>
            <p:cNvPr id="2" name="Picture 1">
              <a:extLst>
                <a:ext uri="{FF2B5EF4-FFF2-40B4-BE49-F238E27FC236}">
                  <a16:creationId xmlns:a16="http://schemas.microsoft.com/office/drawing/2014/main" id="{3655500C-ADD0-45BE-A4C7-AB699D4A209F}"/>
                </a:ext>
              </a:extLst>
            </p:cNvPr>
            <p:cNvPicPr>
              <a:picLocks noChangeAspect="1"/>
            </p:cNvPicPr>
            <p:nvPr userDrawn="1"/>
          </p:nvPicPr>
          <p:blipFill>
            <a:blip r:embed="rId2"/>
            <a:stretch>
              <a:fillRect/>
            </a:stretch>
          </p:blipFill>
          <p:spPr>
            <a:xfrm>
              <a:off x="2286000" y="189546"/>
              <a:ext cx="9617622" cy="6668454"/>
            </a:xfrm>
            <a:prstGeom prst="rect">
              <a:avLst/>
            </a:prstGeom>
          </p:spPr>
        </p:pic>
        <p:pic>
          <p:nvPicPr>
            <p:cNvPr id="8" name="Picture 7">
              <a:extLst>
                <a:ext uri="{FF2B5EF4-FFF2-40B4-BE49-F238E27FC236}">
                  <a16:creationId xmlns:a16="http://schemas.microsoft.com/office/drawing/2014/main" id="{9BB82F10-BDEB-4D04-96CE-D445091ED669}"/>
                </a:ext>
              </a:extLst>
            </p:cNvPr>
            <p:cNvPicPr>
              <a:picLocks noChangeAspect="1"/>
            </p:cNvPicPr>
            <p:nvPr userDrawn="1"/>
          </p:nvPicPr>
          <p:blipFill rotWithShape="1">
            <a:blip r:embed="rId2"/>
            <a:srcRect r="64347"/>
            <a:stretch/>
          </p:blipFill>
          <p:spPr>
            <a:xfrm>
              <a:off x="178704" y="189546"/>
              <a:ext cx="3429000" cy="6668454"/>
            </a:xfrm>
            <a:prstGeom prst="rect">
              <a:avLst/>
            </a:prstGeom>
          </p:spPr>
        </p:pic>
      </p:grpSp>
      <p:sp>
        <p:nvSpPr>
          <p:cNvPr id="7" name="Title 6"/>
          <p:cNvSpPr>
            <a:spLocks noGrp="1"/>
          </p:cNvSpPr>
          <p:nvPr>
            <p:ph type="title"/>
          </p:nvPr>
        </p:nvSpPr>
        <p:spPr>
          <a:xfrm>
            <a:off x="178704" y="242708"/>
            <a:ext cx="7212696" cy="1252728"/>
          </a:xfrm>
        </p:spPr>
        <p:txBody>
          <a:bodyPr/>
          <a:lstStyle>
            <a:lvl1pPr>
              <a:defRPr>
                <a:solidFill>
                  <a:schemeClr val="bg2">
                    <a:lumMod val="50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3BEF9-ED1E-284F-9D16-D14F52D1FB95}" type="datetimeFigureOut">
              <a:rPr lang="fr-FR" smtClean="0">
                <a:solidFill>
                  <a:srgbClr val="073E87"/>
                </a:solidFill>
              </a:rPr>
              <a:pPr/>
              <a:t>13/12/2022</a:t>
            </a:fld>
            <a:endParaRPr lang="fr-FR">
              <a:solidFill>
                <a:srgbClr val="073E87"/>
              </a:solidFill>
            </a:endParaRPr>
          </a:p>
        </p:txBody>
      </p:sp>
      <p:sp>
        <p:nvSpPr>
          <p:cNvPr id="5" name="Footer Placeholder 4"/>
          <p:cNvSpPr>
            <a:spLocks noGrp="1"/>
          </p:cNvSpPr>
          <p:nvPr>
            <p:ph type="ftr" sz="quarter" idx="11"/>
          </p:nvPr>
        </p:nvSpPr>
        <p:spPr/>
        <p:txBody>
          <a:bodyPr/>
          <a:lstStyle/>
          <a:p>
            <a:endParaRPr lang="fr-FR">
              <a:solidFill>
                <a:srgbClr val="073E87"/>
              </a:solidFill>
            </a:endParaRPr>
          </a:p>
        </p:txBody>
      </p:sp>
      <p:sp>
        <p:nvSpPr>
          <p:cNvPr id="6" name="Slide Number Placeholder 5"/>
          <p:cNvSpPr>
            <a:spLocks noGrp="1"/>
          </p:cNvSpPr>
          <p:nvPr>
            <p:ph type="sldNum" sz="quarter" idx="12"/>
          </p:nvPr>
        </p:nvSpPr>
        <p:spPr/>
        <p:txBody>
          <a:bodyPr/>
          <a:lstStyle/>
          <a:p>
            <a:fld id="{7AABB5FB-5CA6-AA4A-82CB-F2D701B1CC7B}" type="slidenum">
              <a:rPr lang="fr-FR" smtClean="0">
                <a:solidFill>
                  <a:srgbClr val="073E87"/>
                </a:solidFill>
              </a:rPr>
              <a:pPr/>
              <a:t>‹#›</a:t>
            </a:fld>
            <a:endParaRPr lang="fr-FR">
              <a:solidFill>
                <a:srgbClr val="073E87"/>
              </a:solidFill>
            </a:endParaRPr>
          </a:p>
        </p:txBody>
      </p:sp>
    </p:spTree>
    <p:extLst>
      <p:ext uri="{BB962C8B-B14F-4D97-AF65-F5344CB8AC3E}">
        <p14:creationId xmlns:p14="http://schemas.microsoft.com/office/powerpoint/2010/main" val="1794806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b="0">
              <a:solidFill>
                <a:prstClr val="white"/>
              </a:solidFill>
            </a:endParaRPr>
          </a:p>
        </p:txBody>
      </p:sp>
      <p:sp>
        <p:nvSpPr>
          <p:cNvPr id="9" name="Freeform 14"/>
          <p:cNvSpPr>
            <a:spLocks/>
          </p:cNvSpPr>
          <p:nvPr/>
        </p:nvSpPr>
        <p:spPr bwMode="hidden">
          <a:xfrm>
            <a:off x="8063253"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68580" tIns="34290" rIns="68580" bIns="3429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0" name="Freeform 18"/>
          <p:cNvSpPr>
            <a:spLocks/>
          </p:cNvSpPr>
          <p:nvPr/>
        </p:nvSpPr>
        <p:spPr bwMode="hidden">
          <a:xfrm>
            <a:off x="3492429"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68580" tIns="34290" rIns="68580" bIns="3429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2" name="Freeform 26"/>
          <p:cNvSpPr>
            <a:spLocks/>
          </p:cNvSpPr>
          <p:nvPr/>
        </p:nvSpPr>
        <p:spPr bwMode="hidden">
          <a:xfrm>
            <a:off x="7479320" y="4074177"/>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68580" tIns="34290" rIns="68580" bIns="3429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2" name="Title 1"/>
          <p:cNvSpPr>
            <a:spLocks noGrp="1"/>
          </p:cNvSpPr>
          <p:nvPr>
            <p:ph type="title"/>
          </p:nvPr>
        </p:nvSpPr>
        <p:spPr>
          <a:xfrm>
            <a:off x="920043" y="2463560"/>
            <a:ext cx="10363200" cy="1524000"/>
          </a:xfrm>
        </p:spPr>
        <p:txBody>
          <a:bodyPr anchor="t">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E3BEF9-ED1E-284F-9D16-D14F52D1FB95}" type="datetimeFigureOut">
              <a:rPr lang="fr-FR" smtClean="0">
                <a:solidFill>
                  <a:srgbClr val="073E87"/>
                </a:solidFill>
              </a:rPr>
              <a:pPr/>
              <a:t>13/12/2022</a:t>
            </a:fld>
            <a:endParaRPr lang="fr-FR">
              <a:solidFill>
                <a:srgbClr val="073E87"/>
              </a:solidFill>
            </a:endParaRPr>
          </a:p>
        </p:txBody>
      </p:sp>
      <p:sp>
        <p:nvSpPr>
          <p:cNvPr id="5" name="Footer Placeholder 4"/>
          <p:cNvSpPr>
            <a:spLocks noGrp="1"/>
          </p:cNvSpPr>
          <p:nvPr>
            <p:ph type="ftr" sz="quarter" idx="11"/>
          </p:nvPr>
        </p:nvSpPr>
        <p:spPr/>
        <p:txBody>
          <a:bodyPr/>
          <a:lstStyle/>
          <a:p>
            <a:endParaRPr lang="fr-FR">
              <a:solidFill>
                <a:srgbClr val="073E87"/>
              </a:solidFill>
            </a:endParaRPr>
          </a:p>
        </p:txBody>
      </p:sp>
      <p:sp>
        <p:nvSpPr>
          <p:cNvPr id="6" name="Slide Number Placeholder 5"/>
          <p:cNvSpPr>
            <a:spLocks noGrp="1"/>
          </p:cNvSpPr>
          <p:nvPr>
            <p:ph type="sldNum" sz="quarter" idx="12"/>
          </p:nvPr>
        </p:nvSpPr>
        <p:spPr/>
        <p:txBody>
          <a:bodyPr/>
          <a:lstStyle/>
          <a:p>
            <a:fld id="{7AABB5FB-5CA6-AA4A-82CB-F2D701B1CC7B}" type="slidenum">
              <a:rPr lang="fr-FR" smtClean="0">
                <a:solidFill>
                  <a:srgbClr val="073E87"/>
                </a:solidFill>
              </a:rPr>
              <a:pPr/>
              <a:t>‹#›</a:t>
            </a:fld>
            <a:endParaRPr lang="fr-FR">
              <a:solidFill>
                <a:srgbClr val="073E87"/>
              </a:solidFill>
            </a:endParaRPr>
          </a:p>
        </p:txBody>
      </p:sp>
    </p:spTree>
    <p:extLst>
      <p:ext uri="{BB962C8B-B14F-4D97-AF65-F5344CB8AC3E}">
        <p14:creationId xmlns:p14="http://schemas.microsoft.com/office/powerpoint/2010/main" val="2477066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FE3BEF9-ED1E-284F-9D16-D14F52D1FB95}" type="datetimeFigureOut">
              <a:rPr lang="fr-FR" smtClean="0">
                <a:solidFill>
                  <a:srgbClr val="073E87"/>
                </a:solidFill>
              </a:rPr>
              <a:pPr/>
              <a:t>13/12/2022</a:t>
            </a:fld>
            <a:endParaRPr lang="fr-FR">
              <a:solidFill>
                <a:srgbClr val="073E87"/>
              </a:solidFill>
            </a:endParaRPr>
          </a:p>
        </p:txBody>
      </p:sp>
      <p:sp>
        <p:nvSpPr>
          <p:cNvPr id="6" name="Footer Placeholder 5"/>
          <p:cNvSpPr>
            <a:spLocks noGrp="1"/>
          </p:cNvSpPr>
          <p:nvPr>
            <p:ph type="ftr" sz="quarter" idx="11"/>
          </p:nvPr>
        </p:nvSpPr>
        <p:spPr/>
        <p:txBody>
          <a:bodyPr/>
          <a:lstStyle/>
          <a:p>
            <a:endParaRPr lang="fr-FR">
              <a:solidFill>
                <a:srgbClr val="073E87"/>
              </a:solidFill>
            </a:endParaRPr>
          </a:p>
        </p:txBody>
      </p:sp>
      <p:sp>
        <p:nvSpPr>
          <p:cNvPr id="7" name="Slide Number Placeholder 6"/>
          <p:cNvSpPr>
            <a:spLocks noGrp="1"/>
          </p:cNvSpPr>
          <p:nvPr>
            <p:ph type="sldNum" sz="quarter" idx="12"/>
          </p:nvPr>
        </p:nvSpPr>
        <p:spPr/>
        <p:txBody>
          <a:bodyPr/>
          <a:lstStyle/>
          <a:p>
            <a:fld id="{7AABB5FB-5CA6-AA4A-82CB-F2D701B1CC7B}" type="slidenum">
              <a:rPr lang="fr-FR" smtClean="0">
                <a:solidFill>
                  <a:srgbClr val="073E87"/>
                </a:solidFill>
              </a:rPr>
              <a:pPr/>
              <a:t>‹#›</a:t>
            </a:fld>
            <a:endParaRPr lang="fr-FR">
              <a:solidFill>
                <a:srgbClr val="073E87"/>
              </a:solidFill>
            </a:endParaRP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63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1800" b="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03111" y="3429003"/>
            <a:ext cx="5093407"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1800" b="0" i="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7" y="3429003"/>
            <a:ext cx="5096256"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E3BEF9-ED1E-284F-9D16-D14F52D1FB95}" type="datetimeFigureOut">
              <a:rPr lang="fr-FR" smtClean="0">
                <a:solidFill>
                  <a:srgbClr val="073E87"/>
                </a:solidFill>
              </a:rPr>
              <a:pPr/>
              <a:t>13/12/2022</a:t>
            </a:fld>
            <a:endParaRPr lang="fr-FR">
              <a:solidFill>
                <a:srgbClr val="073E87"/>
              </a:solidFill>
            </a:endParaRPr>
          </a:p>
        </p:txBody>
      </p:sp>
      <p:sp>
        <p:nvSpPr>
          <p:cNvPr id="8" name="Footer Placeholder 7"/>
          <p:cNvSpPr>
            <a:spLocks noGrp="1"/>
          </p:cNvSpPr>
          <p:nvPr>
            <p:ph type="ftr" sz="quarter" idx="11"/>
          </p:nvPr>
        </p:nvSpPr>
        <p:spPr/>
        <p:txBody>
          <a:bodyPr/>
          <a:lstStyle/>
          <a:p>
            <a:endParaRPr lang="fr-FR">
              <a:solidFill>
                <a:srgbClr val="073E87"/>
              </a:solidFill>
            </a:endParaRPr>
          </a:p>
        </p:txBody>
      </p:sp>
      <p:sp>
        <p:nvSpPr>
          <p:cNvPr id="9" name="Slide Number Placeholder 8"/>
          <p:cNvSpPr>
            <a:spLocks noGrp="1"/>
          </p:cNvSpPr>
          <p:nvPr>
            <p:ph type="sldNum" sz="quarter" idx="12"/>
          </p:nvPr>
        </p:nvSpPr>
        <p:spPr/>
        <p:txBody>
          <a:bodyPr/>
          <a:lstStyle/>
          <a:p>
            <a:fld id="{7AABB5FB-5CA6-AA4A-82CB-F2D701B1CC7B}" type="slidenum">
              <a:rPr lang="fr-FR" smtClean="0">
                <a:solidFill>
                  <a:srgbClr val="073E87"/>
                </a:solidFill>
              </a:rPr>
              <a:pPr/>
              <a:t>‹#›</a:t>
            </a:fld>
            <a:endParaRPr lang="fr-FR">
              <a:solidFill>
                <a:srgbClr val="073E87"/>
              </a:solidFill>
            </a:endParaRPr>
          </a:p>
        </p:txBody>
      </p:sp>
    </p:spTree>
    <p:extLst>
      <p:ext uri="{BB962C8B-B14F-4D97-AF65-F5344CB8AC3E}">
        <p14:creationId xmlns:p14="http://schemas.microsoft.com/office/powerpoint/2010/main" val="1564592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E3BEF9-ED1E-284F-9D16-D14F52D1FB95}" type="datetimeFigureOut">
              <a:rPr lang="fr-FR" smtClean="0">
                <a:solidFill>
                  <a:srgbClr val="073E87"/>
                </a:solidFill>
              </a:rPr>
              <a:pPr/>
              <a:t>13/12/2022</a:t>
            </a:fld>
            <a:endParaRPr lang="fr-FR">
              <a:solidFill>
                <a:srgbClr val="073E87"/>
              </a:solidFill>
            </a:endParaRPr>
          </a:p>
        </p:txBody>
      </p:sp>
      <p:sp>
        <p:nvSpPr>
          <p:cNvPr id="4" name="Footer Placeholder 3"/>
          <p:cNvSpPr>
            <a:spLocks noGrp="1"/>
          </p:cNvSpPr>
          <p:nvPr>
            <p:ph type="ftr" sz="quarter" idx="11"/>
          </p:nvPr>
        </p:nvSpPr>
        <p:spPr/>
        <p:txBody>
          <a:bodyPr/>
          <a:lstStyle/>
          <a:p>
            <a:endParaRPr lang="fr-FR">
              <a:solidFill>
                <a:srgbClr val="073E87"/>
              </a:solidFill>
            </a:endParaRPr>
          </a:p>
        </p:txBody>
      </p:sp>
      <p:sp>
        <p:nvSpPr>
          <p:cNvPr id="5" name="Slide Number Placeholder 4"/>
          <p:cNvSpPr>
            <a:spLocks noGrp="1"/>
          </p:cNvSpPr>
          <p:nvPr>
            <p:ph type="sldNum" sz="quarter" idx="12"/>
          </p:nvPr>
        </p:nvSpPr>
        <p:spPr/>
        <p:txBody>
          <a:bodyPr/>
          <a:lstStyle/>
          <a:p>
            <a:fld id="{7AABB5FB-5CA6-AA4A-82CB-F2D701B1CC7B}" type="slidenum">
              <a:rPr lang="fr-FR" smtClean="0">
                <a:solidFill>
                  <a:srgbClr val="073E87"/>
                </a:solidFill>
              </a:rPr>
              <a:pPr/>
              <a:t>‹#›</a:t>
            </a:fld>
            <a:endParaRPr lang="fr-FR">
              <a:solidFill>
                <a:srgbClr val="073E87"/>
              </a:solidFill>
            </a:endParaRPr>
          </a:p>
        </p:txBody>
      </p:sp>
    </p:spTree>
    <p:extLst>
      <p:ext uri="{BB962C8B-B14F-4D97-AF65-F5344CB8AC3E}">
        <p14:creationId xmlns:p14="http://schemas.microsoft.com/office/powerpoint/2010/main" val="339134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b="0">
              <a:solidFill>
                <a:prstClr val="white"/>
              </a:solidFill>
            </a:endParaRPr>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grpSp>
      <p:sp>
        <p:nvSpPr>
          <p:cNvPr id="2" name="Date Placeholder 1"/>
          <p:cNvSpPr>
            <a:spLocks noGrp="1"/>
          </p:cNvSpPr>
          <p:nvPr>
            <p:ph type="dt" sz="half" idx="10"/>
          </p:nvPr>
        </p:nvSpPr>
        <p:spPr/>
        <p:txBody>
          <a:bodyPr/>
          <a:lstStyle/>
          <a:p>
            <a:fld id="{3FE3BEF9-ED1E-284F-9D16-D14F52D1FB95}" type="datetimeFigureOut">
              <a:rPr lang="fr-FR" smtClean="0">
                <a:solidFill>
                  <a:srgbClr val="073E87"/>
                </a:solidFill>
              </a:rPr>
              <a:pPr/>
              <a:t>13/12/2022</a:t>
            </a:fld>
            <a:endParaRPr lang="fr-FR">
              <a:solidFill>
                <a:srgbClr val="073E87"/>
              </a:solidFill>
            </a:endParaRPr>
          </a:p>
        </p:txBody>
      </p:sp>
      <p:sp>
        <p:nvSpPr>
          <p:cNvPr id="3" name="Footer Placeholder 2"/>
          <p:cNvSpPr>
            <a:spLocks noGrp="1"/>
          </p:cNvSpPr>
          <p:nvPr>
            <p:ph type="ftr" sz="quarter" idx="11"/>
          </p:nvPr>
        </p:nvSpPr>
        <p:spPr/>
        <p:txBody>
          <a:bodyPr/>
          <a:lstStyle/>
          <a:p>
            <a:endParaRPr lang="fr-FR">
              <a:solidFill>
                <a:srgbClr val="073E87"/>
              </a:solidFill>
            </a:endParaRPr>
          </a:p>
        </p:txBody>
      </p:sp>
      <p:sp>
        <p:nvSpPr>
          <p:cNvPr id="4" name="Slide Number Placeholder 3"/>
          <p:cNvSpPr>
            <a:spLocks noGrp="1"/>
          </p:cNvSpPr>
          <p:nvPr>
            <p:ph type="sldNum" sz="quarter" idx="12"/>
          </p:nvPr>
        </p:nvSpPr>
        <p:spPr/>
        <p:txBody>
          <a:bodyPr/>
          <a:lstStyle/>
          <a:p>
            <a:fld id="{7AABB5FB-5CA6-AA4A-82CB-F2D701B1CC7B}" type="slidenum">
              <a:rPr lang="fr-FR" smtClean="0">
                <a:solidFill>
                  <a:srgbClr val="073E87"/>
                </a:solidFill>
              </a:rPr>
              <a:pPr/>
              <a:t>‹#›</a:t>
            </a:fld>
            <a:endParaRPr lang="fr-FR">
              <a:solidFill>
                <a:srgbClr val="073E87"/>
              </a:solidFill>
            </a:endParaRPr>
          </a:p>
        </p:txBody>
      </p:sp>
    </p:spTree>
    <p:extLst>
      <p:ext uri="{BB962C8B-B14F-4D97-AF65-F5344CB8AC3E}">
        <p14:creationId xmlns:p14="http://schemas.microsoft.com/office/powerpoint/2010/main" val="4054941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b="0">
              <a:solidFill>
                <a:prstClr val="white"/>
              </a:solidFill>
            </a:endParaRPr>
          </a:p>
        </p:txBody>
      </p:sp>
      <p:sp>
        <p:nvSpPr>
          <p:cNvPr id="5" name="Date Placeholder 4"/>
          <p:cNvSpPr>
            <a:spLocks noGrp="1"/>
          </p:cNvSpPr>
          <p:nvPr>
            <p:ph type="dt" sz="half" idx="10"/>
          </p:nvPr>
        </p:nvSpPr>
        <p:spPr/>
        <p:txBody>
          <a:bodyPr/>
          <a:lstStyle/>
          <a:p>
            <a:fld id="{3FE3BEF9-ED1E-284F-9D16-D14F52D1FB95}" type="datetimeFigureOut">
              <a:rPr lang="fr-FR" smtClean="0">
                <a:solidFill>
                  <a:srgbClr val="073E87"/>
                </a:solidFill>
              </a:rPr>
              <a:pPr/>
              <a:t>13/12/2022</a:t>
            </a:fld>
            <a:endParaRPr lang="fr-FR">
              <a:solidFill>
                <a:srgbClr val="073E87"/>
              </a:solidFill>
            </a:endParaRPr>
          </a:p>
        </p:txBody>
      </p:sp>
      <p:sp>
        <p:nvSpPr>
          <p:cNvPr id="6" name="Footer Placeholder 5"/>
          <p:cNvSpPr>
            <a:spLocks noGrp="1"/>
          </p:cNvSpPr>
          <p:nvPr>
            <p:ph type="ftr" sz="quarter" idx="11"/>
          </p:nvPr>
        </p:nvSpPr>
        <p:spPr/>
        <p:txBody>
          <a:bodyPr/>
          <a:lstStyle/>
          <a:p>
            <a:endParaRPr lang="fr-FR">
              <a:solidFill>
                <a:srgbClr val="073E87"/>
              </a:solidFill>
            </a:endParaRPr>
          </a:p>
        </p:txBody>
      </p:sp>
      <p:sp>
        <p:nvSpPr>
          <p:cNvPr id="7" name="Slide Number Placeholder 6"/>
          <p:cNvSpPr>
            <a:spLocks noGrp="1"/>
          </p:cNvSpPr>
          <p:nvPr>
            <p:ph type="sldNum" sz="quarter" idx="12"/>
          </p:nvPr>
        </p:nvSpPr>
        <p:spPr/>
        <p:txBody>
          <a:bodyPr/>
          <a:lstStyle/>
          <a:p>
            <a:fld id="{7AABB5FB-5CA6-AA4A-82CB-F2D701B1CC7B}" type="slidenum">
              <a:rPr lang="fr-FR" smtClean="0">
                <a:solidFill>
                  <a:srgbClr val="073E87"/>
                </a:solidFill>
              </a:rPr>
              <a:pPr/>
              <a:t>‹#›</a:t>
            </a:fld>
            <a:endParaRPr lang="fr-FR">
              <a:solidFill>
                <a:srgbClr val="073E87"/>
              </a:solidFill>
            </a:endParaRPr>
          </a:p>
        </p:txBody>
      </p:sp>
      <p:sp>
        <p:nvSpPr>
          <p:cNvPr id="4" name="Text Placeholder 3"/>
          <p:cNvSpPr>
            <a:spLocks noGrp="1"/>
          </p:cNvSpPr>
          <p:nvPr>
            <p:ph type="body" sz="half" idx="2"/>
          </p:nvPr>
        </p:nvSpPr>
        <p:spPr>
          <a:xfrm>
            <a:off x="1219200" y="3581403"/>
            <a:ext cx="4470400" cy="1905001"/>
          </a:xfrm>
        </p:spPr>
        <p:txBody>
          <a:bodyPr anchor="t">
            <a:normAutofit/>
          </a:bodyPr>
          <a:lstStyle>
            <a:lvl1pPr marL="0" indent="0">
              <a:spcBef>
                <a:spcPts val="0"/>
              </a:spcBef>
              <a:spcAft>
                <a:spcPts val="450"/>
              </a:spcAft>
              <a:buNone/>
              <a:defRPr sz="135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grpSp>
      <p:sp>
        <p:nvSpPr>
          <p:cNvPr id="22" name="Title 21"/>
          <p:cNvSpPr>
            <a:spLocks noGrp="1"/>
          </p:cNvSpPr>
          <p:nvPr>
            <p:ph type="title"/>
          </p:nvPr>
        </p:nvSpPr>
        <p:spPr>
          <a:xfrm>
            <a:off x="1219200" y="2286000"/>
            <a:ext cx="4470400" cy="1252728"/>
          </a:xfrm>
        </p:spPr>
        <p:txBody>
          <a:bodyPr anchor="b">
            <a:noAutofit/>
          </a:bodyPr>
          <a:lstStyle>
            <a:lvl1pPr algn="l">
              <a:defRPr sz="24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1650">
                <a:solidFill>
                  <a:schemeClr val="tx2"/>
                </a:solidFill>
              </a:defRPr>
            </a:lvl1pPr>
            <a:lvl2pPr>
              <a:buClr>
                <a:schemeClr val="bg1"/>
              </a:buClr>
              <a:defRPr sz="1500">
                <a:solidFill>
                  <a:schemeClr val="tx2"/>
                </a:solidFill>
              </a:defRPr>
            </a:lvl2pPr>
            <a:lvl3pPr>
              <a:buClr>
                <a:schemeClr val="bg1"/>
              </a:buClr>
              <a:defRPr sz="1350">
                <a:solidFill>
                  <a:schemeClr val="tx2"/>
                </a:solidFill>
              </a:defRPr>
            </a:lvl3pPr>
            <a:lvl4pPr>
              <a:buClr>
                <a:schemeClr val="bg1"/>
              </a:buClr>
              <a:defRPr sz="1200">
                <a:solidFill>
                  <a:schemeClr val="tx2"/>
                </a:solidFill>
              </a:defRPr>
            </a:lvl4pPr>
            <a:lvl5pPr>
              <a:buClr>
                <a:schemeClr val="bg1"/>
              </a:buClr>
              <a:defRPr sz="1200">
                <a:solidFill>
                  <a:schemeClr val="tx2"/>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835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B2BF-04B2-4EA9-A59C-B5CE8453F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F30452-C3C1-48E4-BE67-DE5744C7A9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ABEE7-AF20-42AA-9FF8-32EA357931A3}"/>
              </a:ext>
            </a:extLst>
          </p:cNvPr>
          <p:cNvSpPr>
            <a:spLocks noGrp="1"/>
          </p:cNvSpPr>
          <p:nvPr>
            <p:ph type="dt" sz="half" idx="10"/>
          </p:nvPr>
        </p:nvSpPr>
        <p:spPr/>
        <p:txBody>
          <a:bodyPr/>
          <a:lstStyle/>
          <a:p>
            <a:fld id="{BA3DDE58-8E77-4BA4-BB8F-8CC428EF389B}" type="datetimeFigureOut">
              <a:rPr lang="en-US" smtClean="0"/>
              <a:t>13/12/2022</a:t>
            </a:fld>
            <a:endParaRPr lang="en-US"/>
          </a:p>
        </p:txBody>
      </p:sp>
      <p:sp>
        <p:nvSpPr>
          <p:cNvPr id="5" name="Footer Placeholder 4">
            <a:extLst>
              <a:ext uri="{FF2B5EF4-FFF2-40B4-BE49-F238E27FC236}">
                <a16:creationId xmlns:a16="http://schemas.microsoft.com/office/drawing/2014/main" id="{E66019CD-11C6-4B60-B2B6-B2DE27680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01AF2-AE26-440B-A385-D1A694098AC0}"/>
              </a:ext>
            </a:extLst>
          </p:cNvPr>
          <p:cNvSpPr>
            <a:spLocks noGrp="1"/>
          </p:cNvSpPr>
          <p:nvPr>
            <p:ph type="sldNum" sz="quarter" idx="12"/>
          </p:nvPr>
        </p:nvSpPr>
        <p:spPr/>
        <p:txBody>
          <a:bodyPr/>
          <a:lstStyle/>
          <a:p>
            <a:fld id="{D192DD76-AA2D-4DD7-8A4E-CD6E3975F209}" type="slidenum">
              <a:rPr lang="en-US" smtClean="0"/>
              <a:t>‹#›</a:t>
            </a:fld>
            <a:endParaRPr lang="en-US"/>
          </a:p>
        </p:txBody>
      </p:sp>
    </p:spTree>
    <p:extLst>
      <p:ext uri="{BB962C8B-B14F-4D97-AF65-F5344CB8AC3E}">
        <p14:creationId xmlns:p14="http://schemas.microsoft.com/office/powerpoint/2010/main" val="3636611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b="0">
              <a:solidFill>
                <a:prstClr val="white"/>
              </a:solidFill>
            </a:endParaRPr>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grpSp>
      <p:sp>
        <p:nvSpPr>
          <p:cNvPr id="2" name="Title 1"/>
          <p:cNvSpPr>
            <a:spLocks noGrp="1"/>
          </p:cNvSpPr>
          <p:nvPr>
            <p:ph type="title"/>
          </p:nvPr>
        </p:nvSpPr>
        <p:spPr>
          <a:xfrm>
            <a:off x="6498875" y="338667"/>
            <a:ext cx="5083527" cy="2429934"/>
          </a:xfrm>
        </p:spPr>
        <p:txBody>
          <a:bodyPr anchor="b">
            <a:normAutofit/>
          </a:bodyPr>
          <a:lstStyle>
            <a:lvl1pPr algn="l">
              <a:defRPr sz="21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3" y="2785533"/>
            <a:ext cx="5091289" cy="2421467"/>
          </a:xfrm>
        </p:spPr>
        <p:txBody>
          <a:bodyPr>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FE3BEF9-ED1E-284F-9D16-D14F52D1FB95}" type="datetimeFigureOut">
              <a:rPr lang="fr-FR" smtClean="0">
                <a:solidFill>
                  <a:srgbClr val="073E87"/>
                </a:solidFill>
              </a:rPr>
              <a:pPr/>
              <a:t>13/12/2022</a:t>
            </a:fld>
            <a:endParaRPr lang="fr-FR">
              <a:solidFill>
                <a:srgbClr val="073E87"/>
              </a:solidFill>
            </a:endParaRPr>
          </a:p>
        </p:txBody>
      </p:sp>
      <p:sp>
        <p:nvSpPr>
          <p:cNvPr id="6" name="Footer Placeholder 5"/>
          <p:cNvSpPr>
            <a:spLocks noGrp="1"/>
          </p:cNvSpPr>
          <p:nvPr>
            <p:ph type="ftr" sz="quarter" idx="11"/>
          </p:nvPr>
        </p:nvSpPr>
        <p:spPr/>
        <p:txBody>
          <a:bodyPr/>
          <a:lstStyle/>
          <a:p>
            <a:endParaRPr lang="fr-FR">
              <a:solidFill>
                <a:srgbClr val="073E87"/>
              </a:solidFill>
            </a:endParaRPr>
          </a:p>
        </p:txBody>
      </p:sp>
      <p:sp>
        <p:nvSpPr>
          <p:cNvPr id="7" name="Slide Number Placeholder 6"/>
          <p:cNvSpPr>
            <a:spLocks noGrp="1"/>
          </p:cNvSpPr>
          <p:nvPr>
            <p:ph type="sldNum" sz="quarter" idx="12"/>
          </p:nvPr>
        </p:nvSpPr>
        <p:spPr/>
        <p:txBody>
          <a:bodyPr/>
          <a:lstStyle/>
          <a:p>
            <a:fld id="{7AABB5FB-5CA6-AA4A-82CB-F2D701B1CC7B}" type="slidenum">
              <a:rPr lang="fr-FR" smtClean="0">
                <a:solidFill>
                  <a:srgbClr val="073E87"/>
                </a:solidFill>
              </a:rPr>
              <a:pPr/>
              <a:t>‹#›</a:t>
            </a:fld>
            <a:endParaRPr lang="fr-FR">
              <a:solidFill>
                <a:srgbClr val="073E87"/>
              </a:solidFill>
            </a:endParaRP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Tree>
    <p:extLst>
      <p:ext uri="{BB962C8B-B14F-4D97-AF65-F5344CB8AC3E}">
        <p14:creationId xmlns:p14="http://schemas.microsoft.com/office/powerpoint/2010/main" val="3873200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E3BEF9-ED1E-284F-9D16-D14F52D1FB95}" type="datetimeFigureOut">
              <a:rPr lang="fr-FR" smtClean="0">
                <a:solidFill>
                  <a:srgbClr val="073E87"/>
                </a:solidFill>
              </a:rPr>
              <a:pPr/>
              <a:t>13/12/2022</a:t>
            </a:fld>
            <a:endParaRPr lang="fr-FR">
              <a:solidFill>
                <a:srgbClr val="073E87"/>
              </a:solidFill>
            </a:endParaRPr>
          </a:p>
        </p:txBody>
      </p:sp>
      <p:sp>
        <p:nvSpPr>
          <p:cNvPr id="5" name="Footer Placeholder 4"/>
          <p:cNvSpPr>
            <a:spLocks noGrp="1"/>
          </p:cNvSpPr>
          <p:nvPr>
            <p:ph type="ftr" sz="quarter" idx="11"/>
          </p:nvPr>
        </p:nvSpPr>
        <p:spPr/>
        <p:txBody>
          <a:bodyPr/>
          <a:lstStyle/>
          <a:p>
            <a:endParaRPr lang="fr-FR">
              <a:solidFill>
                <a:srgbClr val="073E87"/>
              </a:solidFill>
            </a:endParaRPr>
          </a:p>
        </p:txBody>
      </p:sp>
      <p:sp>
        <p:nvSpPr>
          <p:cNvPr id="6" name="Slide Number Placeholder 5"/>
          <p:cNvSpPr>
            <a:spLocks noGrp="1"/>
          </p:cNvSpPr>
          <p:nvPr>
            <p:ph type="sldNum" sz="quarter" idx="12"/>
          </p:nvPr>
        </p:nvSpPr>
        <p:spPr/>
        <p:txBody>
          <a:bodyPr/>
          <a:lstStyle/>
          <a:p>
            <a:fld id="{7AABB5FB-5CA6-AA4A-82CB-F2D701B1CC7B}" type="slidenum">
              <a:rPr lang="fr-FR" smtClean="0">
                <a:solidFill>
                  <a:srgbClr val="073E87"/>
                </a:solidFill>
              </a:rPr>
              <a:pPr/>
              <a:t>‹#›</a:t>
            </a:fld>
            <a:endParaRPr lang="fr-FR">
              <a:solidFill>
                <a:srgbClr val="073E87"/>
              </a:solidFill>
            </a:endParaRPr>
          </a:p>
        </p:txBody>
      </p:sp>
    </p:spTree>
    <p:extLst>
      <p:ext uri="{BB962C8B-B14F-4D97-AF65-F5344CB8AC3E}">
        <p14:creationId xmlns:p14="http://schemas.microsoft.com/office/powerpoint/2010/main" val="1223839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b="0">
              <a:solidFill>
                <a:prstClr val="white"/>
              </a:solidFill>
            </a:endParaRPr>
          </a:p>
        </p:txBody>
      </p:sp>
      <p:sp>
        <p:nvSpPr>
          <p:cNvPr id="4" name="Date Placeholder 3"/>
          <p:cNvSpPr>
            <a:spLocks noGrp="1"/>
          </p:cNvSpPr>
          <p:nvPr>
            <p:ph type="dt" sz="half" idx="10"/>
          </p:nvPr>
        </p:nvSpPr>
        <p:spPr/>
        <p:txBody>
          <a:bodyPr/>
          <a:lstStyle/>
          <a:p>
            <a:fld id="{3FE3BEF9-ED1E-284F-9D16-D14F52D1FB95}" type="datetimeFigureOut">
              <a:rPr lang="fr-FR" smtClean="0">
                <a:solidFill>
                  <a:srgbClr val="073E87"/>
                </a:solidFill>
              </a:rPr>
              <a:pPr/>
              <a:t>13/12/2022</a:t>
            </a:fld>
            <a:endParaRPr lang="fr-FR">
              <a:solidFill>
                <a:srgbClr val="073E87"/>
              </a:solidFill>
            </a:endParaRPr>
          </a:p>
        </p:txBody>
      </p:sp>
      <p:sp>
        <p:nvSpPr>
          <p:cNvPr id="5" name="Footer Placeholder 4"/>
          <p:cNvSpPr>
            <a:spLocks noGrp="1"/>
          </p:cNvSpPr>
          <p:nvPr>
            <p:ph type="ftr" sz="quarter" idx="11"/>
          </p:nvPr>
        </p:nvSpPr>
        <p:spPr/>
        <p:txBody>
          <a:bodyPr/>
          <a:lstStyle/>
          <a:p>
            <a:endParaRPr lang="fr-FR">
              <a:solidFill>
                <a:srgbClr val="073E87"/>
              </a:solidFill>
            </a:endParaRPr>
          </a:p>
        </p:txBody>
      </p:sp>
      <p:sp>
        <p:nvSpPr>
          <p:cNvPr id="6" name="Slide Number Placeholder 5"/>
          <p:cNvSpPr>
            <a:spLocks noGrp="1"/>
          </p:cNvSpPr>
          <p:nvPr>
            <p:ph type="sldNum" sz="quarter" idx="12"/>
          </p:nvPr>
        </p:nvSpPr>
        <p:spPr/>
        <p:txBody>
          <a:bodyPr/>
          <a:lstStyle/>
          <a:p>
            <a:fld id="{7AABB5FB-5CA6-AA4A-82CB-F2D701B1CC7B}" type="slidenum">
              <a:rPr lang="fr-FR" smtClean="0">
                <a:solidFill>
                  <a:srgbClr val="073E87"/>
                </a:solidFill>
              </a:rPr>
              <a:pPr/>
              <a:t>‹#›</a:t>
            </a:fld>
            <a:endParaRPr lang="fr-FR">
              <a:solidFill>
                <a:srgbClr val="073E87"/>
              </a:solidFill>
            </a:endParaRPr>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633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B">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p:txBody>
          <a:bodyPr/>
          <a:lstStyle>
            <a:lvl1pPr marL="0" indent="0">
              <a:buNone/>
              <a:defRPr sz="2000"/>
            </a:lvl1pPr>
            <a:lvl2pPr marL="216000" indent="-216000">
              <a:buClr>
                <a:schemeClr val="accent1"/>
              </a:buClr>
              <a:buSzPct val="70000"/>
              <a:buFont typeface="Wingdings" panose="05000000000000000000" pitchFamily="2" charset="2"/>
              <a:buChar char="l"/>
              <a:defRPr sz="1800"/>
            </a:lvl2pPr>
            <a:lvl3pPr>
              <a:defRPr/>
            </a:lvl3pPr>
            <a:lvl4pPr>
              <a:defRPr baseline="0"/>
            </a:lvl4pPr>
            <a:lvl5pPr>
              <a:defRPr/>
            </a:lvl5pPr>
          </a:lstStyle>
          <a:p>
            <a:pPr lvl="0"/>
            <a:r>
              <a:rPr lang="en-US" noProof="0" dirty="0"/>
              <a:t>Text level 1</a:t>
            </a:r>
          </a:p>
          <a:p>
            <a:pPr lvl="1"/>
            <a:r>
              <a:rPr lang="en-US" noProof="0" dirty="0"/>
              <a:t>Text level 2</a:t>
            </a:r>
          </a:p>
        </p:txBody>
      </p:sp>
      <p:sp>
        <p:nvSpPr>
          <p:cNvPr id="7" name="Title 6"/>
          <p:cNvSpPr>
            <a:spLocks noGrp="1"/>
          </p:cNvSpPr>
          <p:nvPr>
            <p:ph type="title"/>
          </p:nvPr>
        </p:nvSpPr>
        <p:spPr/>
        <p:txBody>
          <a:bodyPr/>
          <a:lstStyle/>
          <a:p>
            <a:r>
              <a:rPr lang="en-US"/>
              <a:t>Click to edit Master title style</a:t>
            </a:r>
            <a:endParaRPr lang="en-GB"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33122C9-A0B9-462F-8757-0847AD287B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6355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 and Two Content 2">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AA00B8F-30F3-4771-B340-04E5180F24CB}"/>
              </a:ext>
            </a:extLst>
          </p:cNvPr>
          <p:cNvGrpSpPr/>
          <p:nvPr userDrawn="1"/>
        </p:nvGrpSpPr>
        <p:grpSpPr>
          <a:xfrm flipV="1">
            <a:off x="0" y="2404436"/>
            <a:ext cx="12192000" cy="4453577"/>
            <a:chOff x="0" y="-277094"/>
            <a:chExt cx="12192000" cy="5876838"/>
          </a:xfrm>
          <a:solidFill>
            <a:schemeClr val="bg2">
              <a:alpha val="25000"/>
            </a:schemeClr>
          </a:solidFill>
        </p:grpSpPr>
        <p:sp>
          <p:nvSpPr>
            <p:cNvPr id="21" name="Rectangle 20">
              <a:extLst>
                <a:ext uri="{FF2B5EF4-FFF2-40B4-BE49-F238E27FC236}">
                  <a16:creationId xmlns:a16="http://schemas.microsoft.com/office/drawing/2014/main" id="{20208B4A-3F77-46D6-894B-E1FDAD5EF77C}"/>
                </a:ext>
              </a:extLst>
            </p:cNvPr>
            <p:cNvSpPr/>
            <p:nvPr/>
          </p:nvSpPr>
          <p:spPr>
            <a:xfrm>
              <a:off x="0" y="1811086"/>
              <a:ext cx="12192000" cy="11969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2" name="Rectangle 21">
              <a:extLst>
                <a:ext uri="{FF2B5EF4-FFF2-40B4-BE49-F238E27FC236}">
                  <a16:creationId xmlns:a16="http://schemas.microsoft.com/office/drawing/2014/main" id="{9049B3A7-D7B3-4DED-82EF-7949C06DB4B2}"/>
                </a:ext>
              </a:extLst>
            </p:cNvPr>
            <p:cNvSpPr/>
            <p:nvPr/>
          </p:nvSpPr>
          <p:spPr>
            <a:xfrm>
              <a:off x="0" y="4954586"/>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6" name="Rectangle 25">
              <a:extLst>
                <a:ext uri="{FF2B5EF4-FFF2-40B4-BE49-F238E27FC236}">
                  <a16:creationId xmlns:a16="http://schemas.microsoft.com/office/drawing/2014/main" id="{97420EFC-AB3B-4D30-9B82-F93818D68456}"/>
                </a:ext>
              </a:extLst>
            </p:cNvPr>
            <p:cNvSpPr/>
            <p:nvPr/>
          </p:nvSpPr>
          <p:spPr>
            <a:xfrm>
              <a:off x="0" y="4487469"/>
              <a:ext cx="12192000" cy="714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7" name="Rectangle 26">
              <a:extLst>
                <a:ext uri="{FF2B5EF4-FFF2-40B4-BE49-F238E27FC236}">
                  <a16:creationId xmlns:a16="http://schemas.microsoft.com/office/drawing/2014/main" id="{2E1AA950-E9D5-45D2-8DDB-2561BFC6C290}"/>
                </a:ext>
              </a:extLst>
            </p:cNvPr>
            <p:cNvSpPr/>
            <p:nvPr/>
          </p:nvSpPr>
          <p:spPr>
            <a:xfrm>
              <a:off x="0" y="3975099"/>
              <a:ext cx="12192000" cy="2508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0" name="Rectangle 29">
              <a:extLst>
                <a:ext uri="{FF2B5EF4-FFF2-40B4-BE49-F238E27FC236}">
                  <a16:creationId xmlns:a16="http://schemas.microsoft.com/office/drawing/2014/main" id="{9C364EA4-EB4C-4EBE-80D3-A6661DD396D5}"/>
                </a:ext>
              </a:extLst>
            </p:cNvPr>
            <p:cNvSpPr/>
            <p:nvPr/>
          </p:nvSpPr>
          <p:spPr>
            <a:xfrm>
              <a:off x="0" y="3142331"/>
              <a:ext cx="12192000" cy="698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1" name="Rectangle 30">
              <a:extLst>
                <a:ext uri="{FF2B5EF4-FFF2-40B4-BE49-F238E27FC236}">
                  <a16:creationId xmlns:a16="http://schemas.microsoft.com/office/drawing/2014/main" id="{DF822B4B-4ECC-46E0-98C4-8752755855BC}"/>
                </a:ext>
              </a:extLst>
            </p:cNvPr>
            <p:cNvSpPr/>
            <p:nvPr userDrawn="1"/>
          </p:nvSpPr>
          <p:spPr>
            <a:xfrm>
              <a:off x="0" y="-277094"/>
              <a:ext cx="12192000" cy="19539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2" name="Rectangle 31">
              <a:extLst>
                <a:ext uri="{FF2B5EF4-FFF2-40B4-BE49-F238E27FC236}">
                  <a16:creationId xmlns:a16="http://schemas.microsoft.com/office/drawing/2014/main" id="{32B596D7-82DB-44A2-9A85-2074FFBDDA1F}"/>
                </a:ext>
              </a:extLst>
            </p:cNvPr>
            <p:cNvSpPr/>
            <p:nvPr userDrawn="1"/>
          </p:nvSpPr>
          <p:spPr>
            <a:xfrm>
              <a:off x="0" y="5575612"/>
              <a:ext cx="12192000" cy="241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grpSp>
      <p:sp>
        <p:nvSpPr>
          <p:cNvPr id="33" name="Rectangle 32">
            <a:extLst>
              <a:ext uri="{FF2B5EF4-FFF2-40B4-BE49-F238E27FC236}">
                <a16:creationId xmlns:a16="http://schemas.microsoft.com/office/drawing/2014/main" id="{5469995F-A28F-40A2-AB9B-09ACC9FB0598}"/>
              </a:ext>
            </a:extLst>
          </p:cNvPr>
          <p:cNvSpPr/>
          <p:nvPr userDrawn="1"/>
        </p:nvSpPr>
        <p:spPr>
          <a:xfrm flipV="1">
            <a:off x="0" y="3"/>
            <a:ext cx="12192000" cy="6539124"/>
          </a:xfrm>
          <a:prstGeom prst="rect">
            <a:avLst/>
          </a:prstGeom>
          <a:gradFill>
            <a:gsLst>
              <a:gs pos="25000">
                <a:schemeClr val="bg1">
                  <a:alpha val="0"/>
                </a:schemeClr>
              </a:gs>
              <a:gs pos="75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endParaRPr lang="en-US" sz="1350" noProof="0" dirty="0"/>
          </a:p>
        </p:txBody>
      </p:sp>
      <p:sp>
        <p:nvSpPr>
          <p:cNvPr id="40" name="Freeform: Shape 39">
            <a:extLst>
              <a:ext uri="{FF2B5EF4-FFF2-40B4-BE49-F238E27FC236}">
                <a16:creationId xmlns:a16="http://schemas.microsoft.com/office/drawing/2014/main" id="{477C6A0E-9AD9-4DAE-A8F9-47352997DD40}"/>
              </a:ext>
            </a:extLst>
          </p:cNvPr>
          <p:cNvSpPr/>
          <p:nvPr/>
        </p:nvSpPr>
        <p:spPr>
          <a:xfrm>
            <a:off x="1" y="1"/>
            <a:ext cx="4779963" cy="6413064"/>
          </a:xfrm>
          <a:custGeom>
            <a:avLst/>
            <a:gdLst>
              <a:gd name="connsiteX0" fmla="*/ 0 w 4779963"/>
              <a:gd name="connsiteY0" fmla="*/ 0 h 6413064"/>
              <a:gd name="connsiteX1" fmla="*/ 3376100 w 4779963"/>
              <a:gd name="connsiteY1" fmla="*/ 0 h 6413064"/>
              <a:gd name="connsiteX2" fmla="*/ 3478394 w 4779963"/>
              <a:gd name="connsiteY2" fmla="*/ 76494 h 6413064"/>
              <a:gd name="connsiteX3" fmla="*/ 4779963 w 4779963"/>
              <a:gd name="connsiteY3" fmla="*/ 2836412 h 6413064"/>
              <a:gd name="connsiteX4" fmla="*/ 1203311 w 4779963"/>
              <a:gd name="connsiteY4" fmla="*/ 6413064 h 6413064"/>
              <a:gd name="connsiteX5" fmla="*/ 139724 w 4779963"/>
              <a:gd name="connsiteY5" fmla="*/ 6252265 h 6413064"/>
              <a:gd name="connsiteX6" fmla="*/ 0 w 4779963"/>
              <a:gd name="connsiteY6" fmla="*/ 6201125 h 641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9963" h="6413064">
                <a:moveTo>
                  <a:pt x="0" y="0"/>
                </a:moveTo>
                <a:lnTo>
                  <a:pt x="3376100" y="0"/>
                </a:lnTo>
                <a:lnTo>
                  <a:pt x="3478394" y="76494"/>
                </a:lnTo>
                <a:cubicBezTo>
                  <a:pt x="4273295" y="732504"/>
                  <a:pt x="4779963" y="1725289"/>
                  <a:pt x="4779963" y="2836412"/>
                </a:cubicBezTo>
                <a:cubicBezTo>
                  <a:pt x="4779963" y="4811742"/>
                  <a:pt x="3178641" y="6413064"/>
                  <a:pt x="1203311" y="6413064"/>
                </a:cubicBezTo>
                <a:cubicBezTo>
                  <a:pt x="832937" y="6413064"/>
                  <a:pt x="475711" y="6356768"/>
                  <a:pt x="139724" y="6252265"/>
                </a:cubicBezTo>
                <a:lnTo>
                  <a:pt x="0" y="62011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68" tIns="34289" rIns="68568" bIns="34289" rtlCol="0" anchor="ctr">
            <a:noAutofit/>
          </a:bodyPr>
          <a:lstStyle/>
          <a:p>
            <a:pPr algn="ctr"/>
            <a:endParaRPr lang="en-US" sz="1350" noProof="0" dirty="0"/>
          </a:p>
        </p:txBody>
      </p:sp>
      <p:sp>
        <p:nvSpPr>
          <p:cNvPr id="42" name="Picture Placeholder 41">
            <a:extLst>
              <a:ext uri="{FF2B5EF4-FFF2-40B4-BE49-F238E27FC236}">
                <a16:creationId xmlns:a16="http://schemas.microsoft.com/office/drawing/2014/main" id="{48E37E15-2CF4-46CD-A97E-2366CDF20E89}"/>
              </a:ext>
            </a:extLst>
          </p:cNvPr>
          <p:cNvSpPr>
            <a:spLocks noGrp="1"/>
          </p:cNvSpPr>
          <p:nvPr userDrawn="1">
            <p:ph type="pic" sz="quarter" idx="14" hasCustomPrompt="1"/>
          </p:nvPr>
        </p:nvSpPr>
        <p:spPr>
          <a:xfrm>
            <a:off x="0" y="1"/>
            <a:ext cx="4546213" cy="6179312"/>
          </a:xfrm>
          <a:custGeom>
            <a:avLst/>
            <a:gdLst>
              <a:gd name="connsiteX0" fmla="*/ 0 w 4546213"/>
              <a:gd name="connsiteY0" fmla="*/ 0 h 6179312"/>
              <a:gd name="connsiteX1" fmla="*/ 2966307 w 4546213"/>
              <a:gd name="connsiteY1" fmla="*/ 0 h 6179312"/>
              <a:gd name="connsiteX2" fmla="*/ 3072361 w 4546213"/>
              <a:gd name="connsiteY2" fmla="*/ 64429 h 6179312"/>
              <a:gd name="connsiteX3" fmla="*/ 4546213 w 4546213"/>
              <a:gd name="connsiteY3" fmla="*/ 2836413 h 6179312"/>
              <a:gd name="connsiteX4" fmla="*/ 1203314 w 4546213"/>
              <a:gd name="connsiteY4" fmla="*/ 6179312 h 6179312"/>
              <a:gd name="connsiteX5" fmla="*/ 209238 w 4546213"/>
              <a:gd name="connsiteY5" fmla="*/ 6029022 h 6179312"/>
              <a:gd name="connsiteX6" fmla="*/ 0 w 4546213"/>
              <a:gd name="connsiteY6" fmla="*/ 5952440 h 617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46213" h="6179312">
                <a:moveTo>
                  <a:pt x="0" y="0"/>
                </a:moveTo>
                <a:lnTo>
                  <a:pt x="2966307" y="0"/>
                </a:lnTo>
                <a:lnTo>
                  <a:pt x="3072361" y="64429"/>
                </a:lnTo>
                <a:cubicBezTo>
                  <a:pt x="3961578" y="665172"/>
                  <a:pt x="4546213" y="1682518"/>
                  <a:pt x="4546213" y="2836413"/>
                </a:cubicBezTo>
                <a:cubicBezTo>
                  <a:pt x="4546213" y="4682645"/>
                  <a:pt x="3049546" y="6179312"/>
                  <a:pt x="1203314" y="6179312"/>
                </a:cubicBezTo>
                <a:cubicBezTo>
                  <a:pt x="857146" y="6179312"/>
                  <a:pt x="523266" y="6126695"/>
                  <a:pt x="209238" y="6029022"/>
                </a:cubicBezTo>
                <a:lnTo>
                  <a:pt x="0" y="5952440"/>
                </a:lnTo>
                <a:close/>
              </a:path>
            </a:pathLst>
          </a:custGeom>
          <a:pattFill prst="dkUpDiag">
            <a:fgClr>
              <a:schemeClr val="accent3"/>
            </a:fgClr>
            <a:bgClr>
              <a:schemeClr val="accent3">
                <a:lumMod val="75000"/>
              </a:schemeClr>
            </a:bgClr>
          </a:pattFill>
        </p:spPr>
        <p:txBody>
          <a:bodyPr vert="horz" wrap="square" lIns="0" tIns="1097059" rIns="914218" bIns="45718" rtlCol="0" anchor="t" anchorCtr="1">
            <a:noAutofit/>
          </a:bodyPr>
          <a:lstStyle>
            <a:lvl1pPr>
              <a:defRPr lang="en-GB" sz="1200" dirty="0">
                <a:solidFill>
                  <a:schemeClr val="bg1"/>
                </a:solidFill>
                <a:latin typeface="+mn-lt"/>
                <a:cs typeface="Arial" panose="020B0604020202020204" pitchFamily="34" charset="0"/>
              </a:defRPr>
            </a:lvl1pPr>
          </a:lstStyle>
          <a:p>
            <a:pPr marL="0" lvl="0" indent="0" algn="ctr">
              <a:buNone/>
            </a:pPr>
            <a:r>
              <a:rPr lang="en-US" noProof="0" dirty="0"/>
              <a:t>Insert Image</a:t>
            </a:r>
          </a:p>
        </p:txBody>
      </p:sp>
      <p:sp>
        <p:nvSpPr>
          <p:cNvPr id="2" name="Title 1">
            <a:extLst>
              <a:ext uri="{FF2B5EF4-FFF2-40B4-BE49-F238E27FC236}">
                <a16:creationId xmlns:a16="http://schemas.microsoft.com/office/drawing/2014/main" id="{73B39506-58A9-4B12-A7D1-1B956C6BFAD5}"/>
              </a:ext>
            </a:extLst>
          </p:cNvPr>
          <p:cNvSpPr>
            <a:spLocks noGrp="1"/>
          </p:cNvSpPr>
          <p:nvPr>
            <p:ph type="title" hasCustomPrompt="1"/>
          </p:nvPr>
        </p:nvSpPr>
        <p:spPr>
          <a:xfrm>
            <a:off x="5215796" y="504432"/>
            <a:ext cx="6404696" cy="1480711"/>
          </a:xfrm>
        </p:spPr>
        <p:txBody>
          <a:bodyPr vert="horz" lIns="91424" tIns="45718" rIns="91424" bIns="45718" rtlCol="0" anchor="b">
            <a:noAutofit/>
          </a:bodyPr>
          <a:lstStyle>
            <a:lvl1pPr>
              <a:defRPr lang="en-GB" sz="1800" b="1" dirty="0">
                <a:solidFill>
                  <a:schemeClr val="accent2"/>
                </a:solidFill>
                <a:latin typeface="+mj-lt"/>
                <a:cs typeface="Arial" panose="020B0604020202020204" pitchFamily="34" charset="0"/>
              </a:defRPr>
            </a:lvl1pPr>
          </a:lstStyle>
          <a:p>
            <a:pPr marL="0" lvl="0"/>
            <a:r>
              <a:rPr lang="en-US" noProof="0"/>
              <a:t>CLICK TO EDIT MASTER TITLE STYLE</a:t>
            </a:r>
          </a:p>
        </p:txBody>
      </p:sp>
      <p:sp>
        <p:nvSpPr>
          <p:cNvPr id="23" name="Oval 22">
            <a:extLst>
              <a:ext uri="{FF2B5EF4-FFF2-40B4-BE49-F238E27FC236}">
                <a16:creationId xmlns:a16="http://schemas.microsoft.com/office/drawing/2014/main" id="{1CB2E658-DE02-4D14-8415-C9DDE61D9C38}"/>
              </a:ext>
            </a:extLst>
          </p:cNvPr>
          <p:cNvSpPr/>
          <p:nvPr userDrawn="1"/>
        </p:nvSpPr>
        <p:spPr>
          <a:xfrm>
            <a:off x="181811" y="6335099"/>
            <a:ext cx="389687" cy="3896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9" rIns="68568" bIns="34289" rtlCol="0" anchor="ctr"/>
          <a:lstStyle/>
          <a:p>
            <a:pPr algn="ctr"/>
            <a:endParaRPr lang="en-US" sz="1350" noProof="0" dirty="0"/>
          </a:p>
        </p:txBody>
      </p:sp>
      <p:cxnSp>
        <p:nvCxnSpPr>
          <p:cNvPr id="24" name="Straight Connector 23">
            <a:extLst>
              <a:ext uri="{FF2B5EF4-FFF2-40B4-BE49-F238E27FC236}">
                <a16:creationId xmlns:a16="http://schemas.microsoft.com/office/drawing/2014/main" id="{7E270D38-BDD4-4090-8678-9B54159F6735}"/>
              </a:ext>
            </a:extLst>
          </p:cNvPr>
          <p:cNvCxnSpPr/>
          <p:nvPr userDrawn="1"/>
        </p:nvCxnSpPr>
        <p:spPr>
          <a:xfrm>
            <a:off x="406400" y="6306724"/>
            <a:ext cx="0" cy="457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Slide Number Placeholder 13">
            <a:extLst>
              <a:ext uri="{FF2B5EF4-FFF2-40B4-BE49-F238E27FC236}">
                <a16:creationId xmlns:a16="http://schemas.microsoft.com/office/drawing/2014/main" id="{6CBA0A2A-9DE2-4857-B906-40C2FAD631A5}"/>
              </a:ext>
            </a:extLst>
          </p:cNvPr>
          <p:cNvSpPr>
            <a:spLocks noGrp="1"/>
          </p:cNvSpPr>
          <p:nvPr>
            <p:ph type="sldNum" sz="quarter" idx="19"/>
          </p:nvPr>
        </p:nvSpPr>
        <p:spPr>
          <a:xfrm>
            <a:off x="204883" y="6343721"/>
            <a:ext cx="389687" cy="393611"/>
          </a:xfrm>
          <a:prstGeom prst="rect">
            <a:avLst/>
          </a:prstGeom>
        </p:spPr>
        <p:txBody>
          <a:bodyPr lIns="0" rIns="0" anchor="ctr" anchorCtr="1"/>
          <a:lstStyle>
            <a:lvl1pPr algn="ctr">
              <a:defRPr sz="825">
                <a:solidFill>
                  <a:schemeClr val="bg1"/>
                </a:solidFill>
                <a:latin typeface="+mn-lt"/>
                <a:cs typeface="Arial" panose="020B0604020202020204" pitchFamily="34" charset="0"/>
              </a:defRPr>
            </a:lvl1pPr>
          </a:lstStyle>
          <a:p>
            <a:fld id="{DCB4E619-4CA9-4A22-920F-20396BF50470}" type="slidenum">
              <a:rPr lang="en-US" noProof="0" smtClean="0"/>
              <a:pPr/>
              <a:t>‹#›</a:t>
            </a:fld>
            <a:endParaRPr lang="en-US" noProof="0" dirty="0"/>
          </a:p>
        </p:txBody>
      </p:sp>
      <p:sp>
        <p:nvSpPr>
          <p:cNvPr id="28" name="Text Placeholder 18">
            <a:extLst>
              <a:ext uri="{FF2B5EF4-FFF2-40B4-BE49-F238E27FC236}">
                <a16:creationId xmlns:a16="http://schemas.microsoft.com/office/drawing/2014/main" id="{80494784-E07F-4E9E-941E-43AEB2F5F20B}"/>
              </a:ext>
            </a:extLst>
          </p:cNvPr>
          <p:cNvSpPr>
            <a:spLocks noGrp="1"/>
          </p:cNvSpPr>
          <p:nvPr>
            <p:ph type="body" sz="quarter" idx="20"/>
          </p:nvPr>
        </p:nvSpPr>
        <p:spPr>
          <a:xfrm>
            <a:off x="5215796" y="2526124"/>
            <a:ext cx="3017520" cy="3291840"/>
          </a:xfrm>
        </p:spPr>
        <p:txBody>
          <a:bodyPr vert="horz" lIns="0" tIns="0" rIns="0" bIns="0" rtlCol="0">
            <a:noAutofit/>
          </a:bodyPr>
          <a:lstStyle>
            <a:lvl1pPr>
              <a:lnSpc>
                <a:spcPct val="95000"/>
              </a:lnSpc>
              <a:spcBef>
                <a:spcPts val="450"/>
              </a:spcBef>
              <a:spcAft>
                <a:spcPts val="450"/>
              </a:spcAft>
              <a:defRPr lang="en-US" sz="1125" dirty="0" smtClean="0">
                <a:latin typeface="+mn-lt"/>
                <a:cs typeface="Arial" panose="020B0604020202020204" pitchFamily="34" charset="0"/>
              </a:defRPr>
            </a:lvl1pPr>
          </a:lstStyle>
          <a:p>
            <a:pPr lvl="0">
              <a:spcBef>
                <a:spcPts val="900"/>
              </a:spcBef>
              <a:spcAft>
                <a:spcPts val="900"/>
              </a:spcAft>
            </a:pPr>
            <a:r>
              <a:rPr lang="en-US" noProof="0"/>
              <a:t>Edit Master text styles</a:t>
            </a:r>
          </a:p>
        </p:txBody>
      </p:sp>
      <p:sp>
        <p:nvSpPr>
          <p:cNvPr id="29" name="Text Placeholder 18">
            <a:extLst>
              <a:ext uri="{FF2B5EF4-FFF2-40B4-BE49-F238E27FC236}">
                <a16:creationId xmlns:a16="http://schemas.microsoft.com/office/drawing/2014/main" id="{39D8D742-FDDB-4DD7-B481-22264BEA4513}"/>
              </a:ext>
            </a:extLst>
          </p:cNvPr>
          <p:cNvSpPr>
            <a:spLocks noGrp="1"/>
          </p:cNvSpPr>
          <p:nvPr>
            <p:ph type="body" sz="quarter" idx="16"/>
          </p:nvPr>
        </p:nvSpPr>
        <p:spPr>
          <a:xfrm>
            <a:off x="8602972" y="2526124"/>
            <a:ext cx="3017520" cy="3291840"/>
          </a:xfrm>
        </p:spPr>
        <p:txBody>
          <a:bodyPr vert="horz" lIns="0" tIns="0" rIns="0" bIns="0" rtlCol="0">
            <a:noAutofit/>
          </a:bodyPr>
          <a:lstStyle>
            <a:lvl1pPr>
              <a:lnSpc>
                <a:spcPct val="95000"/>
              </a:lnSpc>
              <a:spcBef>
                <a:spcPts val="450"/>
              </a:spcBef>
              <a:spcAft>
                <a:spcPts val="450"/>
              </a:spcAft>
              <a:defRPr lang="en-US" sz="1125" dirty="0" smtClean="0">
                <a:latin typeface="+mn-lt"/>
                <a:cs typeface="Arial" panose="020B0604020202020204" pitchFamily="34" charset="0"/>
              </a:defRPr>
            </a:lvl1pPr>
          </a:lstStyle>
          <a:p>
            <a:pPr lvl="0">
              <a:spcBef>
                <a:spcPts val="900"/>
              </a:spcBef>
              <a:spcAft>
                <a:spcPts val="900"/>
              </a:spcAft>
            </a:pPr>
            <a:r>
              <a:rPr lang="en-US" noProof="0"/>
              <a:t>Edit Master text styles</a:t>
            </a:r>
          </a:p>
        </p:txBody>
      </p:sp>
      <p:cxnSp>
        <p:nvCxnSpPr>
          <p:cNvPr id="34" name="Straight Connector 33">
            <a:extLst>
              <a:ext uri="{FF2B5EF4-FFF2-40B4-BE49-F238E27FC236}">
                <a16:creationId xmlns:a16="http://schemas.microsoft.com/office/drawing/2014/main" id="{B0FA4ECA-2E91-495E-BD1A-B2CAEE758E77}"/>
              </a:ext>
            </a:extLst>
          </p:cNvPr>
          <p:cNvCxnSpPr/>
          <p:nvPr userDrawn="1"/>
        </p:nvCxnSpPr>
        <p:spPr>
          <a:xfrm>
            <a:off x="0" y="6523059"/>
            <a:ext cx="111099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846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8CAAB-4206-4BE2-A6C8-D9A1C6D87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C10B85-03C3-478A-A721-5A9BBB652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4CEED5A-CDF6-4905-ADE7-B62B2906CB64}"/>
              </a:ext>
            </a:extLst>
          </p:cNvPr>
          <p:cNvSpPr>
            <a:spLocks noGrp="1"/>
          </p:cNvSpPr>
          <p:nvPr>
            <p:ph type="dt" sz="half" idx="10"/>
          </p:nvPr>
        </p:nvSpPr>
        <p:spPr/>
        <p:txBody>
          <a:bodyPr/>
          <a:lstStyle/>
          <a:p>
            <a:fld id="{BA3DDE58-8E77-4BA4-BB8F-8CC428EF389B}" type="datetimeFigureOut">
              <a:rPr lang="en-US" smtClean="0"/>
              <a:t>13/12/2022</a:t>
            </a:fld>
            <a:endParaRPr lang="en-US"/>
          </a:p>
        </p:txBody>
      </p:sp>
      <p:sp>
        <p:nvSpPr>
          <p:cNvPr id="5" name="Footer Placeholder 4">
            <a:extLst>
              <a:ext uri="{FF2B5EF4-FFF2-40B4-BE49-F238E27FC236}">
                <a16:creationId xmlns:a16="http://schemas.microsoft.com/office/drawing/2014/main" id="{AC5B9A78-516C-4139-B6BB-58E2BDA81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2996C-66F0-468A-9D74-BF064A17B76B}"/>
              </a:ext>
            </a:extLst>
          </p:cNvPr>
          <p:cNvSpPr>
            <a:spLocks noGrp="1"/>
          </p:cNvSpPr>
          <p:nvPr>
            <p:ph type="sldNum" sz="quarter" idx="12"/>
          </p:nvPr>
        </p:nvSpPr>
        <p:spPr/>
        <p:txBody>
          <a:bodyPr/>
          <a:lstStyle/>
          <a:p>
            <a:fld id="{D192DD76-AA2D-4DD7-8A4E-CD6E3975F209}" type="slidenum">
              <a:rPr lang="en-US" smtClean="0"/>
              <a:t>‹#›</a:t>
            </a:fld>
            <a:endParaRPr lang="en-US"/>
          </a:p>
        </p:txBody>
      </p:sp>
    </p:spTree>
    <p:extLst>
      <p:ext uri="{BB962C8B-B14F-4D97-AF65-F5344CB8AC3E}">
        <p14:creationId xmlns:p14="http://schemas.microsoft.com/office/powerpoint/2010/main" val="3049228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600FA-21C7-4257-99D7-97245A20C6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5D4394-FB43-400B-9C95-89F446C2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0DC038-2312-42C2-8C9B-C0AA9822DD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A34E09-B55D-4306-AE3B-3587555C6CC5}"/>
              </a:ext>
            </a:extLst>
          </p:cNvPr>
          <p:cNvSpPr>
            <a:spLocks noGrp="1"/>
          </p:cNvSpPr>
          <p:nvPr>
            <p:ph type="dt" sz="half" idx="10"/>
          </p:nvPr>
        </p:nvSpPr>
        <p:spPr/>
        <p:txBody>
          <a:bodyPr/>
          <a:lstStyle/>
          <a:p>
            <a:fld id="{BA3DDE58-8E77-4BA4-BB8F-8CC428EF389B}" type="datetimeFigureOut">
              <a:rPr lang="en-US" smtClean="0"/>
              <a:t>13/12/2022</a:t>
            </a:fld>
            <a:endParaRPr lang="en-US"/>
          </a:p>
        </p:txBody>
      </p:sp>
      <p:sp>
        <p:nvSpPr>
          <p:cNvPr id="6" name="Footer Placeholder 5">
            <a:extLst>
              <a:ext uri="{FF2B5EF4-FFF2-40B4-BE49-F238E27FC236}">
                <a16:creationId xmlns:a16="http://schemas.microsoft.com/office/drawing/2014/main" id="{B2F5F5ED-4D3E-4AFE-BA75-E1DF15DC98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B9BD2-90BC-4F93-BB1B-1E18062A0055}"/>
              </a:ext>
            </a:extLst>
          </p:cNvPr>
          <p:cNvSpPr>
            <a:spLocks noGrp="1"/>
          </p:cNvSpPr>
          <p:nvPr>
            <p:ph type="sldNum" sz="quarter" idx="12"/>
          </p:nvPr>
        </p:nvSpPr>
        <p:spPr/>
        <p:txBody>
          <a:bodyPr/>
          <a:lstStyle/>
          <a:p>
            <a:fld id="{D192DD76-AA2D-4DD7-8A4E-CD6E3975F209}" type="slidenum">
              <a:rPr lang="en-US" smtClean="0"/>
              <a:t>‹#›</a:t>
            </a:fld>
            <a:endParaRPr lang="en-US"/>
          </a:p>
        </p:txBody>
      </p:sp>
    </p:spTree>
    <p:extLst>
      <p:ext uri="{BB962C8B-B14F-4D97-AF65-F5344CB8AC3E}">
        <p14:creationId xmlns:p14="http://schemas.microsoft.com/office/powerpoint/2010/main" val="2087052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469D-68FB-42A7-A485-E51CA9E51F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07E851-B128-4052-8759-6BC6288887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89C7E8-0F40-4DC2-9B31-521FCCB645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8D0F4F-3C07-43CD-BF15-6FF536D94B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462578-6615-4ADF-84A6-D3B4A55362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19A65A-02CD-4FF2-B928-9E0EC8A689B6}"/>
              </a:ext>
            </a:extLst>
          </p:cNvPr>
          <p:cNvSpPr>
            <a:spLocks noGrp="1"/>
          </p:cNvSpPr>
          <p:nvPr>
            <p:ph type="dt" sz="half" idx="10"/>
          </p:nvPr>
        </p:nvSpPr>
        <p:spPr/>
        <p:txBody>
          <a:bodyPr/>
          <a:lstStyle/>
          <a:p>
            <a:fld id="{BA3DDE58-8E77-4BA4-BB8F-8CC428EF389B}" type="datetimeFigureOut">
              <a:rPr lang="en-US" smtClean="0"/>
              <a:t>13/12/2022</a:t>
            </a:fld>
            <a:endParaRPr lang="en-US"/>
          </a:p>
        </p:txBody>
      </p:sp>
      <p:sp>
        <p:nvSpPr>
          <p:cNvPr id="8" name="Footer Placeholder 7">
            <a:extLst>
              <a:ext uri="{FF2B5EF4-FFF2-40B4-BE49-F238E27FC236}">
                <a16:creationId xmlns:a16="http://schemas.microsoft.com/office/drawing/2014/main" id="{817D7034-7283-47B1-BA03-794E9810D9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F58AB-4BEB-4F7B-AA66-B48E5802F90B}"/>
              </a:ext>
            </a:extLst>
          </p:cNvPr>
          <p:cNvSpPr>
            <a:spLocks noGrp="1"/>
          </p:cNvSpPr>
          <p:nvPr>
            <p:ph type="sldNum" sz="quarter" idx="12"/>
          </p:nvPr>
        </p:nvSpPr>
        <p:spPr/>
        <p:txBody>
          <a:bodyPr/>
          <a:lstStyle/>
          <a:p>
            <a:fld id="{D192DD76-AA2D-4DD7-8A4E-CD6E3975F209}" type="slidenum">
              <a:rPr lang="en-US" smtClean="0"/>
              <a:t>‹#›</a:t>
            </a:fld>
            <a:endParaRPr lang="en-US"/>
          </a:p>
        </p:txBody>
      </p:sp>
    </p:spTree>
    <p:extLst>
      <p:ext uri="{BB962C8B-B14F-4D97-AF65-F5344CB8AC3E}">
        <p14:creationId xmlns:p14="http://schemas.microsoft.com/office/powerpoint/2010/main" val="820738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96C9A-7158-4D1F-9CAD-6A047CBD16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3E1CBB-685A-4C5E-A955-8088D8A2BC1D}"/>
              </a:ext>
            </a:extLst>
          </p:cNvPr>
          <p:cNvSpPr>
            <a:spLocks noGrp="1"/>
          </p:cNvSpPr>
          <p:nvPr>
            <p:ph type="dt" sz="half" idx="10"/>
          </p:nvPr>
        </p:nvSpPr>
        <p:spPr/>
        <p:txBody>
          <a:bodyPr/>
          <a:lstStyle/>
          <a:p>
            <a:fld id="{BA3DDE58-8E77-4BA4-BB8F-8CC428EF389B}" type="datetimeFigureOut">
              <a:rPr lang="en-US" smtClean="0"/>
              <a:t>13/12/2022</a:t>
            </a:fld>
            <a:endParaRPr lang="en-US"/>
          </a:p>
        </p:txBody>
      </p:sp>
      <p:sp>
        <p:nvSpPr>
          <p:cNvPr id="4" name="Footer Placeholder 3">
            <a:extLst>
              <a:ext uri="{FF2B5EF4-FFF2-40B4-BE49-F238E27FC236}">
                <a16:creationId xmlns:a16="http://schemas.microsoft.com/office/drawing/2014/main" id="{B9968E7C-C9F5-4F0D-BDEA-FBD8FF37AA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D422E3-D3BF-4488-8FD9-6AD035D8123B}"/>
              </a:ext>
            </a:extLst>
          </p:cNvPr>
          <p:cNvSpPr>
            <a:spLocks noGrp="1"/>
          </p:cNvSpPr>
          <p:nvPr>
            <p:ph type="sldNum" sz="quarter" idx="12"/>
          </p:nvPr>
        </p:nvSpPr>
        <p:spPr/>
        <p:txBody>
          <a:bodyPr/>
          <a:lstStyle/>
          <a:p>
            <a:fld id="{D192DD76-AA2D-4DD7-8A4E-CD6E3975F209}" type="slidenum">
              <a:rPr lang="en-US" smtClean="0"/>
              <a:t>‹#›</a:t>
            </a:fld>
            <a:endParaRPr lang="en-US"/>
          </a:p>
        </p:txBody>
      </p:sp>
    </p:spTree>
    <p:extLst>
      <p:ext uri="{BB962C8B-B14F-4D97-AF65-F5344CB8AC3E}">
        <p14:creationId xmlns:p14="http://schemas.microsoft.com/office/powerpoint/2010/main" val="3359485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86B6E3-2F98-459B-9543-A46071F6F113}"/>
              </a:ext>
            </a:extLst>
          </p:cNvPr>
          <p:cNvSpPr>
            <a:spLocks noGrp="1"/>
          </p:cNvSpPr>
          <p:nvPr>
            <p:ph type="dt" sz="half" idx="10"/>
          </p:nvPr>
        </p:nvSpPr>
        <p:spPr/>
        <p:txBody>
          <a:bodyPr/>
          <a:lstStyle/>
          <a:p>
            <a:fld id="{BA3DDE58-8E77-4BA4-BB8F-8CC428EF389B}" type="datetimeFigureOut">
              <a:rPr lang="en-US" smtClean="0"/>
              <a:t>13/12/2022</a:t>
            </a:fld>
            <a:endParaRPr lang="en-US"/>
          </a:p>
        </p:txBody>
      </p:sp>
      <p:sp>
        <p:nvSpPr>
          <p:cNvPr id="3" name="Footer Placeholder 2">
            <a:extLst>
              <a:ext uri="{FF2B5EF4-FFF2-40B4-BE49-F238E27FC236}">
                <a16:creationId xmlns:a16="http://schemas.microsoft.com/office/drawing/2014/main" id="{76C520A7-AB09-4421-822D-C34812F69E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98E58E-5FAB-42FC-90BE-657A20FBFCEE}"/>
              </a:ext>
            </a:extLst>
          </p:cNvPr>
          <p:cNvSpPr>
            <a:spLocks noGrp="1"/>
          </p:cNvSpPr>
          <p:nvPr>
            <p:ph type="sldNum" sz="quarter" idx="12"/>
          </p:nvPr>
        </p:nvSpPr>
        <p:spPr/>
        <p:txBody>
          <a:bodyPr/>
          <a:lstStyle/>
          <a:p>
            <a:fld id="{D192DD76-AA2D-4DD7-8A4E-CD6E3975F209}" type="slidenum">
              <a:rPr lang="en-US" smtClean="0"/>
              <a:t>‹#›</a:t>
            </a:fld>
            <a:endParaRPr lang="en-US"/>
          </a:p>
        </p:txBody>
      </p:sp>
    </p:spTree>
    <p:extLst>
      <p:ext uri="{BB962C8B-B14F-4D97-AF65-F5344CB8AC3E}">
        <p14:creationId xmlns:p14="http://schemas.microsoft.com/office/powerpoint/2010/main" val="2792736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410E-1786-490F-8C55-1410386A3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595E0-D00D-4D17-9DB4-AE9934037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47B7D9-447A-432D-8878-89E350284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23C774-49C3-4CFA-BB70-6BD4451A7BA3}"/>
              </a:ext>
            </a:extLst>
          </p:cNvPr>
          <p:cNvSpPr>
            <a:spLocks noGrp="1"/>
          </p:cNvSpPr>
          <p:nvPr>
            <p:ph type="dt" sz="half" idx="10"/>
          </p:nvPr>
        </p:nvSpPr>
        <p:spPr/>
        <p:txBody>
          <a:bodyPr/>
          <a:lstStyle/>
          <a:p>
            <a:fld id="{BA3DDE58-8E77-4BA4-BB8F-8CC428EF389B}" type="datetimeFigureOut">
              <a:rPr lang="en-US" smtClean="0"/>
              <a:t>13/12/2022</a:t>
            </a:fld>
            <a:endParaRPr lang="en-US"/>
          </a:p>
        </p:txBody>
      </p:sp>
      <p:sp>
        <p:nvSpPr>
          <p:cNvPr id="6" name="Footer Placeholder 5">
            <a:extLst>
              <a:ext uri="{FF2B5EF4-FFF2-40B4-BE49-F238E27FC236}">
                <a16:creationId xmlns:a16="http://schemas.microsoft.com/office/drawing/2014/main" id="{F943E1C3-C6A3-4FB8-AA55-8821EB09A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83EE2-334D-4CED-83C6-09DBABE0A24F}"/>
              </a:ext>
            </a:extLst>
          </p:cNvPr>
          <p:cNvSpPr>
            <a:spLocks noGrp="1"/>
          </p:cNvSpPr>
          <p:nvPr>
            <p:ph type="sldNum" sz="quarter" idx="12"/>
          </p:nvPr>
        </p:nvSpPr>
        <p:spPr/>
        <p:txBody>
          <a:bodyPr/>
          <a:lstStyle/>
          <a:p>
            <a:fld id="{D192DD76-AA2D-4DD7-8A4E-CD6E3975F209}" type="slidenum">
              <a:rPr lang="en-US" smtClean="0"/>
              <a:t>‹#›</a:t>
            </a:fld>
            <a:endParaRPr lang="en-US"/>
          </a:p>
        </p:txBody>
      </p:sp>
    </p:spTree>
    <p:extLst>
      <p:ext uri="{BB962C8B-B14F-4D97-AF65-F5344CB8AC3E}">
        <p14:creationId xmlns:p14="http://schemas.microsoft.com/office/powerpoint/2010/main" val="467169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D131-D154-40F7-B9C2-3044C6708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3E9630-C507-4CCF-8D18-5FAB67164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AE5B5-2791-495B-9958-3EFB88E77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0E282-9752-4CF9-B6CA-3ECB01DDEB63}"/>
              </a:ext>
            </a:extLst>
          </p:cNvPr>
          <p:cNvSpPr>
            <a:spLocks noGrp="1"/>
          </p:cNvSpPr>
          <p:nvPr>
            <p:ph type="dt" sz="half" idx="10"/>
          </p:nvPr>
        </p:nvSpPr>
        <p:spPr/>
        <p:txBody>
          <a:bodyPr/>
          <a:lstStyle/>
          <a:p>
            <a:fld id="{BA3DDE58-8E77-4BA4-BB8F-8CC428EF389B}" type="datetimeFigureOut">
              <a:rPr lang="en-US" smtClean="0"/>
              <a:t>13/12/2022</a:t>
            </a:fld>
            <a:endParaRPr lang="en-US"/>
          </a:p>
        </p:txBody>
      </p:sp>
      <p:sp>
        <p:nvSpPr>
          <p:cNvPr id="6" name="Footer Placeholder 5">
            <a:extLst>
              <a:ext uri="{FF2B5EF4-FFF2-40B4-BE49-F238E27FC236}">
                <a16:creationId xmlns:a16="http://schemas.microsoft.com/office/drawing/2014/main" id="{D8E7BF8E-2E9F-418D-8223-90418E82E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C9512-1118-45B1-B951-B983C675CBF7}"/>
              </a:ext>
            </a:extLst>
          </p:cNvPr>
          <p:cNvSpPr>
            <a:spLocks noGrp="1"/>
          </p:cNvSpPr>
          <p:nvPr>
            <p:ph type="sldNum" sz="quarter" idx="12"/>
          </p:nvPr>
        </p:nvSpPr>
        <p:spPr/>
        <p:txBody>
          <a:bodyPr/>
          <a:lstStyle/>
          <a:p>
            <a:fld id="{D192DD76-AA2D-4DD7-8A4E-CD6E3975F209}" type="slidenum">
              <a:rPr lang="en-US" smtClean="0"/>
              <a:t>‹#›</a:t>
            </a:fld>
            <a:endParaRPr lang="en-US"/>
          </a:p>
        </p:txBody>
      </p:sp>
    </p:spTree>
    <p:extLst>
      <p:ext uri="{BB962C8B-B14F-4D97-AF65-F5344CB8AC3E}">
        <p14:creationId xmlns:p14="http://schemas.microsoft.com/office/powerpoint/2010/main" val="1060621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212B8-297F-44C4-BB02-F787BE923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F5462F-5D8E-42DC-904B-72FB210504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3EBE5-E151-410C-A99F-6D1A1321D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DDE58-8E77-4BA4-BB8F-8CC428EF389B}" type="datetimeFigureOut">
              <a:rPr lang="en-US" smtClean="0"/>
              <a:t>13/12/2022</a:t>
            </a:fld>
            <a:endParaRPr lang="en-US"/>
          </a:p>
        </p:txBody>
      </p:sp>
      <p:sp>
        <p:nvSpPr>
          <p:cNvPr id="5" name="Footer Placeholder 4">
            <a:extLst>
              <a:ext uri="{FF2B5EF4-FFF2-40B4-BE49-F238E27FC236}">
                <a16:creationId xmlns:a16="http://schemas.microsoft.com/office/drawing/2014/main" id="{F16AA9A8-7E0D-4CE4-AC18-06999141F0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019B3F-85DE-4956-8A1B-476BC9E88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2DD76-AA2D-4DD7-8A4E-CD6E3975F209}" type="slidenum">
              <a:rPr lang="en-US" smtClean="0"/>
              <a:t>‹#›</a:t>
            </a:fld>
            <a:endParaRPr lang="en-US"/>
          </a:p>
        </p:txBody>
      </p:sp>
    </p:spTree>
    <p:extLst>
      <p:ext uri="{BB962C8B-B14F-4D97-AF65-F5344CB8AC3E}">
        <p14:creationId xmlns:p14="http://schemas.microsoft.com/office/powerpoint/2010/main" val="3969511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b="0">
              <a:solidFill>
                <a:prstClr val="white"/>
              </a:solidFill>
            </a:endParaRPr>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defTabSz="342900" eaLnBrk="1" fontAlgn="auto" hangingPunct="1">
                <a:spcBef>
                  <a:spcPts val="0"/>
                </a:spcBef>
                <a:spcAft>
                  <a:spcPts val="0"/>
                </a:spcAft>
              </a:pPr>
              <a:endParaRPr lang="en-US" b="0">
                <a:solidFill>
                  <a:prstClr val="black"/>
                </a:solidFill>
                <a:latin typeface="Candara"/>
                <a:ea typeface="+mn-ea"/>
              </a:endParaRPr>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7"/>
            <a:ext cx="5048920" cy="365125"/>
          </a:xfrm>
          <a:prstGeom prst="rect">
            <a:avLst/>
          </a:prstGeom>
        </p:spPr>
        <p:txBody>
          <a:bodyPr vert="horz" lIns="91440" tIns="45720" rIns="91440" bIns="45720" rtlCol="0" anchor="ctr"/>
          <a:lstStyle>
            <a:lvl1pPr algn="r">
              <a:defRPr sz="750">
                <a:solidFill>
                  <a:schemeClr val="tx2"/>
                </a:solidFill>
              </a:defRPr>
            </a:lvl1pPr>
          </a:lstStyle>
          <a:p>
            <a:pPr defTabSz="342900" eaLnBrk="1" fontAlgn="auto" hangingPunct="1">
              <a:spcBef>
                <a:spcPts val="0"/>
              </a:spcBef>
              <a:spcAft>
                <a:spcPts val="0"/>
              </a:spcAft>
            </a:pPr>
            <a:fld id="{3FE3BEF9-ED1E-284F-9D16-D14F52D1FB95}" type="datetimeFigureOut">
              <a:rPr lang="fr-FR" b="0" smtClean="0">
                <a:solidFill>
                  <a:srgbClr val="073E87"/>
                </a:solidFill>
                <a:latin typeface="Candara"/>
                <a:ea typeface="+mn-ea"/>
              </a:rPr>
              <a:pPr defTabSz="342900" eaLnBrk="1" fontAlgn="auto" hangingPunct="1">
                <a:spcBef>
                  <a:spcPts val="0"/>
                </a:spcBef>
                <a:spcAft>
                  <a:spcPts val="0"/>
                </a:spcAft>
              </a:pPr>
              <a:t>13/12/2022</a:t>
            </a:fld>
            <a:endParaRPr lang="fr-FR" b="0">
              <a:solidFill>
                <a:srgbClr val="073E87"/>
              </a:solidFill>
              <a:latin typeface="Candara"/>
              <a:ea typeface="+mn-ea"/>
            </a:endParaRPr>
          </a:p>
        </p:txBody>
      </p:sp>
      <p:sp>
        <p:nvSpPr>
          <p:cNvPr id="5" name="Footer Placeholder 4"/>
          <p:cNvSpPr>
            <a:spLocks noGrp="1"/>
          </p:cNvSpPr>
          <p:nvPr>
            <p:ph type="ftr" sz="quarter" idx="3"/>
          </p:nvPr>
        </p:nvSpPr>
        <p:spPr>
          <a:xfrm>
            <a:off x="258186" y="6250167"/>
            <a:ext cx="5048921" cy="365125"/>
          </a:xfrm>
          <a:prstGeom prst="rect">
            <a:avLst/>
          </a:prstGeom>
        </p:spPr>
        <p:txBody>
          <a:bodyPr vert="horz" lIns="91440" tIns="45720" rIns="91440" bIns="45720" rtlCol="0" anchor="ctr"/>
          <a:lstStyle>
            <a:lvl1pPr algn="l">
              <a:defRPr sz="750">
                <a:solidFill>
                  <a:schemeClr val="tx2"/>
                </a:solidFill>
              </a:defRPr>
            </a:lvl1pPr>
          </a:lstStyle>
          <a:p>
            <a:pPr defTabSz="342900" eaLnBrk="1" fontAlgn="auto" hangingPunct="1">
              <a:spcBef>
                <a:spcPts val="0"/>
              </a:spcBef>
              <a:spcAft>
                <a:spcPts val="0"/>
              </a:spcAft>
            </a:pPr>
            <a:endParaRPr lang="fr-FR" b="0">
              <a:solidFill>
                <a:srgbClr val="073E87"/>
              </a:solidFill>
              <a:latin typeface="Candara"/>
              <a:ea typeface="+mn-ea"/>
            </a:endParaRPr>
          </a:p>
        </p:txBody>
      </p:sp>
      <p:sp>
        <p:nvSpPr>
          <p:cNvPr id="6" name="Slide Number Placeholder 5"/>
          <p:cNvSpPr>
            <a:spLocks noGrp="1"/>
          </p:cNvSpPr>
          <p:nvPr>
            <p:ph type="sldNum" sz="quarter" idx="4"/>
          </p:nvPr>
        </p:nvSpPr>
        <p:spPr>
          <a:xfrm>
            <a:off x="5321452" y="6250166"/>
            <a:ext cx="1549101" cy="365125"/>
          </a:xfrm>
          <a:prstGeom prst="rect">
            <a:avLst/>
          </a:prstGeom>
        </p:spPr>
        <p:txBody>
          <a:bodyPr vert="horz" lIns="91440" tIns="45720" rIns="91440" bIns="45720" rtlCol="0" anchor="ctr"/>
          <a:lstStyle>
            <a:lvl1pPr algn="ctr">
              <a:defRPr sz="750">
                <a:solidFill>
                  <a:schemeClr val="tx2"/>
                </a:solidFill>
              </a:defRPr>
            </a:lvl1pPr>
          </a:lstStyle>
          <a:p>
            <a:pPr defTabSz="342900" eaLnBrk="1" fontAlgn="auto" hangingPunct="1">
              <a:spcBef>
                <a:spcPts val="0"/>
              </a:spcBef>
              <a:spcAft>
                <a:spcPts val="0"/>
              </a:spcAft>
            </a:pPr>
            <a:fld id="{7AABB5FB-5CA6-AA4A-82CB-F2D701B1CC7B}" type="slidenum">
              <a:rPr lang="fr-FR" b="0" smtClean="0">
                <a:solidFill>
                  <a:srgbClr val="073E87"/>
                </a:solidFill>
                <a:latin typeface="Candara"/>
                <a:ea typeface="+mn-ea"/>
              </a:rPr>
              <a:pPr defTabSz="342900" eaLnBrk="1" fontAlgn="auto" hangingPunct="1">
                <a:spcBef>
                  <a:spcPts val="0"/>
                </a:spcBef>
                <a:spcAft>
                  <a:spcPts val="0"/>
                </a:spcAft>
              </a:pPr>
              <a:t>‹#›</a:t>
            </a:fld>
            <a:endParaRPr lang="fr-FR" b="0">
              <a:solidFill>
                <a:srgbClr val="073E87"/>
              </a:solidFill>
              <a:latin typeface="Candara"/>
              <a:ea typeface="+mn-ea"/>
            </a:endParaRPr>
          </a:p>
        </p:txBody>
      </p:sp>
      <p:sp>
        <p:nvSpPr>
          <p:cNvPr id="3" name="Text Placeholder 2"/>
          <p:cNvSpPr>
            <a:spLocks noGrp="1"/>
          </p:cNvSpPr>
          <p:nvPr>
            <p:ph type="body" idx="1"/>
          </p:nvPr>
        </p:nvSpPr>
        <p:spPr>
          <a:xfrm>
            <a:off x="1162758"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9893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800"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97" indent="-205740" algn="l" defTabSz="685800"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47" indent="-171450" algn="l" defTabSz="685800"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80" indent="-171450" algn="l" defTabSz="685800"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31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4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7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400" indent="-171450" algn="l" defTabSz="685800"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cid:image009.jpg@01D03B00.B0163AB0" TargetMode="External"/><Relationship Id="rId18" Type="http://schemas.openxmlformats.org/officeDocument/2006/relationships/image" Target="../media/image11.jpeg"/><Relationship Id="rId3" Type="http://schemas.openxmlformats.org/officeDocument/2006/relationships/image" Target="cid:image004.jpg@01D03B00.B0163AB0" TargetMode="External"/><Relationship Id="rId21" Type="http://schemas.openxmlformats.org/officeDocument/2006/relationships/image" Target="../media/image13.png"/><Relationship Id="rId7" Type="http://schemas.openxmlformats.org/officeDocument/2006/relationships/image" Target="cid:image006.jpg@01D03B00.B0163AB0" TargetMode="External"/><Relationship Id="rId12" Type="http://schemas.openxmlformats.org/officeDocument/2006/relationships/image" Target="../media/image8.jpeg"/><Relationship Id="rId17" Type="http://schemas.openxmlformats.org/officeDocument/2006/relationships/image" Target="cid:image011.png@01D03B00.B0163AB0" TargetMode="External"/><Relationship Id="rId2" Type="http://schemas.openxmlformats.org/officeDocument/2006/relationships/image" Target="../media/image3.jpe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5.jpeg"/><Relationship Id="rId11" Type="http://schemas.openxmlformats.org/officeDocument/2006/relationships/image" Target="cid:image008.jpg@01D03B00.B0163AB0" TargetMode="External"/><Relationship Id="rId5" Type="http://schemas.openxmlformats.org/officeDocument/2006/relationships/image" Target="cid:image005.jpg@01D03B00.B0163AB0" TargetMode="External"/><Relationship Id="rId15" Type="http://schemas.openxmlformats.org/officeDocument/2006/relationships/image" Target="cid:image010.jpg@01D03B00.B0163AB0" TargetMode="External"/><Relationship Id="rId10" Type="http://schemas.openxmlformats.org/officeDocument/2006/relationships/image" Target="../media/image7.jpeg"/><Relationship Id="rId19" Type="http://schemas.openxmlformats.org/officeDocument/2006/relationships/image" Target="cid:image012.jpg@01D03B00.B0163AB0" TargetMode="External"/><Relationship Id="rId4" Type="http://schemas.openxmlformats.org/officeDocument/2006/relationships/image" Target="../media/image4.jpeg"/><Relationship Id="rId9" Type="http://schemas.openxmlformats.org/officeDocument/2006/relationships/image" Target="cid:image007.jpg@01D03B00.B0163AB0" TargetMode="External"/><Relationship Id="rId1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hemeOverride" Target="../theme/themeOverride3.xml"/><Relationship Id="rId5" Type="http://schemas.openxmlformats.org/officeDocument/2006/relationships/image" Target="../media/image15.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xml"/><Relationship Id="rId1" Type="http://schemas.openxmlformats.org/officeDocument/2006/relationships/themeOverride" Target="../theme/themeOverride2.xml"/><Relationship Id="rId5" Type="http://schemas.openxmlformats.org/officeDocument/2006/relationships/image" Target="../media/image15.jpe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8.png"/><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E2488B-C312-4CFC-916B-07DC0A0AE450}"/>
              </a:ext>
            </a:extLst>
          </p:cNvPr>
          <p:cNvSpPr>
            <a:spLocks noGrp="1"/>
          </p:cNvSpPr>
          <p:nvPr>
            <p:ph type="title"/>
          </p:nvPr>
        </p:nvSpPr>
        <p:spPr>
          <a:xfrm>
            <a:off x="330096" y="2293008"/>
            <a:ext cx="7488914" cy="1738492"/>
          </a:xfrm>
        </p:spPr>
        <p:txBody>
          <a:bodyPr>
            <a:normAutofit/>
          </a:bodyPr>
          <a:lstStyle/>
          <a:p>
            <a:pPr rtl="1"/>
            <a:r>
              <a:rPr lang="ar-SA" sz="3600" b="1" kern="0"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Arial" charset="0"/>
                <a:ea typeface="Arial" charset="0"/>
                <a:cs typeface="SKR HEAD1" pitchFamily="2" charset="-78"/>
              </a:rPr>
              <a:t>التكامل الطاقي من خلال الربط الكهربائي وأسواق الطاقة </a:t>
            </a:r>
            <a:br>
              <a:rPr lang="en-US" sz="3600" b="1" kern="0"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Arial" charset="0"/>
                <a:ea typeface="Arial" charset="0"/>
                <a:cs typeface="SKR HEAD1" pitchFamily="2" charset="-78"/>
              </a:rPr>
            </a:br>
            <a:r>
              <a:rPr lang="ar-SA" sz="3600" b="1" kern="0"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Arial" charset="0"/>
                <a:ea typeface="Arial" charset="0"/>
                <a:cs typeface="SKR HEAD1" pitchFamily="2" charset="-78"/>
              </a:rPr>
              <a:t>-الفرص والتحديات</a:t>
            </a:r>
            <a:endPar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grpSp>
        <p:nvGrpSpPr>
          <p:cNvPr id="4" name="Group 3">
            <a:extLst>
              <a:ext uri="{FF2B5EF4-FFF2-40B4-BE49-F238E27FC236}">
                <a16:creationId xmlns:a16="http://schemas.microsoft.com/office/drawing/2014/main" id="{5E88EB5B-B514-4FA5-9436-8FDF057CACFF}"/>
              </a:ext>
            </a:extLst>
          </p:cNvPr>
          <p:cNvGrpSpPr/>
          <p:nvPr/>
        </p:nvGrpSpPr>
        <p:grpSpPr>
          <a:xfrm>
            <a:off x="152400" y="6096000"/>
            <a:ext cx="9003827" cy="838200"/>
            <a:chOff x="152400" y="6096000"/>
            <a:chExt cx="7086599" cy="838200"/>
          </a:xfrm>
        </p:grpSpPr>
        <p:pic>
          <p:nvPicPr>
            <p:cNvPr id="5" name="Picture 4" descr="http://www.globalgulfsupplies.com/transco.jpg">
              <a:extLst>
                <a:ext uri="{FF2B5EF4-FFF2-40B4-BE49-F238E27FC236}">
                  <a16:creationId xmlns:a16="http://schemas.microsoft.com/office/drawing/2014/main" id="{A423DF55-8AD3-4C14-AA26-7A2A24698E42}"/>
                </a:ext>
              </a:extLst>
            </p:cNvPr>
            <p:cNvPicPr>
              <a:picLocks noChangeAspect="1" noChangeArrowheads="1"/>
            </p:cNvPicPr>
            <p:nvPr/>
          </p:nvPicPr>
          <p:blipFill>
            <a:blip r:embed="rId2" r:link="rId3" cstate="print"/>
            <a:srcRect/>
            <a:stretch>
              <a:fillRect/>
            </a:stretch>
          </p:blipFill>
          <p:spPr bwMode="auto">
            <a:xfrm>
              <a:off x="152400" y="6164941"/>
              <a:ext cx="562748" cy="592894"/>
            </a:xfrm>
            <a:prstGeom prst="rect">
              <a:avLst/>
            </a:prstGeom>
            <a:noFill/>
          </p:spPr>
        </p:pic>
        <p:pic>
          <p:nvPicPr>
            <p:cNvPr id="6" name="Picture 5" descr="http://ww1.prweb.com/prfiles/2010/08/10/3032764/OETClogosmall.png">
              <a:extLst>
                <a:ext uri="{FF2B5EF4-FFF2-40B4-BE49-F238E27FC236}">
                  <a16:creationId xmlns:a16="http://schemas.microsoft.com/office/drawing/2014/main" id="{62E4DA52-61AB-48F3-BAC6-FE72037CA5C7}"/>
                </a:ext>
              </a:extLst>
            </p:cNvPr>
            <p:cNvPicPr>
              <a:picLocks noChangeAspect="1" noChangeArrowheads="1"/>
            </p:cNvPicPr>
            <p:nvPr/>
          </p:nvPicPr>
          <p:blipFill>
            <a:blip r:embed="rId4" r:link="rId5" cstate="print"/>
            <a:srcRect/>
            <a:stretch>
              <a:fillRect/>
            </a:stretch>
          </p:blipFill>
          <p:spPr bwMode="auto">
            <a:xfrm>
              <a:off x="958725" y="6096000"/>
              <a:ext cx="628183" cy="661835"/>
            </a:xfrm>
            <a:prstGeom prst="rect">
              <a:avLst/>
            </a:prstGeom>
            <a:noFill/>
          </p:spPr>
        </p:pic>
        <p:pic>
          <p:nvPicPr>
            <p:cNvPr id="7" name="Picture 6" descr="http://www.solarenergy.org/files/images/kuwait_news1_85.jpg">
              <a:extLst>
                <a:ext uri="{FF2B5EF4-FFF2-40B4-BE49-F238E27FC236}">
                  <a16:creationId xmlns:a16="http://schemas.microsoft.com/office/drawing/2014/main" id="{790F2C69-7D7E-4840-AF23-806547B0EC00}"/>
                </a:ext>
              </a:extLst>
            </p:cNvPr>
            <p:cNvPicPr>
              <a:picLocks noChangeAspect="1" noChangeArrowheads="1"/>
            </p:cNvPicPr>
            <p:nvPr/>
          </p:nvPicPr>
          <p:blipFill>
            <a:blip r:embed="rId6" r:link="rId7" cstate="print"/>
            <a:srcRect/>
            <a:stretch>
              <a:fillRect/>
            </a:stretch>
          </p:blipFill>
          <p:spPr bwMode="auto">
            <a:xfrm>
              <a:off x="1765051" y="6153005"/>
              <a:ext cx="575835" cy="675623"/>
            </a:xfrm>
            <a:prstGeom prst="rect">
              <a:avLst/>
            </a:prstGeom>
            <a:noFill/>
          </p:spPr>
        </p:pic>
        <p:pic>
          <p:nvPicPr>
            <p:cNvPr id="8" name="Picture 7" descr="http://alayam.com/Issue/2013/8806/pic/img4.jpg">
              <a:extLst>
                <a:ext uri="{FF2B5EF4-FFF2-40B4-BE49-F238E27FC236}">
                  <a16:creationId xmlns:a16="http://schemas.microsoft.com/office/drawing/2014/main" id="{2662A3E3-7642-43C0-932F-A4620A606F8B}"/>
                </a:ext>
              </a:extLst>
            </p:cNvPr>
            <p:cNvPicPr>
              <a:picLocks noChangeAspect="1" noChangeArrowheads="1"/>
            </p:cNvPicPr>
            <p:nvPr/>
          </p:nvPicPr>
          <p:blipFill rotWithShape="1">
            <a:blip r:embed="rId8" r:link="rId9" cstate="print"/>
            <a:srcRect t="2076"/>
            <a:stretch>
              <a:fillRect/>
            </a:stretch>
          </p:blipFill>
          <p:spPr bwMode="auto">
            <a:xfrm>
              <a:off x="2504183" y="6171522"/>
              <a:ext cx="463606" cy="597874"/>
            </a:xfrm>
            <a:prstGeom prst="rect">
              <a:avLst/>
            </a:prstGeom>
            <a:noFill/>
          </p:spPr>
        </p:pic>
        <p:pic>
          <p:nvPicPr>
            <p:cNvPr id="9" name="Picture 8" descr="http://b.vimeocdn.com/ts/441/217/441217902_640.jpg">
              <a:extLst>
                <a:ext uri="{FF2B5EF4-FFF2-40B4-BE49-F238E27FC236}">
                  <a16:creationId xmlns:a16="http://schemas.microsoft.com/office/drawing/2014/main" id="{0D2831BC-A1AC-417D-9F03-58D160B48AB9}"/>
                </a:ext>
              </a:extLst>
            </p:cNvPr>
            <p:cNvPicPr>
              <a:picLocks noChangeAspect="1" noChangeArrowheads="1"/>
            </p:cNvPicPr>
            <p:nvPr/>
          </p:nvPicPr>
          <p:blipFill>
            <a:blip r:embed="rId10" r:link="rId11" cstate="print"/>
            <a:srcRect/>
            <a:stretch>
              <a:fillRect/>
            </a:stretch>
          </p:blipFill>
          <p:spPr bwMode="auto">
            <a:xfrm>
              <a:off x="3200128" y="6222601"/>
              <a:ext cx="482785" cy="546795"/>
            </a:xfrm>
            <a:prstGeom prst="rect">
              <a:avLst/>
            </a:prstGeom>
            <a:noFill/>
          </p:spPr>
        </p:pic>
        <p:pic>
          <p:nvPicPr>
            <p:cNvPr id="10" name="Picture 9" descr="http://inc.iirme.com/Sites/powerandwater/v1/Images/exhi_logos/adwecLOGO-01.jpg">
              <a:extLst>
                <a:ext uri="{FF2B5EF4-FFF2-40B4-BE49-F238E27FC236}">
                  <a16:creationId xmlns:a16="http://schemas.microsoft.com/office/drawing/2014/main" id="{BC6AF3FF-89BC-4473-9BDC-04379816A497}"/>
                </a:ext>
              </a:extLst>
            </p:cNvPr>
            <p:cNvPicPr>
              <a:picLocks noChangeAspect="1" noChangeArrowheads="1"/>
            </p:cNvPicPr>
            <p:nvPr/>
          </p:nvPicPr>
          <p:blipFill>
            <a:blip r:embed="rId12" r:link="rId13" cstate="print"/>
            <a:srcRect/>
            <a:stretch>
              <a:fillRect/>
            </a:stretch>
          </p:blipFill>
          <p:spPr bwMode="auto">
            <a:xfrm>
              <a:off x="6401421" y="6369089"/>
              <a:ext cx="837578" cy="386071"/>
            </a:xfrm>
            <a:prstGeom prst="rect">
              <a:avLst/>
            </a:prstGeom>
            <a:noFill/>
          </p:spPr>
        </p:pic>
        <p:pic>
          <p:nvPicPr>
            <p:cNvPr id="11" name="Picture 10" descr="http://www.qnaol.net/SitesCollectionImages/2011/DailyNews_1110/29/QNA_QatarElecWat21332910201.jpg">
              <a:extLst>
                <a:ext uri="{FF2B5EF4-FFF2-40B4-BE49-F238E27FC236}">
                  <a16:creationId xmlns:a16="http://schemas.microsoft.com/office/drawing/2014/main" id="{18F0F2CD-6A3F-445D-B8FB-9CF1F6A10330}"/>
                </a:ext>
              </a:extLst>
            </p:cNvPr>
            <p:cNvPicPr>
              <a:picLocks noChangeAspect="1" noChangeArrowheads="1"/>
            </p:cNvPicPr>
            <p:nvPr/>
          </p:nvPicPr>
          <p:blipFill>
            <a:blip r:embed="rId14" r:link="rId15" cstate="print">
              <a:clrChange>
                <a:clrFrom>
                  <a:srgbClr val="FEFEFE"/>
                </a:clrFrom>
                <a:clrTo>
                  <a:srgbClr val="FEFEFE">
                    <a:alpha val="0"/>
                  </a:srgbClr>
                </a:clrTo>
              </a:clrChange>
            </a:blip>
            <a:srcRect/>
            <a:stretch>
              <a:fillRect/>
            </a:stretch>
          </p:blipFill>
          <p:spPr bwMode="auto">
            <a:xfrm>
              <a:off x="3915251" y="6156709"/>
              <a:ext cx="603549" cy="675623"/>
            </a:xfrm>
            <a:prstGeom prst="rect">
              <a:avLst/>
            </a:prstGeom>
            <a:noFill/>
          </p:spPr>
        </p:pic>
        <p:pic>
          <p:nvPicPr>
            <p:cNvPr id="12" name="Picture 11" descr="http://www.mzec.co.om/Portals/0/Mazoon/images/Electricity_logos/omanpwp.png">
              <a:extLst>
                <a:ext uri="{FF2B5EF4-FFF2-40B4-BE49-F238E27FC236}">
                  <a16:creationId xmlns:a16="http://schemas.microsoft.com/office/drawing/2014/main" id="{380A9305-9505-40A9-94E9-305A35681352}"/>
                </a:ext>
              </a:extLst>
            </p:cNvPr>
            <p:cNvPicPr>
              <a:picLocks noChangeAspect="1" noChangeArrowheads="1"/>
            </p:cNvPicPr>
            <p:nvPr/>
          </p:nvPicPr>
          <p:blipFill>
            <a:blip r:embed="rId16" r:link="rId17" cstate="print"/>
            <a:srcRect/>
            <a:stretch>
              <a:fillRect/>
            </a:stretch>
          </p:blipFill>
          <p:spPr bwMode="auto">
            <a:xfrm>
              <a:off x="4721577" y="6156709"/>
              <a:ext cx="737959" cy="777491"/>
            </a:xfrm>
            <a:prstGeom prst="rect">
              <a:avLst/>
            </a:prstGeom>
            <a:noFill/>
          </p:spPr>
        </p:pic>
        <p:pic>
          <p:nvPicPr>
            <p:cNvPr id="13" name="Picture 12" descr="cid:image012.jpg@01D03B00.B0163AB0">
              <a:extLst>
                <a:ext uri="{FF2B5EF4-FFF2-40B4-BE49-F238E27FC236}">
                  <a16:creationId xmlns:a16="http://schemas.microsoft.com/office/drawing/2014/main" id="{7F4881B3-CCC6-4139-98D0-86F81A22C4FC}"/>
                </a:ext>
              </a:extLst>
            </p:cNvPr>
            <p:cNvPicPr>
              <a:picLocks noChangeAspect="1" noChangeArrowheads="1"/>
            </p:cNvPicPr>
            <p:nvPr/>
          </p:nvPicPr>
          <p:blipFill>
            <a:blip r:embed="rId18" r:link="rId19" cstate="print"/>
            <a:srcRect/>
            <a:stretch>
              <a:fillRect/>
            </a:stretch>
          </p:blipFill>
          <p:spPr bwMode="auto">
            <a:xfrm>
              <a:off x="5595095" y="6156709"/>
              <a:ext cx="602009" cy="675623"/>
            </a:xfrm>
            <a:prstGeom prst="rect">
              <a:avLst/>
            </a:prstGeom>
            <a:noFill/>
          </p:spPr>
        </p:pic>
      </p:grpSp>
      <p:sp>
        <p:nvSpPr>
          <p:cNvPr id="16" name="Rectangle 15">
            <a:extLst>
              <a:ext uri="{FF2B5EF4-FFF2-40B4-BE49-F238E27FC236}">
                <a16:creationId xmlns:a16="http://schemas.microsoft.com/office/drawing/2014/main" id="{C162FF67-C454-493C-8C8D-90FD145319B2}"/>
              </a:ext>
            </a:extLst>
          </p:cNvPr>
          <p:cNvSpPr/>
          <p:nvPr/>
        </p:nvSpPr>
        <p:spPr>
          <a:xfrm>
            <a:off x="54885" y="4676088"/>
            <a:ext cx="5808921" cy="1323439"/>
          </a:xfrm>
          <a:prstGeom prst="rect">
            <a:avLst/>
          </a:prstGeom>
        </p:spPr>
        <p:txBody>
          <a:bodyPr wrap="square">
            <a:spAutoFit/>
          </a:bodyPr>
          <a:lstStyle/>
          <a:p>
            <a:pPr marL="182880" marR="0" lvl="0" indent="0" algn="ctr" defTabSz="914400" rtl="1" eaLnBrk="0" fontAlgn="base" latinLnBrk="0" hangingPunct="0">
              <a:lnSpc>
                <a:spcPct val="100000"/>
              </a:lnSpc>
              <a:spcBef>
                <a:spcPct val="0"/>
              </a:spcBef>
              <a:spcAft>
                <a:spcPct val="0"/>
              </a:spcAft>
              <a:buClrTx/>
              <a:buSzTx/>
              <a:buFontTx/>
              <a:buNone/>
              <a:tabLst/>
              <a:defRPr/>
            </a:pPr>
            <a:r>
              <a:rPr kumimoji="0" lang="ar-SA" sz="2800" b="1" i="0" u="none" strike="noStrike" kern="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charset="0"/>
                <a:cs typeface="SKR HEAD1" pitchFamily="2" charset="-78"/>
              </a:rPr>
              <a:t>م. أحمد الإبراهيم – الرئيس التنفيذي</a:t>
            </a:r>
          </a:p>
          <a:p>
            <a:pPr marL="182880" marR="0" lvl="0" indent="0" algn="ctr" defTabSz="914400" rtl="1" eaLnBrk="0" fontAlgn="base" latinLnBrk="0" hangingPunct="0">
              <a:lnSpc>
                <a:spcPct val="100000"/>
              </a:lnSpc>
              <a:spcBef>
                <a:spcPct val="0"/>
              </a:spcBef>
              <a:spcAft>
                <a:spcPct val="0"/>
              </a:spcAft>
              <a:buClrTx/>
              <a:buSzTx/>
              <a:buFontTx/>
              <a:buNone/>
              <a:tabLst/>
              <a:defRPr/>
            </a:pPr>
            <a:r>
              <a:rPr kumimoji="0" lang="ar-SA" sz="2800" b="1" i="0" u="none" strike="noStrike" kern="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charset="0"/>
                <a:cs typeface="SKR HEAD1" pitchFamily="2" charset="-78"/>
              </a:rPr>
              <a:t>هيئة الربط الكهربائي  </a:t>
            </a:r>
          </a:p>
          <a:p>
            <a:pPr marL="182880" marR="0" lvl="0" indent="0" algn="ctr" defTabSz="914400" rtl="1" eaLnBrk="0" fontAlgn="base" latinLnBrk="0" hangingPunct="0">
              <a:lnSpc>
                <a:spcPct val="100000"/>
              </a:lnSpc>
              <a:spcBef>
                <a:spcPct val="0"/>
              </a:spcBef>
              <a:spcAft>
                <a:spcPct val="0"/>
              </a:spcAft>
              <a:buClrTx/>
              <a:buSzTx/>
              <a:buFontTx/>
              <a:buNone/>
              <a:tabLst/>
              <a:defRPr/>
            </a:pPr>
            <a:r>
              <a:rPr kumimoji="0" lang="ar-SA" sz="2400" b="1" i="0" u="none" strike="noStrike" kern="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charset="0"/>
                <a:cs typeface="SKR HEAD1" pitchFamily="2" charset="-78"/>
              </a:rPr>
              <a:t>لدول مجلس التعاون لدول الخليج العربية </a:t>
            </a:r>
            <a:endParaRPr kumimoji="0" lang="en-US" sz="2400" b="1" i="0" u="none" strike="noStrike" kern="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Arial" charset="0"/>
              <a:cs typeface="SKR HEAD1" pitchFamily="2" charset="-78"/>
            </a:endParaRPr>
          </a:p>
        </p:txBody>
      </p:sp>
      <p:pic>
        <p:nvPicPr>
          <p:cNvPr id="17" name="Picture 16">
            <a:extLst>
              <a:ext uri="{FF2B5EF4-FFF2-40B4-BE49-F238E27FC236}">
                <a16:creationId xmlns:a16="http://schemas.microsoft.com/office/drawing/2014/main" id="{C73F70DE-C29B-44A7-8EF6-F4095F847997}"/>
              </a:ext>
            </a:extLst>
          </p:cNvPr>
          <p:cNvPicPr/>
          <p:nvPr/>
        </p:nvPicPr>
        <p:blipFill>
          <a:blip r:embed="rId20">
            <a:extLst>
              <a:ext uri="{28A0092B-C50C-407E-A947-70E740481C1C}">
                <a14:useLocalDpi xmlns:a14="http://schemas.microsoft.com/office/drawing/2010/main" val="0"/>
              </a:ext>
            </a:extLst>
          </a:blip>
          <a:stretch>
            <a:fillRect/>
          </a:stretch>
        </p:blipFill>
        <p:spPr>
          <a:xfrm>
            <a:off x="252945" y="-62475"/>
            <a:ext cx="1513380" cy="1655413"/>
          </a:xfrm>
          <a:prstGeom prst="rect">
            <a:avLst/>
          </a:prstGeom>
        </p:spPr>
      </p:pic>
      <p:pic>
        <p:nvPicPr>
          <p:cNvPr id="18" name="Picture 17">
            <a:extLst>
              <a:ext uri="{FF2B5EF4-FFF2-40B4-BE49-F238E27FC236}">
                <a16:creationId xmlns:a16="http://schemas.microsoft.com/office/drawing/2014/main" id="{D2625633-729C-4B4E-968D-B72877657C46}"/>
              </a:ext>
            </a:extLst>
          </p:cNvPr>
          <p:cNvPicPr/>
          <p:nvPr/>
        </p:nvPicPr>
        <p:blipFill>
          <a:blip r:embed="rId21">
            <a:extLst>
              <a:ext uri="{28A0092B-C50C-407E-A947-70E740481C1C}">
                <a14:useLocalDpi xmlns:a14="http://schemas.microsoft.com/office/drawing/2010/main" val="0"/>
              </a:ext>
            </a:extLst>
          </a:blip>
          <a:srcRect/>
          <a:stretch>
            <a:fillRect/>
          </a:stretch>
        </p:blipFill>
        <p:spPr bwMode="auto">
          <a:xfrm>
            <a:off x="6754860" y="269499"/>
            <a:ext cx="1077595" cy="1042466"/>
          </a:xfrm>
          <a:prstGeom prst="rect">
            <a:avLst/>
          </a:prstGeom>
          <a:noFill/>
        </p:spPr>
      </p:pic>
      <p:sp>
        <p:nvSpPr>
          <p:cNvPr id="2" name="Rectangle 1">
            <a:extLst>
              <a:ext uri="{FF2B5EF4-FFF2-40B4-BE49-F238E27FC236}">
                <a16:creationId xmlns:a16="http://schemas.microsoft.com/office/drawing/2014/main" id="{B44AA94E-D571-4F28-8E2C-5684589A1B1A}"/>
              </a:ext>
            </a:extLst>
          </p:cNvPr>
          <p:cNvSpPr/>
          <p:nvPr/>
        </p:nvSpPr>
        <p:spPr>
          <a:xfrm>
            <a:off x="361544" y="1155094"/>
            <a:ext cx="7939648" cy="1098762"/>
          </a:xfrm>
          <a:prstGeom prst="rect">
            <a:avLst/>
          </a:prstGeom>
        </p:spPr>
        <p:txBody>
          <a:bodyPr wrap="square">
            <a:spAutoFit/>
          </a:bodyPr>
          <a:lstStyle/>
          <a:p>
            <a:pPr marL="69215" marR="0" algn="ctr" rtl="1">
              <a:lnSpc>
                <a:spcPct val="115000"/>
              </a:lnSpc>
              <a:spcBef>
                <a:spcPts val="0"/>
              </a:spcBef>
              <a:spcAft>
                <a:spcPts val="0"/>
              </a:spcAft>
            </a:pPr>
            <a:r>
              <a:rPr lang="ar-MA" sz="3600" b="1" dirty="0">
                <a:solidFill>
                  <a:srgbClr val="002060"/>
                </a:solidFill>
                <a:latin typeface="Calibri" panose="020F0502020204030204" pitchFamily="34" charset="0"/>
                <a:ea typeface="Calibri" panose="020F0502020204030204" pitchFamily="34" charset="0"/>
                <a:cs typeface="AL-Mohanad Bold" pitchFamily="2" charset="-78"/>
              </a:rPr>
              <a:t>ورشة عمل </a:t>
            </a:r>
            <a:r>
              <a:rPr lang="ar-MA" sz="3600" b="1" dirty="0" err="1">
                <a:solidFill>
                  <a:srgbClr val="002060"/>
                </a:solidFill>
                <a:latin typeface="Calibri" panose="020F0502020204030204" pitchFamily="34" charset="0"/>
                <a:ea typeface="Calibri" panose="020F0502020204030204" pitchFamily="34" charset="0"/>
                <a:cs typeface="AL-Mohanad Bold" pitchFamily="2" charset="-78"/>
              </a:rPr>
              <a:t>المنتد</a:t>
            </a:r>
            <a:r>
              <a:rPr lang="ar-SA" sz="3600" b="1" dirty="0">
                <a:solidFill>
                  <a:srgbClr val="002060"/>
                </a:solidFill>
                <a:latin typeface="Calibri" panose="020F0502020204030204" pitchFamily="34" charset="0"/>
                <a:ea typeface="Calibri" panose="020F0502020204030204" pitchFamily="34" charset="0"/>
                <a:cs typeface="AL-Mohanad Bold" pitchFamily="2" charset="-78"/>
              </a:rPr>
              <a:t>ى العربي لمنظمي الكهرباء</a:t>
            </a:r>
            <a:endParaRPr lang="en-US" sz="2400" dirty="0">
              <a:solidFill>
                <a:srgbClr val="002060"/>
              </a:solidFill>
              <a:latin typeface="Calibri" panose="020F0502020204030204" pitchFamily="34" charset="0"/>
              <a:ea typeface="Calibri" panose="020F0502020204030204" pitchFamily="34" charset="0"/>
              <a:cs typeface="AL-Mohanad Bold" pitchFamily="2" charset="-78"/>
            </a:endParaRPr>
          </a:p>
          <a:p>
            <a:pPr algn="ctr"/>
            <a:r>
              <a:rPr lang="ar-EG" sz="2400" b="1" dirty="0">
                <a:solidFill>
                  <a:srgbClr val="002060"/>
                </a:solidFill>
                <a:latin typeface="Calibri" panose="020F0502020204030204" pitchFamily="34" charset="0"/>
                <a:ea typeface="Calibri" panose="020F0502020204030204" pitchFamily="34" charset="0"/>
                <a:cs typeface="AL-Mohanad Bold" pitchFamily="2" charset="-78"/>
              </a:rPr>
              <a:t>14-15 ديسمبر 2022م، </a:t>
            </a:r>
            <a:r>
              <a:rPr lang="ar-MA" sz="2400" b="1" dirty="0">
                <a:solidFill>
                  <a:srgbClr val="002060"/>
                </a:solidFill>
                <a:latin typeface="Calibri" panose="020F0502020204030204" pitchFamily="34" charset="0"/>
                <a:ea typeface="Calibri" panose="020F0502020204030204" pitchFamily="34" charset="0"/>
                <a:cs typeface="AL-Mohanad Bold" pitchFamily="2" charset="-78"/>
              </a:rPr>
              <a:t>مقر جامعة الدول العربية-القاهرة</a:t>
            </a:r>
            <a:endParaRPr lang="en-US" sz="2400" dirty="0">
              <a:solidFill>
                <a:srgbClr val="002060"/>
              </a:solidFill>
              <a:cs typeface="AL-Mohanad Bold" pitchFamily="2" charset="-78"/>
            </a:endParaRPr>
          </a:p>
        </p:txBody>
      </p:sp>
    </p:spTree>
    <p:extLst>
      <p:ext uri="{BB962C8B-B14F-4D97-AF65-F5344CB8AC3E}">
        <p14:creationId xmlns:p14="http://schemas.microsoft.com/office/powerpoint/2010/main" val="60868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023274" y="69697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C1DA7BD3-3B94-4906-8374-8789C5FCD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16"/>
            <a:ext cx="2301400" cy="1485123"/>
          </a:xfrm>
          <a:prstGeom prst="rect">
            <a:avLst/>
          </a:prstGeom>
        </p:spPr>
      </p:pic>
      <p:sp>
        <p:nvSpPr>
          <p:cNvPr id="58" name="Title 2">
            <a:extLst>
              <a:ext uri="{FF2B5EF4-FFF2-40B4-BE49-F238E27FC236}">
                <a16:creationId xmlns:a16="http://schemas.microsoft.com/office/drawing/2014/main" id="{975B2E0D-5E7B-402B-90DC-2C32A8B214D9}"/>
              </a:ext>
            </a:extLst>
          </p:cNvPr>
          <p:cNvSpPr txBox="1">
            <a:spLocks/>
          </p:cNvSpPr>
          <p:nvPr/>
        </p:nvSpPr>
        <p:spPr>
          <a:xfrm>
            <a:off x="1769429" y="254216"/>
            <a:ext cx="10363200" cy="7284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ar-SA" sz="3600" dirty="0">
                <a:latin typeface="Arial" panose="020B0604020202020204" pitchFamily="34" charset="0"/>
                <a:cs typeface="AL-Mohanad Bold" pitchFamily="2" charset="-78"/>
              </a:rPr>
              <a:t>فرص الربط الكهربائي مع أوروبا وآسيا وأفريقيا</a:t>
            </a:r>
            <a:endParaRPr lang="en-US" sz="3600" dirty="0"/>
          </a:p>
        </p:txBody>
      </p:sp>
      <p:pic>
        <p:nvPicPr>
          <p:cNvPr id="8" name="Picture 7">
            <a:extLst>
              <a:ext uri="{FF2B5EF4-FFF2-40B4-BE49-F238E27FC236}">
                <a16:creationId xmlns:a16="http://schemas.microsoft.com/office/drawing/2014/main" id="{F1A13B5D-B882-4826-B52B-5957789B907A}"/>
              </a:ext>
            </a:extLst>
          </p:cNvPr>
          <p:cNvPicPr>
            <a:picLocks noChangeAspect="1"/>
          </p:cNvPicPr>
          <p:nvPr/>
        </p:nvPicPr>
        <p:blipFill>
          <a:blip r:embed="rId4"/>
          <a:stretch>
            <a:fillRect/>
          </a:stretch>
        </p:blipFill>
        <p:spPr>
          <a:xfrm>
            <a:off x="560982" y="2406611"/>
            <a:ext cx="11528171" cy="4353631"/>
          </a:xfrm>
          <a:prstGeom prst="rect">
            <a:avLst/>
          </a:prstGeom>
        </p:spPr>
      </p:pic>
      <p:sp>
        <p:nvSpPr>
          <p:cNvPr id="9" name="Subtitle 2">
            <a:extLst>
              <a:ext uri="{FF2B5EF4-FFF2-40B4-BE49-F238E27FC236}">
                <a16:creationId xmlns:a16="http://schemas.microsoft.com/office/drawing/2014/main" id="{3E529A6A-518F-4099-8149-F67DC960E613}"/>
              </a:ext>
            </a:extLst>
          </p:cNvPr>
          <p:cNvSpPr>
            <a:spLocks noGrp="1"/>
          </p:cNvSpPr>
          <p:nvPr>
            <p:ph type="subTitle" idx="1"/>
          </p:nvPr>
        </p:nvSpPr>
        <p:spPr>
          <a:xfrm>
            <a:off x="516570" y="1190548"/>
            <a:ext cx="11484570" cy="1154357"/>
          </a:xfrm>
        </p:spPr>
        <p:txBody>
          <a:bodyPr>
            <a:normAutofit fontScale="92500"/>
          </a:bodyPr>
          <a:lstStyle/>
          <a:p>
            <a:pPr algn="just" rtl="1" fontAlgn="base">
              <a:lnSpc>
                <a:spcPct val="130000"/>
              </a:lnSpc>
              <a:spcBef>
                <a:spcPts val="0"/>
              </a:spcBef>
              <a:spcAft>
                <a:spcPts val="1200"/>
              </a:spcAft>
            </a:pPr>
            <a:r>
              <a:rPr lang="ar-SA" altLang="en-US" sz="2600" b="1" dirty="0">
                <a:solidFill>
                  <a:srgbClr val="0070C0"/>
                </a:solidFill>
                <a:latin typeface="Arial" panose="020B0604020202020204" pitchFamily="34" charset="0"/>
                <a:cs typeface="AL-Mohanad Bold" pitchFamily="2" charset="-78"/>
              </a:rPr>
              <a:t>الربط الكهربائي بين الدول العربية والدول الأخرى في أوروبا وآسيا وأفريقيا يعد خيارا استراتيجيا للوصول الى الاستغلال الأمثل لمصادر الطاقة خاصة في ضوء الحاجة الماسة للطاقة واختلاف أوقات الذروة ومصادر الطاقة </a:t>
            </a:r>
            <a:r>
              <a:rPr lang="en-US" altLang="en-US" sz="2600" b="1" dirty="0">
                <a:solidFill>
                  <a:srgbClr val="0070C0"/>
                </a:solidFill>
                <a:latin typeface="Arial" panose="020B0604020202020204" pitchFamily="34" charset="0"/>
                <a:cs typeface="AL-Mohanad Bold" pitchFamily="2" charset="-78"/>
              </a:rPr>
              <a:t>Energy Mix</a:t>
            </a:r>
            <a:endParaRPr lang="ar-SA" altLang="en-US" sz="2600" b="1" dirty="0">
              <a:solidFill>
                <a:srgbClr val="0070C0"/>
              </a:solidFill>
              <a:latin typeface="Arial" panose="020B0604020202020204" pitchFamily="34" charset="0"/>
              <a:cs typeface="AL-Mohanad Bold" pitchFamily="2" charset="-78"/>
            </a:endParaRPr>
          </a:p>
        </p:txBody>
      </p:sp>
    </p:spTree>
    <p:extLst>
      <p:ext uri="{BB962C8B-B14F-4D97-AF65-F5344CB8AC3E}">
        <p14:creationId xmlns:p14="http://schemas.microsoft.com/office/powerpoint/2010/main" val="2555836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auto">
          <a:xfrm>
            <a:off x="2154169" y="192473"/>
            <a:ext cx="9439450" cy="957072"/>
          </a:xfrm>
          <a:prstGeom prst="rect">
            <a:avLst/>
          </a:prstGeom>
          <a:noFill/>
          <a:ln>
            <a:noFill/>
          </a:ln>
          <a:effectLst/>
          <a:extLst/>
        </p:spPr>
        <p:txBody>
          <a:bodyPr>
            <a:normAutofit/>
          </a:bodyPr>
          <a:lstStyle/>
          <a:p>
            <a:pPr algn="ctr"/>
            <a:r>
              <a:rPr lang="ar-SA" sz="3200" dirty="0">
                <a:solidFill>
                  <a:srgbClr val="002060"/>
                </a:solidFill>
                <a:cs typeface="AL-Mohanad Bold" pitchFamily="2" charset="-78"/>
              </a:rPr>
              <a:t>حجم السوق الخليجية لتداول الطاقة الكهربائية بالنسبة للعالم</a:t>
            </a:r>
            <a:endParaRPr lang="en-US" sz="3200" dirty="0">
              <a:solidFill>
                <a:srgbClr val="002060"/>
              </a:solidFill>
              <a:latin typeface="Arial" panose="020B0604020202020204" pitchFamily="34" charset="0"/>
              <a:cs typeface="AL-Mohanad Bold" pitchFamily="2" charset="-78"/>
            </a:endParaRPr>
          </a:p>
        </p:txBody>
      </p:sp>
      <p:pic>
        <p:nvPicPr>
          <p:cNvPr id="29" name="Picture 28">
            <a:extLst>
              <a:ext uri="{FF2B5EF4-FFF2-40B4-BE49-F238E27FC236}">
                <a16:creationId xmlns:a16="http://schemas.microsoft.com/office/drawing/2014/main" id="{AA54C2F3-ED9B-4056-A634-4522A4B54AE5}"/>
              </a:ext>
            </a:extLst>
          </p:cNvPr>
          <p:cNvPicPr>
            <a:picLocks noChangeAspect="1"/>
          </p:cNvPicPr>
          <p:nvPr/>
        </p:nvPicPr>
        <p:blipFill>
          <a:blip r:embed="rId4"/>
          <a:stretch>
            <a:fillRect/>
          </a:stretch>
        </p:blipFill>
        <p:spPr>
          <a:xfrm>
            <a:off x="755284" y="1102877"/>
            <a:ext cx="10894496" cy="5755123"/>
          </a:xfrm>
          <a:prstGeom prst="rect">
            <a:avLst/>
          </a:prstGeom>
        </p:spPr>
      </p:pic>
      <p:pic>
        <p:nvPicPr>
          <p:cNvPr id="4" name="Picture 3">
            <a:extLst>
              <a:ext uri="{FF2B5EF4-FFF2-40B4-BE49-F238E27FC236}">
                <a16:creationId xmlns:a16="http://schemas.microsoft.com/office/drawing/2014/main" id="{75043CB9-953E-4FB2-B2E9-9A6C38B455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916"/>
            <a:ext cx="2301400" cy="1485123"/>
          </a:xfrm>
          <a:prstGeom prst="rect">
            <a:avLst/>
          </a:prstGeom>
        </p:spPr>
      </p:pic>
    </p:spTree>
    <p:custDataLst>
      <p:tags r:id="rId2"/>
    </p:custDataLst>
    <p:extLst>
      <p:ext uri="{BB962C8B-B14F-4D97-AF65-F5344CB8AC3E}">
        <p14:creationId xmlns:p14="http://schemas.microsoft.com/office/powerpoint/2010/main" val="22786109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176C79-3D19-49FE-AEE5-53218C916C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17"/>
            <a:ext cx="2050676" cy="1323328"/>
          </a:xfrm>
          <a:prstGeom prst="rect">
            <a:avLst/>
          </a:prstGeom>
        </p:spPr>
      </p:pic>
      <p:pic>
        <p:nvPicPr>
          <p:cNvPr id="5" name="Picture 4">
            <a:extLst>
              <a:ext uri="{FF2B5EF4-FFF2-40B4-BE49-F238E27FC236}">
                <a16:creationId xmlns:a16="http://schemas.microsoft.com/office/drawing/2014/main" id="{8345E413-DE45-44DA-A562-CE536459CD9D}"/>
              </a:ext>
            </a:extLst>
          </p:cNvPr>
          <p:cNvPicPr>
            <a:picLocks noChangeAspect="1"/>
          </p:cNvPicPr>
          <p:nvPr/>
        </p:nvPicPr>
        <p:blipFill>
          <a:blip r:embed="rId3"/>
          <a:stretch>
            <a:fillRect/>
          </a:stretch>
        </p:blipFill>
        <p:spPr>
          <a:xfrm>
            <a:off x="0" y="1149545"/>
            <a:ext cx="12192000" cy="5701829"/>
          </a:xfrm>
          <a:prstGeom prst="rect">
            <a:avLst/>
          </a:prstGeom>
        </p:spPr>
      </p:pic>
      <p:sp>
        <p:nvSpPr>
          <p:cNvPr id="6" name="Title 1">
            <a:extLst>
              <a:ext uri="{FF2B5EF4-FFF2-40B4-BE49-F238E27FC236}">
                <a16:creationId xmlns:a16="http://schemas.microsoft.com/office/drawing/2014/main" id="{69BDAC49-4051-4AE7-8CF9-0BAADB794E56}"/>
              </a:ext>
            </a:extLst>
          </p:cNvPr>
          <p:cNvSpPr>
            <a:spLocks noGrp="1"/>
          </p:cNvSpPr>
          <p:nvPr>
            <p:ph type="title"/>
          </p:nvPr>
        </p:nvSpPr>
        <p:spPr bwMode="auto">
          <a:xfrm>
            <a:off x="2154169" y="192473"/>
            <a:ext cx="9439450" cy="957072"/>
          </a:xfrm>
          <a:prstGeom prst="rect">
            <a:avLst/>
          </a:prstGeom>
          <a:noFill/>
          <a:ln>
            <a:noFill/>
          </a:ln>
          <a:effectLst/>
          <a:extLst/>
        </p:spPr>
        <p:txBody>
          <a:bodyPr>
            <a:normAutofit/>
          </a:bodyPr>
          <a:lstStyle/>
          <a:p>
            <a:pPr algn="ctr"/>
            <a:r>
              <a:rPr lang="ar-SA" sz="3200" dirty="0">
                <a:solidFill>
                  <a:srgbClr val="002060"/>
                </a:solidFill>
                <a:cs typeface="AL-Mohanad Bold" pitchFamily="2" charset="-78"/>
              </a:rPr>
              <a:t>الربط العالمي لشبكات كهرباء مستدامة (سيجري العالمية)</a:t>
            </a:r>
            <a:endParaRPr lang="en-US" sz="3200" dirty="0">
              <a:solidFill>
                <a:srgbClr val="002060"/>
              </a:solidFill>
              <a:latin typeface="Arial" panose="020B0604020202020204" pitchFamily="34" charset="0"/>
              <a:cs typeface="AL-Mohanad Bold" pitchFamily="2" charset="-78"/>
            </a:endParaRPr>
          </a:p>
        </p:txBody>
      </p:sp>
      <p:sp>
        <p:nvSpPr>
          <p:cNvPr id="7" name="Rectangle 6">
            <a:extLst>
              <a:ext uri="{FF2B5EF4-FFF2-40B4-BE49-F238E27FC236}">
                <a16:creationId xmlns:a16="http://schemas.microsoft.com/office/drawing/2014/main" id="{17686CCA-6237-459E-A120-638C0067CAAC}"/>
              </a:ext>
            </a:extLst>
          </p:cNvPr>
          <p:cNvSpPr/>
          <p:nvPr/>
        </p:nvSpPr>
        <p:spPr>
          <a:xfrm>
            <a:off x="-54520" y="5811957"/>
            <a:ext cx="9112256" cy="1146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b="1" dirty="0">
                <a:solidFill>
                  <a:srgbClr val="7030A0"/>
                </a:solidFill>
              </a:rPr>
              <a:t>World split into 22 regions / hubs</a:t>
            </a:r>
          </a:p>
          <a:p>
            <a:pPr marL="285750" indent="-285750">
              <a:buFont typeface="Arial" panose="020B0604020202020204" pitchFamily="34" charset="0"/>
              <a:buChar char="•"/>
            </a:pPr>
            <a:r>
              <a:rPr lang="en-US" b="1" dirty="0">
                <a:solidFill>
                  <a:srgbClr val="7030A0"/>
                </a:solidFill>
              </a:rPr>
              <a:t>35 proposed interconnection corridors between the regions</a:t>
            </a:r>
          </a:p>
          <a:p>
            <a:pPr marL="285750" indent="-285750">
              <a:buFont typeface="Arial" panose="020B0604020202020204" pitchFamily="34" charset="0"/>
              <a:buChar char="•"/>
            </a:pPr>
            <a:r>
              <a:rPr lang="en-US" b="1" dirty="0">
                <a:solidFill>
                  <a:srgbClr val="7030A0"/>
                </a:solidFill>
              </a:rPr>
              <a:t>Optimization of Interconnections, Energy Storage &amp; Demand Response solutions</a:t>
            </a:r>
          </a:p>
        </p:txBody>
      </p:sp>
    </p:spTree>
    <p:extLst>
      <p:ext uri="{BB962C8B-B14F-4D97-AF65-F5344CB8AC3E}">
        <p14:creationId xmlns:p14="http://schemas.microsoft.com/office/powerpoint/2010/main" val="1489582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left)">
                                      <p:cBhvr>
                                        <p:cTn id="10" dur="500"/>
                                        <p:tgtEl>
                                          <p:spTgt spid="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left)">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023274" y="69697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C1DA7BD3-3B94-4906-8374-8789C5FCD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16"/>
            <a:ext cx="2301400" cy="1485123"/>
          </a:xfrm>
          <a:prstGeom prst="rect">
            <a:avLst/>
          </a:prstGeom>
        </p:spPr>
      </p:pic>
      <p:sp>
        <p:nvSpPr>
          <p:cNvPr id="58" name="Title 2">
            <a:extLst>
              <a:ext uri="{FF2B5EF4-FFF2-40B4-BE49-F238E27FC236}">
                <a16:creationId xmlns:a16="http://schemas.microsoft.com/office/drawing/2014/main" id="{975B2E0D-5E7B-402B-90DC-2C32A8B214D9}"/>
              </a:ext>
            </a:extLst>
          </p:cNvPr>
          <p:cNvSpPr txBox="1">
            <a:spLocks/>
          </p:cNvSpPr>
          <p:nvPr/>
        </p:nvSpPr>
        <p:spPr>
          <a:xfrm>
            <a:off x="1775039" y="395661"/>
            <a:ext cx="10363200" cy="7284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fontAlgn="auto">
              <a:spcAft>
                <a:spcPts val="0"/>
              </a:spcAft>
            </a:pPr>
            <a:r>
              <a:rPr lang="ar-SA" sz="3600" dirty="0">
                <a:solidFill>
                  <a:srgbClr val="002060"/>
                </a:solidFill>
                <a:latin typeface="+mn-lt"/>
                <a:cs typeface="AL-Mohanad Bold" pitchFamily="2" charset="-78"/>
              </a:rPr>
              <a:t>نتائج دراسة سيجري </a:t>
            </a:r>
            <a:r>
              <a:rPr lang="ar-SA" sz="3600" dirty="0">
                <a:solidFill>
                  <a:srgbClr val="002060"/>
                </a:solidFill>
                <a:cs typeface="AL-Mohanad Bold" pitchFamily="2" charset="-78"/>
              </a:rPr>
              <a:t>الربط العالمي لشبكات الكهرباء المستدامة</a:t>
            </a:r>
            <a:endParaRPr lang="en-US" sz="3600" dirty="0">
              <a:solidFill>
                <a:srgbClr val="002060"/>
              </a:solidFill>
              <a:latin typeface="+mn-lt"/>
              <a:cs typeface="AL-Mohanad Bold" pitchFamily="2" charset="-78"/>
            </a:endParaRPr>
          </a:p>
        </p:txBody>
      </p:sp>
      <p:pic>
        <p:nvPicPr>
          <p:cNvPr id="3" name="Picture 2">
            <a:extLst>
              <a:ext uri="{FF2B5EF4-FFF2-40B4-BE49-F238E27FC236}">
                <a16:creationId xmlns:a16="http://schemas.microsoft.com/office/drawing/2014/main" id="{FDDD67B1-6F46-446E-8967-087004BFC63A}"/>
              </a:ext>
            </a:extLst>
          </p:cNvPr>
          <p:cNvPicPr>
            <a:picLocks noChangeAspect="1"/>
          </p:cNvPicPr>
          <p:nvPr/>
        </p:nvPicPr>
        <p:blipFill>
          <a:blip r:embed="rId4"/>
          <a:stretch>
            <a:fillRect/>
          </a:stretch>
        </p:blipFill>
        <p:spPr>
          <a:xfrm>
            <a:off x="556836" y="1621924"/>
            <a:ext cx="7396718" cy="4169276"/>
          </a:xfrm>
          <a:prstGeom prst="rect">
            <a:avLst/>
          </a:prstGeom>
        </p:spPr>
      </p:pic>
      <p:sp>
        <p:nvSpPr>
          <p:cNvPr id="8" name="Subtitle 2">
            <a:extLst>
              <a:ext uri="{FF2B5EF4-FFF2-40B4-BE49-F238E27FC236}">
                <a16:creationId xmlns:a16="http://schemas.microsoft.com/office/drawing/2014/main" id="{EA8A0B53-3025-48E5-83C4-90A45166D545}"/>
              </a:ext>
            </a:extLst>
          </p:cNvPr>
          <p:cNvSpPr txBox="1">
            <a:spLocks/>
          </p:cNvSpPr>
          <p:nvPr/>
        </p:nvSpPr>
        <p:spPr>
          <a:xfrm>
            <a:off x="7953554" y="1621924"/>
            <a:ext cx="4064413" cy="4479827"/>
          </a:xfrm>
          <a:prstGeom prst="rect">
            <a:avLst/>
          </a:prstGeom>
        </p:spPr>
        <p:txBody>
          <a:bodyPr vert="horz" lIns="91440" tIns="45720" rIns="91440" bIns="45720" rtlCol="0">
            <a:normAutofit/>
          </a:bodyPr>
          <a:lstStyle>
            <a:lvl1pPr marL="0" indent="0" algn="ctr" defTabSz="685800" rtl="0" eaLnBrk="1" latinLnBrk="0" hangingPunct="1">
              <a:spcBef>
                <a:spcPct val="20000"/>
              </a:spcBef>
              <a:buClr>
                <a:schemeClr val="accent1"/>
              </a:buClr>
              <a:buSzPct val="100000"/>
              <a:buFont typeface="Symbol" pitchFamily="18" charset="2"/>
              <a:buNone/>
              <a:defRPr sz="1500" kern="1200">
                <a:solidFill>
                  <a:srgbClr val="FFFFFF"/>
                </a:solidFill>
                <a:latin typeface="+mn-lt"/>
                <a:ea typeface="+mn-ea"/>
                <a:cs typeface="+mn-cs"/>
              </a:defRPr>
            </a:lvl1pPr>
            <a:lvl2pPr marL="342900" indent="0" algn="ctr" defTabSz="685800" rtl="0" eaLnBrk="1" latinLnBrk="0" hangingPunct="1">
              <a:spcBef>
                <a:spcPct val="20000"/>
              </a:spcBef>
              <a:buClr>
                <a:schemeClr val="accent1"/>
              </a:buClr>
              <a:buSzPct val="100000"/>
              <a:buFont typeface="Symbol" pitchFamily="18" charset="2"/>
              <a:buNone/>
              <a:defRPr sz="1650" kern="1200">
                <a:solidFill>
                  <a:schemeClr val="tx1">
                    <a:tint val="75000"/>
                  </a:schemeClr>
                </a:solidFill>
                <a:latin typeface="+mn-lt"/>
                <a:ea typeface="+mn-ea"/>
                <a:cs typeface="+mn-cs"/>
              </a:defRPr>
            </a:lvl2pPr>
            <a:lvl3pPr marL="685800" indent="0" algn="ctr" defTabSz="685800" rtl="0" eaLnBrk="1" latinLnBrk="0" hangingPunct="1">
              <a:spcBef>
                <a:spcPct val="20000"/>
              </a:spcBef>
              <a:buClr>
                <a:schemeClr val="accent1"/>
              </a:buClr>
              <a:buSzPct val="100000"/>
              <a:buFont typeface="Symbol" pitchFamily="18" charset="2"/>
              <a:buNone/>
              <a:defRPr sz="1500" kern="1200">
                <a:solidFill>
                  <a:schemeClr val="tx1">
                    <a:tint val="75000"/>
                  </a:schemeClr>
                </a:solidFill>
                <a:latin typeface="+mn-lt"/>
                <a:ea typeface="+mn-ea"/>
                <a:cs typeface="+mn-cs"/>
              </a:defRPr>
            </a:lvl3pPr>
            <a:lvl4pPr marL="1028700" indent="0" algn="ctr" defTabSz="685800" rtl="0" eaLnBrk="1" latinLnBrk="0" hangingPunct="1">
              <a:spcBef>
                <a:spcPct val="20000"/>
              </a:spcBef>
              <a:buClr>
                <a:schemeClr val="accent1"/>
              </a:buClr>
              <a:buSzPct val="100000"/>
              <a:buFont typeface="Symbol" pitchFamily="18" charset="2"/>
              <a:buNone/>
              <a:defRPr sz="1350" kern="1200">
                <a:solidFill>
                  <a:schemeClr val="tx1">
                    <a:tint val="75000"/>
                  </a:schemeClr>
                </a:solidFill>
                <a:latin typeface="+mn-lt"/>
                <a:ea typeface="+mn-ea"/>
                <a:cs typeface="+mn-cs"/>
              </a:defRPr>
            </a:lvl4pPr>
            <a:lvl5pPr marL="1371600" indent="0" algn="ctr" defTabSz="685800" rtl="0" eaLnBrk="1" latinLnBrk="0" hangingPunct="1">
              <a:spcBef>
                <a:spcPct val="20000"/>
              </a:spcBef>
              <a:buClr>
                <a:schemeClr val="accent1"/>
              </a:buClr>
              <a:buSzPct val="100000"/>
              <a:buFont typeface="Symbol" pitchFamily="18" charset="2"/>
              <a:buNone/>
              <a:defRPr sz="1200" kern="1200">
                <a:solidFill>
                  <a:schemeClr val="tx1">
                    <a:tint val="75000"/>
                  </a:schemeClr>
                </a:solidFill>
                <a:latin typeface="+mn-lt"/>
                <a:ea typeface="+mn-ea"/>
                <a:cs typeface="+mn-cs"/>
              </a:defRPr>
            </a:lvl5pPr>
            <a:lvl6pPr marL="1714500" indent="0" algn="ctr" defTabSz="685800" rtl="0" eaLnBrk="1" latinLnBrk="0" hangingPunct="1">
              <a:spcBef>
                <a:spcPts val="288"/>
              </a:spcBef>
              <a:buClr>
                <a:schemeClr val="accent1"/>
              </a:buClr>
              <a:buFont typeface="Symbol" pitchFamily="18" charset="2"/>
              <a:buNone/>
              <a:defRPr sz="1050" kern="1200">
                <a:solidFill>
                  <a:schemeClr val="tx1">
                    <a:tint val="75000"/>
                  </a:schemeClr>
                </a:solidFill>
                <a:latin typeface="+mn-lt"/>
                <a:ea typeface="+mn-ea"/>
                <a:cs typeface="+mn-cs"/>
              </a:defRPr>
            </a:lvl6pPr>
            <a:lvl7pPr marL="2057400" indent="0" algn="ctr" defTabSz="685800" rtl="0" eaLnBrk="1" latinLnBrk="0" hangingPunct="1">
              <a:spcBef>
                <a:spcPts val="288"/>
              </a:spcBef>
              <a:buClr>
                <a:schemeClr val="accent1"/>
              </a:buClr>
              <a:buFont typeface="Symbol" pitchFamily="18" charset="2"/>
              <a:buNone/>
              <a:defRPr sz="1050" kern="1200">
                <a:solidFill>
                  <a:schemeClr val="tx1">
                    <a:tint val="75000"/>
                  </a:schemeClr>
                </a:solidFill>
                <a:latin typeface="+mn-lt"/>
                <a:ea typeface="+mn-ea"/>
                <a:cs typeface="+mn-cs"/>
              </a:defRPr>
            </a:lvl7pPr>
            <a:lvl8pPr marL="2400300" indent="0" algn="ctr" defTabSz="685800" rtl="0" eaLnBrk="1" latinLnBrk="0" hangingPunct="1">
              <a:spcBef>
                <a:spcPts val="288"/>
              </a:spcBef>
              <a:buClr>
                <a:schemeClr val="accent1"/>
              </a:buClr>
              <a:buFont typeface="Symbol" pitchFamily="18" charset="2"/>
              <a:buNone/>
              <a:defRPr sz="1050" kern="1200">
                <a:solidFill>
                  <a:schemeClr val="tx1">
                    <a:tint val="75000"/>
                  </a:schemeClr>
                </a:solidFill>
                <a:latin typeface="+mn-lt"/>
                <a:ea typeface="+mn-ea"/>
                <a:cs typeface="+mn-cs"/>
              </a:defRPr>
            </a:lvl8pPr>
            <a:lvl9pPr marL="2743200" indent="0" algn="ctr" defTabSz="685800" rtl="0" eaLnBrk="1" latinLnBrk="0" hangingPunct="1">
              <a:spcBef>
                <a:spcPts val="288"/>
              </a:spcBef>
              <a:buClr>
                <a:schemeClr val="accent1"/>
              </a:buClr>
              <a:buFont typeface="Symbol" pitchFamily="18" charset="2"/>
              <a:buNone/>
              <a:defRPr sz="1050" kern="1200">
                <a:solidFill>
                  <a:schemeClr val="tx1">
                    <a:tint val="75000"/>
                  </a:schemeClr>
                </a:solidFill>
                <a:latin typeface="+mn-lt"/>
                <a:ea typeface="+mn-ea"/>
                <a:cs typeface="+mn-cs"/>
              </a:defRPr>
            </a:lvl9pPr>
          </a:lstStyle>
          <a:p>
            <a:pPr marL="342900" indent="-342900" algn="just" rtl="1">
              <a:lnSpc>
                <a:spcPct val="120000"/>
              </a:lnSpc>
              <a:spcBef>
                <a:spcPts val="0"/>
              </a:spcBef>
              <a:buClr>
                <a:schemeClr val="tx1"/>
              </a:buClr>
              <a:buFont typeface="Wingdings" panose="05000000000000000000" pitchFamily="2" charset="2"/>
              <a:buChar char="q"/>
            </a:pPr>
            <a:r>
              <a:rPr lang="ar-SA" sz="2400" b="1" dirty="0">
                <a:solidFill>
                  <a:schemeClr val="tx1">
                    <a:lumMod val="95000"/>
                    <a:lumOff val="5000"/>
                  </a:schemeClr>
                </a:solidFill>
                <a:latin typeface="Arial" panose="020B0604020202020204" pitchFamily="34" charset="0"/>
                <a:cs typeface="AL-Mohanad Bold" pitchFamily="2" charset="-78"/>
              </a:rPr>
              <a:t>برغم تكلفة الاستثمارات المطلوبة لمشاريع الربط يوفر ربط المناطق المختلفة من العالم مع تركيب أنظمة تخزين الطاقة وأنظمة التحكم في الاحمال </a:t>
            </a:r>
            <a:r>
              <a:rPr lang="en-US" sz="1800" b="1" dirty="0">
                <a:solidFill>
                  <a:schemeClr val="tx1">
                    <a:lumMod val="95000"/>
                    <a:lumOff val="5000"/>
                  </a:schemeClr>
                </a:solidFill>
                <a:latin typeface="Arial" panose="020B0604020202020204" pitchFamily="34" charset="0"/>
                <a:cs typeface="AL-Mohanad Bold" pitchFamily="2" charset="-78"/>
              </a:rPr>
              <a:t>Demand Response</a:t>
            </a:r>
            <a:r>
              <a:rPr lang="ar-SA" sz="1800" b="1" dirty="0">
                <a:solidFill>
                  <a:schemeClr val="tx1">
                    <a:lumMod val="95000"/>
                    <a:lumOff val="5000"/>
                  </a:schemeClr>
                </a:solidFill>
                <a:latin typeface="Arial" panose="020B0604020202020204" pitchFamily="34" charset="0"/>
                <a:cs typeface="AL-Mohanad Bold" pitchFamily="2" charset="-78"/>
              </a:rPr>
              <a:t> </a:t>
            </a:r>
            <a:r>
              <a:rPr lang="ar-SA" sz="2400" b="1" dirty="0">
                <a:solidFill>
                  <a:schemeClr val="tx1">
                    <a:lumMod val="95000"/>
                    <a:lumOff val="5000"/>
                  </a:schemeClr>
                </a:solidFill>
                <a:latin typeface="Arial" panose="020B0604020202020204" pitchFamily="34" charset="0"/>
                <a:cs typeface="AL-Mohanad Bold" pitchFamily="2" charset="-78"/>
              </a:rPr>
              <a:t>أفضل الخيارات لخفض التكلفة وخفض الانبعاثات الكربونية. </a:t>
            </a:r>
            <a:endParaRPr lang="en-US" sz="2400" b="1" dirty="0">
              <a:solidFill>
                <a:schemeClr val="tx1">
                  <a:lumMod val="95000"/>
                  <a:lumOff val="5000"/>
                </a:schemeClr>
              </a:solidFill>
              <a:latin typeface="Arial" panose="020B0604020202020204" pitchFamily="34" charset="0"/>
              <a:cs typeface="AL-Mohanad Bold" pitchFamily="2" charset="-78"/>
            </a:endParaRPr>
          </a:p>
          <a:p>
            <a:pPr marL="342900" indent="-342900">
              <a:buClr>
                <a:schemeClr val="tx1"/>
              </a:buClr>
              <a:buFont typeface="Wingdings" panose="05000000000000000000" pitchFamily="2" charset="2"/>
              <a:buChar char="q"/>
            </a:pPr>
            <a:endParaRPr lang="en-US" sz="2400" dirty="0">
              <a:solidFill>
                <a:schemeClr val="tx1">
                  <a:lumMod val="95000"/>
                  <a:lumOff val="5000"/>
                </a:schemeClr>
              </a:solidFill>
            </a:endParaRPr>
          </a:p>
        </p:txBody>
      </p:sp>
    </p:spTree>
    <p:extLst>
      <p:ext uri="{BB962C8B-B14F-4D97-AF65-F5344CB8AC3E}">
        <p14:creationId xmlns:p14="http://schemas.microsoft.com/office/powerpoint/2010/main" val="3738424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155" y="1333498"/>
            <a:ext cx="11484570" cy="4993977"/>
          </a:xfrm>
        </p:spPr>
        <p:txBody>
          <a:bodyPr>
            <a:normAutofit fontScale="92500"/>
          </a:bodyPr>
          <a:lstStyle/>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الربط الكهربائي يتيح للدول العربية تعزيز أمن الطاقة ومعالجة التحديات المتعلقة بتوفير امدادات الطاقة لتعزيز النمو الاقتصادي الشامل والمستدام والمعتمد على توفر الطاقة الكهربائية.</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التوسع في الربط الكهربائي يشكل استثمارا استراتيجيا يحقق التكامل والأمن الطاقي بين الدول العربية المرتبطة وهو عامل أساسي في تمكين الدول العربية من الوصول الى الاستغلال الأمثل لمصادر الطاقة.</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إدماج مصادر الطاقة المتجددة يشكل تحديا كبيرا نظرا لعدم استمراريتها ويعتبر الربط الكهربائي واحدا من أكبر وأهم الحلول لمواجهة هذا التحدي</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تستدعي خطط تطوير مصادر الطاقة المتجددة في الدول العربية الإسراع بمشاريع الربط الكهربائي بين الدول العربية وخارجها، وتطوير أنظمة تخزين الطاقة لتفادي أي تأثير سلبي لمصادر الطاقة المتجددة على الشبكات.</a:t>
            </a:r>
          </a:p>
        </p:txBody>
      </p:sp>
      <p:sp>
        <p:nvSpPr>
          <p:cNvPr id="4" name="Slide Number Placeholder 3"/>
          <p:cNvSpPr>
            <a:spLocks noGrp="1"/>
          </p:cNvSpPr>
          <p:nvPr>
            <p:ph type="sldNum" sz="quarter" idx="12"/>
          </p:nvPr>
        </p:nvSpPr>
        <p:spPr>
          <a:xfrm>
            <a:off x="3023274" y="69697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C1DA7BD3-3B94-4906-8374-8789C5FCD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16"/>
            <a:ext cx="2301400" cy="1485123"/>
          </a:xfrm>
          <a:prstGeom prst="rect">
            <a:avLst/>
          </a:prstGeom>
        </p:spPr>
      </p:pic>
      <p:sp>
        <p:nvSpPr>
          <p:cNvPr id="58" name="Title 2">
            <a:extLst>
              <a:ext uri="{FF2B5EF4-FFF2-40B4-BE49-F238E27FC236}">
                <a16:creationId xmlns:a16="http://schemas.microsoft.com/office/drawing/2014/main" id="{975B2E0D-5E7B-402B-90DC-2C32A8B214D9}"/>
              </a:ext>
            </a:extLst>
          </p:cNvPr>
          <p:cNvSpPr txBox="1">
            <a:spLocks/>
          </p:cNvSpPr>
          <p:nvPr/>
        </p:nvSpPr>
        <p:spPr>
          <a:xfrm>
            <a:off x="1780649" y="383241"/>
            <a:ext cx="10363200" cy="7284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fontAlgn="auto">
              <a:spcAft>
                <a:spcPts val="0"/>
              </a:spcAft>
            </a:pPr>
            <a:r>
              <a:rPr lang="ar-SA" sz="3600" b="1" dirty="0">
                <a:solidFill>
                  <a:srgbClr val="002060"/>
                </a:solidFill>
                <a:latin typeface="+mn-lt"/>
                <a:cs typeface="AL-Mohanad Bold" pitchFamily="2" charset="-78"/>
              </a:rPr>
              <a:t>فرص التكامل الطاقي من خلال الربط الكهربائي </a:t>
            </a:r>
            <a:endParaRPr lang="en-US" sz="3600" b="1" dirty="0">
              <a:solidFill>
                <a:srgbClr val="002060"/>
              </a:solidFill>
              <a:latin typeface="+mn-lt"/>
              <a:cs typeface="AL-Mohanad Bold" pitchFamily="2" charset="-78"/>
            </a:endParaRPr>
          </a:p>
        </p:txBody>
      </p:sp>
    </p:spTree>
    <p:extLst>
      <p:ext uri="{BB962C8B-B14F-4D97-AF65-F5344CB8AC3E}">
        <p14:creationId xmlns:p14="http://schemas.microsoft.com/office/powerpoint/2010/main" val="1082348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155" y="1333498"/>
            <a:ext cx="11484570" cy="4993977"/>
          </a:xfrm>
        </p:spPr>
        <p:txBody>
          <a:bodyPr>
            <a:normAutofit/>
          </a:bodyPr>
          <a:lstStyle/>
          <a:p>
            <a:pPr algn="just" rtl="1" fontAlgn="base">
              <a:lnSpc>
                <a:spcPct val="130000"/>
              </a:lnSpc>
              <a:spcBef>
                <a:spcPts val="0"/>
              </a:spcBef>
              <a:spcAft>
                <a:spcPts val="1200"/>
              </a:spcAft>
            </a:pPr>
            <a:r>
              <a:rPr lang="ar-SA" altLang="en-US" sz="3000" b="1" u="sng" dirty="0">
                <a:solidFill>
                  <a:srgbClr val="0070C0"/>
                </a:solidFill>
                <a:latin typeface="Arial" panose="020B0604020202020204" pitchFamily="34" charset="0"/>
                <a:cs typeface="AL-Mohanad Bold" pitchFamily="2" charset="-78"/>
              </a:rPr>
              <a:t>التحديات السياسية:</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تبني رؤية إقليمية للربط الكهربائي تهدف الى التكامل والتعاون بين الدول بدلا من الاستقلالية.</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الوصول الى اتفاقيات دولية لتطوير شبكات الربط بين الدول مبنية على جدوى اقتصادية وفنية إيجابية لجميع الدول.</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تبني سياسات تدعم تبادل وتجارة الطاقة بشكل كفؤ وفعال واقتصادي بين الدول المترابطة.</a:t>
            </a:r>
          </a:p>
        </p:txBody>
      </p:sp>
      <p:sp>
        <p:nvSpPr>
          <p:cNvPr id="4" name="Slide Number Placeholder 3"/>
          <p:cNvSpPr>
            <a:spLocks noGrp="1"/>
          </p:cNvSpPr>
          <p:nvPr>
            <p:ph type="sldNum" sz="quarter" idx="12"/>
          </p:nvPr>
        </p:nvSpPr>
        <p:spPr>
          <a:xfrm>
            <a:off x="3023274" y="69697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C1DA7BD3-3B94-4906-8374-8789C5FCD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16"/>
            <a:ext cx="2301400" cy="1485123"/>
          </a:xfrm>
          <a:prstGeom prst="rect">
            <a:avLst/>
          </a:prstGeom>
        </p:spPr>
      </p:pic>
      <p:sp>
        <p:nvSpPr>
          <p:cNvPr id="58" name="Title 2">
            <a:extLst>
              <a:ext uri="{FF2B5EF4-FFF2-40B4-BE49-F238E27FC236}">
                <a16:creationId xmlns:a16="http://schemas.microsoft.com/office/drawing/2014/main" id="{975B2E0D-5E7B-402B-90DC-2C32A8B214D9}"/>
              </a:ext>
            </a:extLst>
          </p:cNvPr>
          <p:cNvSpPr txBox="1">
            <a:spLocks/>
          </p:cNvSpPr>
          <p:nvPr/>
        </p:nvSpPr>
        <p:spPr>
          <a:xfrm>
            <a:off x="1780649" y="383241"/>
            <a:ext cx="10363200" cy="7284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fontAlgn="auto">
              <a:spcAft>
                <a:spcPts val="0"/>
              </a:spcAft>
            </a:pPr>
            <a:r>
              <a:rPr lang="ar-SA" sz="3600" b="1" dirty="0">
                <a:solidFill>
                  <a:srgbClr val="002060"/>
                </a:solidFill>
                <a:latin typeface="+mn-lt"/>
                <a:cs typeface="AL-Mohanad Bold" pitchFamily="2" charset="-78"/>
              </a:rPr>
              <a:t>تحديات التكامل الطاقي من خلال الربط الكهربائي </a:t>
            </a:r>
            <a:endParaRPr lang="en-US" sz="3600" b="1" dirty="0">
              <a:solidFill>
                <a:srgbClr val="002060"/>
              </a:solidFill>
              <a:latin typeface="+mn-lt"/>
              <a:cs typeface="AL-Mohanad Bold" pitchFamily="2" charset="-78"/>
            </a:endParaRPr>
          </a:p>
        </p:txBody>
      </p:sp>
    </p:spTree>
    <p:extLst>
      <p:ext uri="{BB962C8B-B14F-4D97-AF65-F5344CB8AC3E}">
        <p14:creationId xmlns:p14="http://schemas.microsoft.com/office/powerpoint/2010/main" val="1755637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155" y="1333498"/>
            <a:ext cx="11484570" cy="4993977"/>
          </a:xfrm>
        </p:spPr>
        <p:txBody>
          <a:bodyPr>
            <a:normAutofit fontScale="92500" lnSpcReduction="10000"/>
          </a:bodyPr>
          <a:lstStyle/>
          <a:p>
            <a:pPr algn="just" rtl="1" fontAlgn="base">
              <a:lnSpc>
                <a:spcPct val="130000"/>
              </a:lnSpc>
              <a:spcBef>
                <a:spcPts val="0"/>
              </a:spcBef>
              <a:spcAft>
                <a:spcPts val="1200"/>
              </a:spcAft>
            </a:pPr>
            <a:r>
              <a:rPr lang="ar-SA" altLang="en-US" sz="3000" b="1" u="sng" dirty="0">
                <a:solidFill>
                  <a:srgbClr val="0070C0"/>
                </a:solidFill>
                <a:latin typeface="Arial" panose="020B0604020202020204" pitchFamily="34" charset="0"/>
                <a:cs typeface="AL-Mohanad Bold" pitchFamily="2" charset="-78"/>
              </a:rPr>
              <a:t>التحديات التنظيمية:</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فتح الشبكات الداخلية </a:t>
            </a:r>
            <a:r>
              <a:rPr lang="en-US" altLang="en-US" sz="2000" b="1" dirty="0">
                <a:latin typeface="Arial" panose="020B0604020202020204" pitchFamily="34" charset="0"/>
                <a:cs typeface="AL-Mohanad Bold" pitchFamily="2" charset="-78"/>
              </a:rPr>
              <a:t>Open Access )</a:t>
            </a:r>
            <a:r>
              <a:rPr lang="ar-SA" altLang="en-US" sz="2000" b="1" dirty="0">
                <a:latin typeface="Arial" panose="020B0604020202020204" pitchFamily="34" charset="0"/>
                <a:cs typeface="AL-Mohanad Bold" pitchFamily="2" charset="-78"/>
              </a:rPr>
              <a:t> </a:t>
            </a:r>
            <a:r>
              <a:rPr lang="en-US" altLang="en-US" sz="2000" b="1" dirty="0">
                <a:latin typeface="Arial" panose="020B0604020202020204" pitchFamily="34" charset="0"/>
                <a:cs typeface="AL-Mohanad Bold" pitchFamily="2" charset="-78"/>
              </a:rPr>
              <a:t> (</a:t>
            </a:r>
            <a:r>
              <a:rPr lang="ar-SA" altLang="en-US" sz="2800" b="1" dirty="0">
                <a:latin typeface="Arial" panose="020B0604020202020204" pitchFamily="34" charset="0"/>
                <a:cs typeface="AL-Mohanad Bold" pitchFamily="2" charset="-78"/>
              </a:rPr>
              <a:t>لتمرير الطاقة المتبادلة (</a:t>
            </a:r>
            <a:r>
              <a:rPr lang="en-US" altLang="en-US" sz="2000" b="1" dirty="0">
                <a:latin typeface="Arial" panose="020B0604020202020204" pitchFamily="34" charset="0"/>
                <a:cs typeface="AL-Mohanad Bold" pitchFamily="2" charset="-78"/>
              </a:rPr>
              <a:t>Transit Energy</a:t>
            </a:r>
            <a:r>
              <a:rPr lang="ar-SA" altLang="en-US" sz="2800" b="1" dirty="0">
                <a:latin typeface="Arial" panose="020B0604020202020204" pitchFamily="34" charset="0"/>
                <a:cs typeface="AL-Mohanad Bold" pitchFamily="2" charset="-78"/>
              </a:rPr>
              <a:t>) بين الدول ووضع نظام التعرفة المناسب.</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وضع أنظمة وقوانين لتحديد وتخصيص سعات النقل المتاحة </a:t>
            </a:r>
            <a:r>
              <a:rPr lang="en-US" altLang="en-US" sz="2800" b="1" dirty="0">
                <a:latin typeface="Arial" panose="020B0604020202020204" pitchFamily="34" charset="0"/>
                <a:cs typeface="AL-Mohanad Bold" pitchFamily="2" charset="-78"/>
              </a:rPr>
              <a:t>  </a:t>
            </a:r>
            <a:r>
              <a:rPr lang="en-US" altLang="en-US" sz="2000" b="1" dirty="0">
                <a:latin typeface="Arial" panose="020B0604020202020204" pitchFamily="34" charset="0"/>
                <a:cs typeface="AL-Mohanad Bold" pitchFamily="2" charset="-78"/>
              </a:rPr>
              <a:t>(Transmission Capabilities)</a:t>
            </a:r>
            <a:r>
              <a:rPr lang="ar-SA" altLang="en-US" sz="2800" b="1" dirty="0">
                <a:latin typeface="Arial" panose="020B0604020202020204" pitchFamily="34" charset="0"/>
                <a:cs typeface="AL-Mohanad Bold" pitchFamily="2" charset="-78"/>
              </a:rPr>
              <a:t>لتمرير الطاقة المتبادلة (</a:t>
            </a:r>
            <a:r>
              <a:rPr lang="en-US" altLang="en-US" sz="2000" b="1" dirty="0">
                <a:latin typeface="Arial" panose="020B0604020202020204" pitchFamily="34" charset="0"/>
                <a:cs typeface="AL-Mohanad Bold" pitchFamily="2" charset="-78"/>
              </a:rPr>
              <a:t>Transit Energy</a:t>
            </a:r>
            <a:r>
              <a:rPr lang="ar-SA" altLang="en-US" sz="2800" b="1" dirty="0">
                <a:latin typeface="Arial" panose="020B0604020202020204" pitchFamily="34" charset="0"/>
                <a:cs typeface="AL-Mohanad Bold" pitchFamily="2" charset="-78"/>
              </a:rPr>
              <a:t>) بين الدول، وتفادي الاختناقات </a:t>
            </a:r>
            <a:r>
              <a:rPr lang="ar-SA" altLang="en-US" sz="2200" b="1" dirty="0">
                <a:latin typeface="Arial" panose="020B0604020202020204" pitchFamily="34" charset="0"/>
                <a:cs typeface="AL-Mohanad Bold" pitchFamily="2" charset="-78"/>
              </a:rPr>
              <a:t>(</a:t>
            </a:r>
            <a:r>
              <a:rPr lang="en-US" altLang="en-US" sz="2200" b="1" dirty="0">
                <a:latin typeface="Arial" panose="020B0604020202020204" pitchFamily="34" charset="0"/>
                <a:cs typeface="AL-Mohanad Bold" pitchFamily="2" charset="-78"/>
              </a:rPr>
              <a:t>Transmission Congestion</a:t>
            </a:r>
            <a:r>
              <a:rPr lang="ar-SA" altLang="en-US" sz="2200" b="1" dirty="0">
                <a:latin typeface="Arial" panose="020B0604020202020204" pitchFamily="34" charset="0"/>
                <a:cs typeface="AL-Mohanad Bold" pitchFamily="2" charset="-78"/>
              </a:rPr>
              <a:t>)</a:t>
            </a:r>
            <a:r>
              <a:rPr lang="ar-SA" altLang="en-US" sz="2800" b="1" dirty="0">
                <a:latin typeface="Arial" panose="020B0604020202020204" pitchFamily="34" charset="0"/>
                <a:cs typeface="AL-Mohanad Bold" pitchFamily="2" charset="-78"/>
              </a:rPr>
              <a:t>.</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وضع قوانين لحساب وتسوية الطاقة </a:t>
            </a:r>
            <a:r>
              <a:rPr lang="ar-SA" altLang="en-US" sz="2800" b="1" dirty="0" err="1">
                <a:latin typeface="Arial" panose="020B0604020202020204" pitchFamily="34" charset="0"/>
                <a:cs typeface="AL-Mohanad Bold" pitchFamily="2" charset="-78"/>
              </a:rPr>
              <a:t>الممررة</a:t>
            </a:r>
            <a:r>
              <a:rPr lang="ar-SA" altLang="en-US" sz="2800" b="1" dirty="0">
                <a:latin typeface="Arial" panose="020B0604020202020204" pitchFamily="34" charset="0"/>
                <a:cs typeface="AL-Mohanad Bold" pitchFamily="2" charset="-78"/>
              </a:rPr>
              <a:t> الغير مجدولة بين الدول </a:t>
            </a:r>
            <a:r>
              <a:rPr lang="en-US" altLang="en-US" sz="2000" b="1" dirty="0">
                <a:latin typeface="Arial" panose="020B0604020202020204" pitchFamily="34" charset="0"/>
                <a:cs typeface="AL-Mohanad Bold" pitchFamily="2" charset="-78"/>
              </a:rPr>
              <a:t>(Imbalances)</a:t>
            </a:r>
            <a:endParaRPr lang="ar-SA" altLang="en-US" sz="2000" b="1" dirty="0">
              <a:latin typeface="Arial" panose="020B0604020202020204" pitchFamily="34" charset="0"/>
              <a:cs typeface="AL-Mohanad Bold" pitchFamily="2" charset="-78"/>
            </a:endParaRP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وضع أنظمة وقوانين واضحة وعادلة لتحفيز المستثمرين على الاستثمار في شبكات الربط الكهربائي بين الدول. </a:t>
            </a:r>
          </a:p>
          <a:p>
            <a:pPr marL="342900" indent="-342900" algn="just" rtl="1" fontAlgn="base">
              <a:lnSpc>
                <a:spcPct val="130000"/>
              </a:lnSpc>
              <a:spcBef>
                <a:spcPts val="0"/>
              </a:spcBef>
              <a:spcAft>
                <a:spcPts val="1200"/>
              </a:spcAft>
              <a:buFont typeface="Arial" panose="020B0604020202020204" pitchFamily="34" charset="0"/>
              <a:buChar char="•"/>
            </a:pPr>
            <a:endParaRPr lang="ar-SA" altLang="en-US" sz="2800" b="1" dirty="0">
              <a:latin typeface="Arial" panose="020B0604020202020204" pitchFamily="34" charset="0"/>
              <a:cs typeface="AL-Mohanad Bold" pitchFamily="2" charset="-78"/>
            </a:endParaRPr>
          </a:p>
          <a:p>
            <a:pPr marL="342900" indent="-342900" algn="just" rtl="1" fontAlgn="base">
              <a:lnSpc>
                <a:spcPct val="130000"/>
              </a:lnSpc>
              <a:spcBef>
                <a:spcPts val="0"/>
              </a:spcBef>
              <a:spcAft>
                <a:spcPts val="1200"/>
              </a:spcAft>
              <a:buFont typeface="Arial" panose="020B0604020202020204" pitchFamily="34" charset="0"/>
              <a:buChar char="•"/>
            </a:pPr>
            <a:endParaRPr lang="ar-SA" altLang="en-US" sz="2800" b="1" dirty="0">
              <a:latin typeface="Arial" panose="020B0604020202020204" pitchFamily="34" charset="0"/>
              <a:cs typeface="AL-Mohanad Bold" pitchFamily="2" charset="-78"/>
            </a:endParaRPr>
          </a:p>
        </p:txBody>
      </p:sp>
      <p:sp>
        <p:nvSpPr>
          <p:cNvPr id="4" name="Slide Number Placeholder 3"/>
          <p:cNvSpPr>
            <a:spLocks noGrp="1"/>
          </p:cNvSpPr>
          <p:nvPr>
            <p:ph type="sldNum" sz="quarter" idx="12"/>
          </p:nvPr>
        </p:nvSpPr>
        <p:spPr>
          <a:xfrm>
            <a:off x="3023274" y="69697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C1DA7BD3-3B94-4906-8374-8789C5FCD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16"/>
            <a:ext cx="2301400" cy="1485123"/>
          </a:xfrm>
          <a:prstGeom prst="rect">
            <a:avLst/>
          </a:prstGeom>
        </p:spPr>
      </p:pic>
      <p:sp>
        <p:nvSpPr>
          <p:cNvPr id="58" name="Title 2">
            <a:extLst>
              <a:ext uri="{FF2B5EF4-FFF2-40B4-BE49-F238E27FC236}">
                <a16:creationId xmlns:a16="http://schemas.microsoft.com/office/drawing/2014/main" id="{975B2E0D-5E7B-402B-90DC-2C32A8B214D9}"/>
              </a:ext>
            </a:extLst>
          </p:cNvPr>
          <p:cNvSpPr txBox="1">
            <a:spLocks/>
          </p:cNvSpPr>
          <p:nvPr/>
        </p:nvSpPr>
        <p:spPr>
          <a:xfrm>
            <a:off x="1780649" y="383241"/>
            <a:ext cx="10363200" cy="7284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fontAlgn="auto">
              <a:spcAft>
                <a:spcPts val="0"/>
              </a:spcAft>
            </a:pPr>
            <a:r>
              <a:rPr lang="ar-SA" sz="3600" b="1" dirty="0">
                <a:solidFill>
                  <a:srgbClr val="002060"/>
                </a:solidFill>
                <a:cs typeface="AL-Mohanad Bold" pitchFamily="2" charset="-78"/>
              </a:rPr>
              <a:t>تحديات التكامل الطاقي من خلال الربط الكهربائي </a:t>
            </a:r>
            <a:endParaRPr lang="en-US" sz="3600" b="1" dirty="0">
              <a:solidFill>
                <a:srgbClr val="002060"/>
              </a:solidFill>
              <a:cs typeface="AL-Mohanad Bold" pitchFamily="2" charset="-78"/>
            </a:endParaRPr>
          </a:p>
        </p:txBody>
      </p:sp>
    </p:spTree>
    <p:extLst>
      <p:ext uri="{BB962C8B-B14F-4D97-AF65-F5344CB8AC3E}">
        <p14:creationId xmlns:p14="http://schemas.microsoft.com/office/powerpoint/2010/main" val="2865311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2155" y="1333498"/>
            <a:ext cx="11484570" cy="4993977"/>
          </a:xfrm>
        </p:spPr>
        <p:txBody>
          <a:bodyPr>
            <a:normAutofit fontScale="85000" lnSpcReduction="20000"/>
          </a:bodyPr>
          <a:lstStyle/>
          <a:p>
            <a:pPr algn="just" rtl="1" fontAlgn="base">
              <a:lnSpc>
                <a:spcPct val="130000"/>
              </a:lnSpc>
              <a:spcBef>
                <a:spcPts val="0"/>
              </a:spcBef>
              <a:spcAft>
                <a:spcPts val="1200"/>
              </a:spcAft>
            </a:pPr>
            <a:r>
              <a:rPr lang="ar-SA" altLang="en-US" sz="3000" b="1" u="sng" dirty="0">
                <a:solidFill>
                  <a:srgbClr val="0070C0"/>
                </a:solidFill>
                <a:latin typeface="Arial" panose="020B0604020202020204" pitchFamily="34" charset="0"/>
                <a:cs typeface="AL-Mohanad Bold" pitchFamily="2" charset="-78"/>
              </a:rPr>
              <a:t>التحديات الفنية والتجارية:</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موائمة كودات ومواصفات الشبكات الفنية بين الدول المترابطة.</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تحديد جهة مسئولة عن تنسيق العمليات وتخطيط العمليات بين الدول المترابطة.</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تنسيق خطط تطوير الشبكات والأنظمة بين الدول بما يتماشى مع رؤية الشبكات الإقليمية المترابطة.</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موائمة طرق ونماذج حساب أسعار الطاقة الكهربائية </a:t>
            </a:r>
            <a:r>
              <a:rPr lang="ar-SA" altLang="en-US" sz="2800" b="1" dirty="0" err="1">
                <a:latin typeface="Arial" panose="020B0604020202020204" pitchFamily="34" charset="0"/>
                <a:cs typeface="AL-Mohanad Bold" pitchFamily="2" charset="-78"/>
              </a:rPr>
              <a:t>وتعرفات</a:t>
            </a:r>
            <a:r>
              <a:rPr lang="ar-SA" altLang="en-US" sz="2800" b="1" dirty="0">
                <a:latin typeface="Arial" panose="020B0604020202020204" pitchFamily="34" charset="0"/>
                <a:cs typeface="AL-Mohanad Bold" pitchFamily="2" charset="-78"/>
              </a:rPr>
              <a:t> تمرير الطاقة المتبادلة بين الدول.</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وضع أنظمة متوائمة للتسويات والدفع بين الدول وتحديد المسئوليات.</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تحديد جهة منسقة لتجارة وسوق الطاقة تتولى المسئوليات المطلوبة لتنسيق عمليات السوق والتسوية والدفع، وقيامها بإدارة منصات وأنظمة تبادل وتجارة الطاقة بين الدول.</a:t>
            </a:r>
          </a:p>
          <a:p>
            <a:pPr marL="342900" indent="-342900" algn="just" rtl="1" fontAlgn="base">
              <a:lnSpc>
                <a:spcPct val="130000"/>
              </a:lnSpc>
              <a:spcBef>
                <a:spcPts val="0"/>
              </a:spcBef>
              <a:spcAft>
                <a:spcPts val="1200"/>
              </a:spcAft>
              <a:buFont typeface="Arial" panose="020B0604020202020204" pitchFamily="34" charset="0"/>
              <a:buChar char="•"/>
            </a:pPr>
            <a:r>
              <a:rPr lang="ar-SA" altLang="en-US" sz="2800" b="1" dirty="0">
                <a:latin typeface="Arial" panose="020B0604020202020204" pitchFamily="34" charset="0"/>
                <a:cs typeface="AL-Mohanad Bold" pitchFamily="2" charset="-78"/>
              </a:rPr>
              <a:t>وضع أنظمة واضحة وعادلة للتحكيم التجاري بين الدول المتاجرة بالطاقة الكهربائية,</a:t>
            </a:r>
          </a:p>
          <a:p>
            <a:pPr marL="342900" indent="-342900" algn="just" rtl="1" fontAlgn="base">
              <a:lnSpc>
                <a:spcPct val="130000"/>
              </a:lnSpc>
              <a:spcBef>
                <a:spcPts val="0"/>
              </a:spcBef>
              <a:spcAft>
                <a:spcPts val="1200"/>
              </a:spcAft>
              <a:buFont typeface="Arial" panose="020B0604020202020204" pitchFamily="34" charset="0"/>
              <a:buChar char="•"/>
            </a:pPr>
            <a:endParaRPr lang="ar-SA" altLang="en-US" sz="2800" b="1" dirty="0">
              <a:latin typeface="Arial" panose="020B0604020202020204" pitchFamily="34" charset="0"/>
              <a:cs typeface="AL-Mohanad Bold" pitchFamily="2" charset="-78"/>
            </a:endParaRPr>
          </a:p>
          <a:p>
            <a:pPr marL="342900" indent="-342900" algn="just" rtl="1" fontAlgn="base">
              <a:lnSpc>
                <a:spcPct val="130000"/>
              </a:lnSpc>
              <a:spcBef>
                <a:spcPts val="0"/>
              </a:spcBef>
              <a:spcAft>
                <a:spcPts val="1200"/>
              </a:spcAft>
              <a:buFont typeface="Arial" panose="020B0604020202020204" pitchFamily="34" charset="0"/>
              <a:buChar char="•"/>
            </a:pPr>
            <a:endParaRPr lang="ar-SA" altLang="en-US" sz="2800" b="1" dirty="0">
              <a:latin typeface="Arial" panose="020B0604020202020204" pitchFamily="34" charset="0"/>
              <a:cs typeface="AL-Mohanad Bold" pitchFamily="2" charset="-78"/>
            </a:endParaRPr>
          </a:p>
          <a:p>
            <a:pPr marL="342900" indent="-342900" algn="just" rtl="1" fontAlgn="base">
              <a:lnSpc>
                <a:spcPct val="130000"/>
              </a:lnSpc>
              <a:spcBef>
                <a:spcPts val="0"/>
              </a:spcBef>
              <a:spcAft>
                <a:spcPts val="1200"/>
              </a:spcAft>
              <a:buFont typeface="Arial" panose="020B0604020202020204" pitchFamily="34" charset="0"/>
              <a:buChar char="•"/>
            </a:pPr>
            <a:endParaRPr lang="ar-SA" altLang="en-US" sz="2800" b="1" dirty="0">
              <a:latin typeface="Arial" panose="020B0604020202020204" pitchFamily="34" charset="0"/>
              <a:cs typeface="AL-Mohanad Bold" pitchFamily="2" charset="-78"/>
            </a:endParaRPr>
          </a:p>
        </p:txBody>
      </p:sp>
      <p:sp>
        <p:nvSpPr>
          <p:cNvPr id="4" name="Slide Number Placeholder 3"/>
          <p:cNvSpPr>
            <a:spLocks noGrp="1"/>
          </p:cNvSpPr>
          <p:nvPr>
            <p:ph type="sldNum" sz="quarter" idx="12"/>
          </p:nvPr>
        </p:nvSpPr>
        <p:spPr>
          <a:xfrm>
            <a:off x="3023274" y="69697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C1DA7BD3-3B94-4906-8374-8789C5FCD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16"/>
            <a:ext cx="2301400" cy="1485123"/>
          </a:xfrm>
          <a:prstGeom prst="rect">
            <a:avLst/>
          </a:prstGeom>
        </p:spPr>
      </p:pic>
      <p:sp>
        <p:nvSpPr>
          <p:cNvPr id="58" name="Title 2">
            <a:extLst>
              <a:ext uri="{FF2B5EF4-FFF2-40B4-BE49-F238E27FC236}">
                <a16:creationId xmlns:a16="http://schemas.microsoft.com/office/drawing/2014/main" id="{975B2E0D-5E7B-402B-90DC-2C32A8B214D9}"/>
              </a:ext>
            </a:extLst>
          </p:cNvPr>
          <p:cNvSpPr txBox="1">
            <a:spLocks/>
          </p:cNvSpPr>
          <p:nvPr/>
        </p:nvSpPr>
        <p:spPr>
          <a:xfrm>
            <a:off x="1780649" y="383241"/>
            <a:ext cx="10363200" cy="7284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fontAlgn="auto">
              <a:spcAft>
                <a:spcPts val="0"/>
              </a:spcAft>
            </a:pPr>
            <a:r>
              <a:rPr lang="ar-SA" sz="3600" b="1" dirty="0">
                <a:solidFill>
                  <a:srgbClr val="002060"/>
                </a:solidFill>
                <a:cs typeface="AL-Mohanad Bold" pitchFamily="2" charset="-78"/>
              </a:rPr>
              <a:t>تحديات التكامل الطاقي من خلال الربط الكهربائي </a:t>
            </a:r>
            <a:endParaRPr lang="en-US" sz="3600" b="1" dirty="0">
              <a:solidFill>
                <a:srgbClr val="002060"/>
              </a:solidFill>
              <a:cs typeface="AL-Mohanad Bold" pitchFamily="2" charset="-78"/>
            </a:endParaRPr>
          </a:p>
        </p:txBody>
      </p:sp>
    </p:spTree>
    <p:extLst>
      <p:ext uri="{BB962C8B-B14F-4D97-AF65-F5344CB8AC3E}">
        <p14:creationId xmlns:p14="http://schemas.microsoft.com/office/powerpoint/2010/main" val="3498982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righ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righ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righ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023274" y="69697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7" name="Picture 56">
            <a:extLst>
              <a:ext uri="{FF2B5EF4-FFF2-40B4-BE49-F238E27FC236}">
                <a16:creationId xmlns:a16="http://schemas.microsoft.com/office/drawing/2014/main" id="{C1DA7BD3-3B94-4906-8374-8789C5FCD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16"/>
            <a:ext cx="2301400" cy="1485123"/>
          </a:xfrm>
          <a:prstGeom prst="rect">
            <a:avLst/>
          </a:prstGeom>
        </p:spPr>
      </p:pic>
      <p:sp>
        <p:nvSpPr>
          <p:cNvPr id="58" name="Title 2">
            <a:extLst>
              <a:ext uri="{FF2B5EF4-FFF2-40B4-BE49-F238E27FC236}">
                <a16:creationId xmlns:a16="http://schemas.microsoft.com/office/drawing/2014/main" id="{975B2E0D-5E7B-402B-90DC-2C32A8B214D9}"/>
              </a:ext>
            </a:extLst>
          </p:cNvPr>
          <p:cNvSpPr txBox="1">
            <a:spLocks/>
          </p:cNvSpPr>
          <p:nvPr/>
        </p:nvSpPr>
        <p:spPr>
          <a:xfrm>
            <a:off x="963854" y="747477"/>
            <a:ext cx="10363200" cy="7284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fontAlgn="auto">
              <a:spcAft>
                <a:spcPts val="0"/>
              </a:spcAft>
            </a:pPr>
            <a:r>
              <a:rPr lang="ar-SA" sz="3600" b="1" dirty="0">
                <a:solidFill>
                  <a:srgbClr val="002060"/>
                </a:solidFill>
                <a:cs typeface="AL-Mohanad Bold" pitchFamily="2" charset="-78"/>
              </a:rPr>
              <a:t>الخلاصة</a:t>
            </a:r>
            <a:endParaRPr lang="en-US" sz="3600" b="1" dirty="0">
              <a:solidFill>
                <a:srgbClr val="002060"/>
              </a:solidFill>
              <a:cs typeface="AL-Mohanad Bold" pitchFamily="2" charset="-78"/>
            </a:endParaRPr>
          </a:p>
        </p:txBody>
      </p:sp>
      <p:sp>
        <p:nvSpPr>
          <p:cNvPr id="6" name="Scroll: Horizontal 5">
            <a:extLst>
              <a:ext uri="{FF2B5EF4-FFF2-40B4-BE49-F238E27FC236}">
                <a16:creationId xmlns:a16="http://schemas.microsoft.com/office/drawing/2014/main" id="{52CD9813-D776-452F-B9D5-564A91ECC4F7}"/>
              </a:ext>
            </a:extLst>
          </p:cNvPr>
          <p:cNvSpPr/>
          <p:nvPr/>
        </p:nvSpPr>
        <p:spPr>
          <a:xfrm>
            <a:off x="1780649" y="1288211"/>
            <a:ext cx="8341011" cy="507233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800" b="1" dirty="0">
                <a:solidFill>
                  <a:srgbClr val="002060"/>
                </a:solidFill>
                <a:latin typeface="Arial" panose="020B0604020202020204" pitchFamily="34" charset="0"/>
                <a:cs typeface="AL-Mohanad Bold" pitchFamily="2" charset="-78"/>
              </a:rPr>
              <a:t>إن إنشاء شبكات ربط كهربائية إقليمية قوية هي الأساس لتطوير أسواق الكهرباء الإقليمية والعالمية والتي تتيح الاستخدام الأمثل لمصادر الطاقة المختلفة وخاصة الطاقة المتجددة و تعطي مرونة للدول في توفير مصادر الطاقة الكهربائية ,,, وللوصول الى تحقيق تلك الرؤية يستلزم تفعيل التعاون الدولي للتغلب على التحديات السياسية والتنظيمية والفنية والتجارية المتعلقة بتطوير مشاريع الربط الكهربائي وإنشاء أسواق الطاقة الاقليمية.</a:t>
            </a:r>
            <a:endParaRPr lang="pl-PL" sz="2800" b="1" dirty="0">
              <a:solidFill>
                <a:srgbClr val="002060"/>
              </a:solidFill>
              <a:latin typeface="Arial" panose="020B0604020202020204" pitchFamily="34" charset="0"/>
              <a:cs typeface="AL-Mohanad Bold" pitchFamily="2" charset="-78"/>
            </a:endParaRPr>
          </a:p>
        </p:txBody>
      </p:sp>
    </p:spTree>
    <p:extLst>
      <p:ext uri="{BB962C8B-B14F-4D97-AF65-F5344CB8AC3E}">
        <p14:creationId xmlns:p14="http://schemas.microsoft.com/office/powerpoint/2010/main" val="2734606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023274" y="696973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GCC Grid copy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000" y="1780077"/>
            <a:ext cx="5943600" cy="4171950"/>
          </a:xfrm>
          <a:prstGeom prst="rect">
            <a:avLst/>
          </a:prstGeom>
          <a:ln>
            <a:noFill/>
          </a:ln>
          <a:effectLst>
            <a:outerShdw blurRad="292100" dist="139700" dir="2700000" algn="tl" rotWithShape="0">
              <a:srgbClr val="333333">
                <a:alpha val="65000"/>
              </a:srgbClr>
            </a:outerShdw>
          </a:effectLst>
        </p:spPr>
      </p:pic>
      <p:grpSp>
        <p:nvGrpSpPr>
          <p:cNvPr id="7" name="Group 187"/>
          <p:cNvGrpSpPr>
            <a:grpSpLocks/>
          </p:cNvGrpSpPr>
          <p:nvPr/>
        </p:nvGrpSpPr>
        <p:grpSpPr bwMode="auto">
          <a:xfrm>
            <a:off x="970575" y="2763534"/>
            <a:ext cx="371475" cy="914400"/>
            <a:chOff x="1090613" y="2079844"/>
            <a:chExt cx="596106" cy="1420595"/>
          </a:xfrm>
        </p:grpSpPr>
        <p:cxnSp>
          <p:nvCxnSpPr>
            <p:cNvPr id="8" name="Straight Connector 7"/>
            <p:cNvCxnSpPr/>
            <p:nvPr/>
          </p:nvCxnSpPr>
          <p:spPr>
            <a:xfrm rot="16200000" flipH="1">
              <a:off x="660710" y="2528245"/>
              <a:ext cx="1402098" cy="542291"/>
            </a:xfrm>
            <a:prstGeom prst="line">
              <a:avLst/>
            </a:prstGeom>
            <a:noFill/>
            <a:ln w="28575" cap="rnd" cmpd="sng" algn="ctr">
              <a:solidFill>
                <a:srgbClr val="C00000"/>
              </a:solidFill>
              <a:prstDash val="solid"/>
            </a:ln>
            <a:effectLst/>
          </p:spPr>
        </p:cxnSp>
        <p:cxnSp>
          <p:nvCxnSpPr>
            <p:cNvPr id="9" name="Straight Connector 8"/>
            <p:cNvCxnSpPr/>
            <p:nvPr/>
          </p:nvCxnSpPr>
          <p:spPr>
            <a:xfrm rot="16200000" flipH="1">
              <a:off x="721592" y="2496470"/>
              <a:ext cx="1381751" cy="548501"/>
            </a:xfrm>
            <a:prstGeom prst="line">
              <a:avLst/>
            </a:prstGeom>
            <a:noFill/>
            <a:ln w="28575" cap="rnd" cmpd="sng" algn="ctr">
              <a:solidFill>
                <a:srgbClr val="C00000"/>
              </a:solidFill>
              <a:prstDash val="solid"/>
            </a:ln>
            <a:effectLst/>
          </p:spPr>
        </p:cxnSp>
      </p:grpSp>
      <p:grpSp>
        <p:nvGrpSpPr>
          <p:cNvPr id="10" name="Group 188"/>
          <p:cNvGrpSpPr>
            <a:grpSpLocks/>
          </p:cNvGrpSpPr>
          <p:nvPr/>
        </p:nvGrpSpPr>
        <p:grpSpPr bwMode="auto">
          <a:xfrm>
            <a:off x="1335600" y="3677934"/>
            <a:ext cx="371475" cy="400050"/>
            <a:chOff x="1686719" y="3557188"/>
            <a:chExt cx="537354" cy="547293"/>
          </a:xfrm>
        </p:grpSpPr>
        <p:cxnSp>
          <p:nvCxnSpPr>
            <p:cNvPr id="11" name="Straight Connector 10"/>
            <p:cNvCxnSpPr/>
            <p:nvPr/>
          </p:nvCxnSpPr>
          <p:spPr>
            <a:xfrm rot="16200000" flipH="1">
              <a:off x="1718563" y="3566392"/>
              <a:ext cx="514716" cy="496306"/>
            </a:xfrm>
            <a:prstGeom prst="line">
              <a:avLst/>
            </a:prstGeom>
            <a:noFill/>
            <a:ln w="28575" cap="rnd" cmpd="sng" algn="ctr">
              <a:solidFill>
                <a:srgbClr val="C00000"/>
              </a:solidFill>
              <a:prstDash val="solid"/>
            </a:ln>
            <a:effectLst/>
          </p:spPr>
        </p:cxnSp>
        <p:cxnSp>
          <p:nvCxnSpPr>
            <p:cNvPr id="12" name="Straight Connector 11"/>
            <p:cNvCxnSpPr/>
            <p:nvPr/>
          </p:nvCxnSpPr>
          <p:spPr>
            <a:xfrm rot="16200000" flipH="1">
              <a:off x="1671235" y="3588960"/>
              <a:ext cx="531005" cy="500038"/>
            </a:xfrm>
            <a:prstGeom prst="line">
              <a:avLst/>
            </a:prstGeom>
            <a:noFill/>
            <a:ln w="28575" cap="rnd" cmpd="sng" algn="ctr">
              <a:solidFill>
                <a:srgbClr val="C00000"/>
              </a:solidFill>
              <a:prstDash val="solid"/>
            </a:ln>
            <a:effectLst/>
          </p:spPr>
        </p:cxnSp>
      </p:grpSp>
      <p:grpSp>
        <p:nvGrpSpPr>
          <p:cNvPr id="13" name="Group 189"/>
          <p:cNvGrpSpPr>
            <a:grpSpLocks/>
          </p:cNvGrpSpPr>
          <p:nvPr/>
        </p:nvGrpSpPr>
        <p:grpSpPr bwMode="auto">
          <a:xfrm>
            <a:off x="1707076" y="3974402"/>
            <a:ext cx="321172" cy="116681"/>
            <a:chOff x="2280840" y="3950493"/>
            <a:chExt cx="396084" cy="153989"/>
          </a:xfrm>
        </p:grpSpPr>
        <p:cxnSp>
          <p:nvCxnSpPr>
            <p:cNvPr id="14" name="Straight Connector 13"/>
            <p:cNvCxnSpPr/>
            <p:nvPr/>
          </p:nvCxnSpPr>
          <p:spPr>
            <a:xfrm rot="10800000" flipV="1">
              <a:off x="2280840" y="3950493"/>
              <a:ext cx="380177" cy="114706"/>
            </a:xfrm>
            <a:prstGeom prst="line">
              <a:avLst/>
            </a:prstGeom>
            <a:noFill/>
            <a:ln w="28575" cap="rnd" cmpd="sng" algn="ctr">
              <a:solidFill>
                <a:srgbClr val="C00000"/>
              </a:solidFill>
              <a:prstDash val="solid"/>
            </a:ln>
            <a:effectLst/>
          </p:spPr>
        </p:cxnSp>
        <p:cxnSp>
          <p:nvCxnSpPr>
            <p:cNvPr id="15" name="Straight Connector 14"/>
            <p:cNvCxnSpPr/>
            <p:nvPr/>
          </p:nvCxnSpPr>
          <p:spPr>
            <a:xfrm flipV="1">
              <a:off x="2296747" y="3989775"/>
              <a:ext cx="380177" cy="114707"/>
            </a:xfrm>
            <a:prstGeom prst="line">
              <a:avLst/>
            </a:prstGeom>
            <a:noFill/>
            <a:ln w="28575" cap="rnd" cmpd="sng" algn="ctr">
              <a:solidFill>
                <a:srgbClr val="C00000"/>
              </a:solidFill>
              <a:prstDash val="solid"/>
            </a:ln>
            <a:effectLst/>
          </p:spPr>
        </p:cxnSp>
      </p:grpSp>
      <p:grpSp>
        <p:nvGrpSpPr>
          <p:cNvPr id="16" name="Group 190"/>
          <p:cNvGrpSpPr>
            <a:grpSpLocks/>
          </p:cNvGrpSpPr>
          <p:nvPr/>
        </p:nvGrpSpPr>
        <p:grpSpPr bwMode="auto">
          <a:xfrm>
            <a:off x="1700626" y="4077984"/>
            <a:ext cx="433388" cy="514350"/>
            <a:chOff x="2241550" y="4144332"/>
            <a:chExt cx="588665" cy="619754"/>
          </a:xfrm>
        </p:grpSpPr>
        <p:cxnSp>
          <p:nvCxnSpPr>
            <p:cNvPr id="17" name="Straight Connector 16"/>
            <p:cNvCxnSpPr/>
            <p:nvPr/>
          </p:nvCxnSpPr>
          <p:spPr>
            <a:xfrm rot="16200000" flipV="1">
              <a:off x="2265520" y="4160657"/>
              <a:ext cx="581020" cy="548370"/>
            </a:xfrm>
            <a:prstGeom prst="line">
              <a:avLst/>
            </a:prstGeom>
            <a:noFill/>
            <a:ln w="28575" cap="rnd" cmpd="sng" algn="ctr">
              <a:solidFill>
                <a:srgbClr val="C00000"/>
              </a:solidFill>
              <a:prstDash val="solid"/>
            </a:ln>
            <a:effectLst/>
          </p:spPr>
        </p:cxnSp>
        <p:cxnSp>
          <p:nvCxnSpPr>
            <p:cNvPr id="18" name="Straight Connector 17"/>
            <p:cNvCxnSpPr/>
            <p:nvPr/>
          </p:nvCxnSpPr>
          <p:spPr>
            <a:xfrm rot="16200000" flipH="1">
              <a:off x="2226011" y="4175652"/>
              <a:ext cx="603973" cy="572897"/>
            </a:xfrm>
            <a:prstGeom prst="line">
              <a:avLst/>
            </a:prstGeom>
            <a:noFill/>
            <a:ln w="28575" cap="rnd" cmpd="sng" algn="ctr">
              <a:solidFill>
                <a:srgbClr val="C00000"/>
              </a:solidFill>
              <a:prstDash val="solid"/>
            </a:ln>
            <a:effectLst/>
          </p:spPr>
        </p:cxnSp>
      </p:grpSp>
      <p:grpSp>
        <p:nvGrpSpPr>
          <p:cNvPr id="19" name="Group 191"/>
          <p:cNvGrpSpPr>
            <a:grpSpLocks/>
          </p:cNvGrpSpPr>
          <p:nvPr/>
        </p:nvGrpSpPr>
        <p:grpSpPr bwMode="auto">
          <a:xfrm>
            <a:off x="2140463" y="4363736"/>
            <a:ext cx="322461" cy="211931"/>
            <a:chOff x="2905424" y="4481520"/>
            <a:chExt cx="396269" cy="282566"/>
          </a:xfrm>
        </p:grpSpPr>
        <p:cxnSp>
          <p:nvCxnSpPr>
            <p:cNvPr id="20" name="Straight Connector 19"/>
            <p:cNvCxnSpPr/>
            <p:nvPr/>
          </p:nvCxnSpPr>
          <p:spPr>
            <a:xfrm rot="5400000" flipH="1" flipV="1">
              <a:off x="2973399" y="4413545"/>
              <a:ext cx="244467" cy="380418"/>
            </a:xfrm>
            <a:prstGeom prst="line">
              <a:avLst/>
            </a:prstGeom>
            <a:noFill/>
            <a:ln w="28575" cap="rnd" cmpd="sng" algn="ctr">
              <a:solidFill>
                <a:srgbClr val="C00000"/>
              </a:solidFill>
              <a:prstDash val="solid"/>
            </a:ln>
            <a:effectLst/>
          </p:spPr>
        </p:cxnSp>
        <p:cxnSp>
          <p:nvCxnSpPr>
            <p:cNvPr id="21" name="Straight Connector 20"/>
            <p:cNvCxnSpPr/>
            <p:nvPr/>
          </p:nvCxnSpPr>
          <p:spPr>
            <a:xfrm flipV="1">
              <a:off x="2921275" y="4518032"/>
              <a:ext cx="380418" cy="246054"/>
            </a:xfrm>
            <a:prstGeom prst="line">
              <a:avLst/>
            </a:prstGeom>
            <a:noFill/>
            <a:ln w="28575" cap="rnd" cmpd="sng" algn="ctr">
              <a:solidFill>
                <a:srgbClr val="C00000"/>
              </a:solidFill>
              <a:prstDash val="solid"/>
            </a:ln>
            <a:effectLst/>
          </p:spPr>
        </p:cxnSp>
      </p:grpSp>
      <p:grpSp>
        <p:nvGrpSpPr>
          <p:cNvPr id="22" name="Group 194"/>
          <p:cNvGrpSpPr>
            <a:grpSpLocks/>
          </p:cNvGrpSpPr>
          <p:nvPr/>
        </p:nvGrpSpPr>
        <p:grpSpPr bwMode="auto">
          <a:xfrm>
            <a:off x="2140462" y="4592334"/>
            <a:ext cx="371475" cy="228600"/>
            <a:chOff x="2867820" y="4802252"/>
            <a:chExt cx="819143" cy="525098"/>
          </a:xfrm>
        </p:grpSpPr>
        <p:cxnSp>
          <p:nvCxnSpPr>
            <p:cNvPr id="23" name="Straight Connector 22"/>
            <p:cNvCxnSpPr/>
            <p:nvPr/>
          </p:nvCxnSpPr>
          <p:spPr>
            <a:xfrm rot="5400000" flipH="1">
              <a:off x="3023046" y="4663435"/>
              <a:ext cx="508689" cy="819143"/>
            </a:xfrm>
            <a:prstGeom prst="line">
              <a:avLst/>
            </a:prstGeom>
            <a:noFill/>
            <a:ln w="28575" cap="rnd" cmpd="sng" algn="ctr">
              <a:solidFill>
                <a:srgbClr val="FFFF00"/>
              </a:solidFill>
              <a:prstDash val="solid"/>
            </a:ln>
            <a:effectLst/>
          </p:spPr>
        </p:cxnSp>
        <p:cxnSp>
          <p:nvCxnSpPr>
            <p:cNvPr id="24" name="Straight Connector 23"/>
            <p:cNvCxnSpPr/>
            <p:nvPr/>
          </p:nvCxnSpPr>
          <p:spPr>
            <a:xfrm rot="16200000" flipV="1">
              <a:off x="3056576" y="4650472"/>
              <a:ext cx="478606" cy="782167"/>
            </a:xfrm>
            <a:prstGeom prst="line">
              <a:avLst/>
            </a:prstGeom>
            <a:noFill/>
            <a:ln w="19050" cap="rnd" cmpd="sng" algn="ctr">
              <a:solidFill>
                <a:srgbClr val="FFFF00"/>
              </a:solidFill>
              <a:prstDash val="solid"/>
            </a:ln>
            <a:effectLst/>
          </p:spPr>
        </p:cxnSp>
      </p:grpSp>
      <p:cxnSp>
        <p:nvCxnSpPr>
          <p:cNvPr id="25" name="Curved Connector 24"/>
          <p:cNvCxnSpPr>
            <a:stCxn id="35" idx="5"/>
          </p:cNvCxnSpPr>
          <p:nvPr/>
        </p:nvCxnSpPr>
        <p:spPr>
          <a:xfrm rot="5400000" flipH="1" flipV="1">
            <a:off x="3355793" y="3989582"/>
            <a:ext cx="115491" cy="1663898"/>
          </a:xfrm>
          <a:prstGeom prst="curvedConnector4">
            <a:avLst>
              <a:gd name="adj1" fmla="val -39032"/>
              <a:gd name="adj2" fmla="val 75562"/>
            </a:avLst>
          </a:prstGeom>
          <a:noFill/>
          <a:ln w="50800" cap="rnd" cmpd="sng" algn="ctr">
            <a:solidFill>
              <a:srgbClr val="0000FF"/>
            </a:solidFill>
            <a:prstDash val="sysDash"/>
          </a:ln>
          <a:effectLst/>
        </p:spPr>
      </p:cxnSp>
      <p:grpSp>
        <p:nvGrpSpPr>
          <p:cNvPr id="26" name="Group 193"/>
          <p:cNvGrpSpPr>
            <a:grpSpLocks/>
          </p:cNvGrpSpPr>
          <p:nvPr/>
        </p:nvGrpSpPr>
        <p:grpSpPr bwMode="auto">
          <a:xfrm>
            <a:off x="4307400" y="4680442"/>
            <a:ext cx="352128" cy="83344"/>
            <a:chOff x="6072480" y="4920729"/>
            <a:chExt cx="432813" cy="112188"/>
          </a:xfrm>
        </p:grpSpPr>
        <p:cxnSp>
          <p:nvCxnSpPr>
            <p:cNvPr id="27" name="Straight Connector 26"/>
            <p:cNvCxnSpPr/>
            <p:nvPr/>
          </p:nvCxnSpPr>
          <p:spPr>
            <a:xfrm rot="16200000" flipH="1" flipV="1">
              <a:off x="6269654" y="4723555"/>
              <a:ext cx="38464" cy="432813"/>
            </a:xfrm>
            <a:prstGeom prst="line">
              <a:avLst/>
            </a:prstGeom>
            <a:noFill/>
            <a:ln w="19050" cap="rnd" cmpd="sng" algn="ctr">
              <a:solidFill>
                <a:srgbClr val="FFFF00"/>
              </a:solidFill>
              <a:prstDash val="solid"/>
            </a:ln>
            <a:effectLst/>
          </p:spPr>
        </p:cxnSp>
        <p:cxnSp>
          <p:nvCxnSpPr>
            <p:cNvPr id="28" name="Straight Connector 27"/>
            <p:cNvCxnSpPr/>
            <p:nvPr/>
          </p:nvCxnSpPr>
          <p:spPr>
            <a:xfrm rot="10800000" flipV="1">
              <a:off x="6088334" y="4957591"/>
              <a:ext cx="401105" cy="38464"/>
            </a:xfrm>
            <a:prstGeom prst="line">
              <a:avLst/>
            </a:prstGeom>
            <a:noFill/>
            <a:ln w="19050" cap="rnd" cmpd="sng" algn="ctr">
              <a:solidFill>
                <a:srgbClr val="FFFF00"/>
              </a:solidFill>
              <a:prstDash val="solid"/>
            </a:ln>
            <a:effectLst/>
          </p:spPr>
        </p:cxnSp>
        <p:cxnSp>
          <p:nvCxnSpPr>
            <p:cNvPr id="29" name="Straight Connector 28"/>
            <p:cNvCxnSpPr/>
            <p:nvPr/>
          </p:nvCxnSpPr>
          <p:spPr>
            <a:xfrm rot="5400000">
              <a:off x="6269654" y="4797278"/>
              <a:ext cx="38464" cy="432813"/>
            </a:xfrm>
            <a:prstGeom prst="line">
              <a:avLst/>
            </a:prstGeom>
            <a:noFill/>
            <a:ln w="19050" cap="rnd" cmpd="sng" algn="ctr">
              <a:solidFill>
                <a:srgbClr val="FFFF00"/>
              </a:solidFill>
              <a:prstDash val="solid"/>
            </a:ln>
            <a:effectLst/>
          </p:spPr>
        </p:cxnSp>
      </p:grpSp>
      <p:sp>
        <p:nvSpPr>
          <p:cNvPr id="30" name="Oval 53"/>
          <p:cNvSpPr>
            <a:spLocks noChangeArrowheads="1"/>
          </p:cNvSpPr>
          <p:nvPr/>
        </p:nvSpPr>
        <p:spPr bwMode="auto">
          <a:xfrm>
            <a:off x="2084493" y="4513239"/>
            <a:ext cx="126302" cy="116586"/>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1" name="Oval 50"/>
          <p:cNvSpPr>
            <a:spLocks noChangeArrowheads="1"/>
          </p:cNvSpPr>
          <p:nvPr/>
        </p:nvSpPr>
        <p:spPr bwMode="auto">
          <a:xfrm>
            <a:off x="3030450" y="5211474"/>
            <a:ext cx="70942" cy="34289"/>
          </a:xfrm>
          <a:prstGeom prst="ellipse">
            <a:avLst/>
          </a:prstGeom>
          <a:no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2" name="Oval 54"/>
          <p:cNvSpPr>
            <a:spLocks noChangeArrowheads="1"/>
          </p:cNvSpPr>
          <p:nvPr/>
        </p:nvSpPr>
        <p:spPr bwMode="auto">
          <a:xfrm>
            <a:off x="1645162" y="4020834"/>
            <a:ext cx="126302" cy="116586"/>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3" name="Oval 52"/>
          <p:cNvSpPr>
            <a:spLocks noChangeArrowheads="1"/>
          </p:cNvSpPr>
          <p:nvPr/>
        </p:nvSpPr>
        <p:spPr bwMode="auto">
          <a:xfrm>
            <a:off x="1279631" y="3620783"/>
            <a:ext cx="126302" cy="116586"/>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4" name="Oval 51"/>
          <p:cNvSpPr>
            <a:spLocks noChangeArrowheads="1"/>
          </p:cNvSpPr>
          <p:nvPr/>
        </p:nvSpPr>
        <p:spPr bwMode="auto">
          <a:xfrm>
            <a:off x="940351" y="2750274"/>
            <a:ext cx="126302" cy="116586"/>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5" name="Oval 50"/>
          <p:cNvSpPr>
            <a:spLocks noChangeArrowheads="1"/>
          </p:cNvSpPr>
          <p:nvPr/>
        </p:nvSpPr>
        <p:spPr bwMode="auto">
          <a:xfrm>
            <a:off x="2473798" y="4780243"/>
            <a:ext cx="126302" cy="116586"/>
          </a:xfrm>
          <a:prstGeom prst="ellipse">
            <a:avLst/>
          </a:prstGeom>
          <a:solidFill>
            <a:srgbClr val="FFC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grpSp>
        <p:nvGrpSpPr>
          <p:cNvPr id="36" name="Group 238"/>
          <p:cNvGrpSpPr>
            <a:grpSpLocks/>
          </p:cNvGrpSpPr>
          <p:nvPr/>
        </p:nvGrpSpPr>
        <p:grpSpPr bwMode="auto">
          <a:xfrm>
            <a:off x="4428646" y="2134887"/>
            <a:ext cx="1919287" cy="276999"/>
            <a:chOff x="5367344" y="2624132"/>
            <a:chExt cx="2362203" cy="369332"/>
          </a:xfrm>
        </p:grpSpPr>
        <p:sp>
          <p:nvSpPr>
            <p:cNvPr id="37" name="Text Box 64"/>
            <p:cNvSpPr txBox="1">
              <a:spLocks noChangeArrowheads="1"/>
            </p:cNvSpPr>
            <p:nvPr/>
          </p:nvSpPr>
          <p:spPr bwMode="auto">
            <a:xfrm>
              <a:off x="5929321" y="2624132"/>
              <a:ext cx="1800226" cy="36933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a:ln>
                    <a:noFill/>
                  </a:ln>
                  <a:solidFill>
                    <a:srgbClr val="EBEBEB"/>
                  </a:solidFill>
                  <a:effectLst/>
                  <a:uLnTx/>
                  <a:uFillTx/>
                  <a:latin typeface="Trebuchet MS" panose="020B0603020202020204"/>
                  <a:ea typeface="+mn-ea"/>
                  <a:cs typeface="+mn-cs"/>
                </a:rPr>
                <a:t>Phase I</a:t>
              </a:r>
            </a:p>
          </p:txBody>
        </p:sp>
        <p:grpSp>
          <p:nvGrpSpPr>
            <p:cNvPr id="38" name="Group 229"/>
            <p:cNvGrpSpPr>
              <a:grpSpLocks/>
            </p:cNvGrpSpPr>
            <p:nvPr/>
          </p:nvGrpSpPr>
          <p:grpSpPr bwMode="auto">
            <a:xfrm>
              <a:off x="5367344" y="2767464"/>
              <a:ext cx="347663" cy="71449"/>
              <a:chOff x="5295905" y="2786057"/>
              <a:chExt cx="500063" cy="73025"/>
            </a:xfrm>
          </p:grpSpPr>
          <p:cxnSp>
            <p:nvCxnSpPr>
              <p:cNvPr id="39" name="Straight Connector 38"/>
              <p:cNvCxnSpPr/>
              <p:nvPr/>
            </p:nvCxnSpPr>
            <p:spPr>
              <a:xfrm>
                <a:off x="5295904" y="2785590"/>
                <a:ext cx="500064" cy="1623"/>
              </a:xfrm>
              <a:prstGeom prst="line">
                <a:avLst/>
              </a:prstGeom>
              <a:noFill/>
              <a:ln w="28575" cap="rnd" cmpd="sng" algn="ctr">
                <a:solidFill>
                  <a:srgbClr val="C00000"/>
                </a:solidFill>
                <a:prstDash val="solid"/>
              </a:ln>
              <a:effectLst/>
            </p:spPr>
          </p:cxnSp>
          <p:cxnSp>
            <p:nvCxnSpPr>
              <p:cNvPr id="40" name="Straight Connector 39"/>
              <p:cNvCxnSpPr/>
              <p:nvPr/>
            </p:nvCxnSpPr>
            <p:spPr>
              <a:xfrm>
                <a:off x="5295904" y="2856981"/>
                <a:ext cx="500064" cy="1623"/>
              </a:xfrm>
              <a:prstGeom prst="line">
                <a:avLst/>
              </a:prstGeom>
              <a:noFill/>
              <a:ln w="28575" cap="rnd" cmpd="sng" algn="ctr">
                <a:solidFill>
                  <a:srgbClr val="C00000"/>
                </a:solidFill>
                <a:prstDash val="solid"/>
              </a:ln>
              <a:effectLst/>
            </p:spPr>
          </p:cxnSp>
        </p:grpSp>
      </p:grpSp>
      <p:grpSp>
        <p:nvGrpSpPr>
          <p:cNvPr id="41" name="Group 239"/>
          <p:cNvGrpSpPr>
            <a:grpSpLocks/>
          </p:cNvGrpSpPr>
          <p:nvPr/>
        </p:nvGrpSpPr>
        <p:grpSpPr bwMode="auto">
          <a:xfrm>
            <a:off x="4428644" y="2401588"/>
            <a:ext cx="1919288" cy="276999"/>
            <a:chOff x="5367343" y="2859086"/>
            <a:chExt cx="2362204" cy="369332"/>
          </a:xfrm>
        </p:grpSpPr>
        <p:sp>
          <p:nvSpPr>
            <p:cNvPr id="42" name="Text Box 64"/>
            <p:cNvSpPr txBox="1">
              <a:spLocks noChangeArrowheads="1"/>
            </p:cNvSpPr>
            <p:nvPr/>
          </p:nvSpPr>
          <p:spPr bwMode="auto">
            <a:xfrm>
              <a:off x="5929322" y="2859086"/>
              <a:ext cx="1800225" cy="36933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a:ln>
                    <a:noFill/>
                  </a:ln>
                  <a:solidFill>
                    <a:srgbClr val="EBEBEB"/>
                  </a:solidFill>
                  <a:effectLst/>
                  <a:uLnTx/>
                  <a:uFillTx/>
                  <a:latin typeface="Trebuchet MS" panose="020B0603020202020204"/>
                  <a:ea typeface="+mn-ea"/>
                  <a:cs typeface="+mn-cs"/>
                </a:rPr>
                <a:t>Phase II</a:t>
              </a:r>
            </a:p>
          </p:txBody>
        </p:sp>
        <p:cxnSp>
          <p:nvCxnSpPr>
            <p:cNvPr id="43" name="Straight Connector 42"/>
            <p:cNvCxnSpPr/>
            <p:nvPr/>
          </p:nvCxnSpPr>
          <p:spPr>
            <a:xfrm>
              <a:off x="5367343" y="3052761"/>
              <a:ext cx="347664" cy="1588"/>
            </a:xfrm>
            <a:prstGeom prst="line">
              <a:avLst/>
            </a:prstGeom>
            <a:noFill/>
            <a:ln w="50800" cap="rnd" cmpd="sng" algn="ctr">
              <a:solidFill>
                <a:srgbClr val="0000FF"/>
              </a:solidFill>
              <a:prstDash val="sysDash"/>
            </a:ln>
            <a:effectLst/>
          </p:spPr>
        </p:cxnSp>
      </p:grpSp>
      <p:grpSp>
        <p:nvGrpSpPr>
          <p:cNvPr id="44" name="Group 240"/>
          <p:cNvGrpSpPr>
            <a:grpSpLocks/>
          </p:cNvGrpSpPr>
          <p:nvPr/>
        </p:nvGrpSpPr>
        <p:grpSpPr bwMode="auto">
          <a:xfrm>
            <a:off x="4428645" y="2671258"/>
            <a:ext cx="1919287" cy="276999"/>
            <a:chOff x="5367344" y="3124198"/>
            <a:chExt cx="2362203" cy="369332"/>
          </a:xfrm>
        </p:grpSpPr>
        <p:sp>
          <p:nvSpPr>
            <p:cNvPr id="45" name="Text Box 64"/>
            <p:cNvSpPr txBox="1">
              <a:spLocks noChangeArrowheads="1"/>
            </p:cNvSpPr>
            <p:nvPr/>
          </p:nvSpPr>
          <p:spPr bwMode="auto">
            <a:xfrm>
              <a:off x="5929321" y="3124198"/>
              <a:ext cx="1800226" cy="36933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 b="0" i="0" u="none" strike="noStrike" kern="0" cap="none" spc="0" normalizeH="0" baseline="0" noProof="0">
                  <a:ln>
                    <a:noFill/>
                  </a:ln>
                  <a:solidFill>
                    <a:srgbClr val="EBEBEB"/>
                  </a:solidFill>
                  <a:effectLst/>
                  <a:uLnTx/>
                  <a:uFillTx/>
                  <a:latin typeface="Trebuchet MS" panose="020B0603020202020204"/>
                  <a:ea typeface="+mn-ea"/>
                  <a:cs typeface="+mn-cs"/>
                </a:rPr>
                <a:t>Phase III</a:t>
              </a:r>
            </a:p>
          </p:txBody>
        </p:sp>
        <p:grpSp>
          <p:nvGrpSpPr>
            <p:cNvPr id="46" name="Group 235"/>
            <p:cNvGrpSpPr>
              <a:grpSpLocks/>
            </p:cNvGrpSpPr>
            <p:nvPr/>
          </p:nvGrpSpPr>
          <p:grpSpPr bwMode="auto">
            <a:xfrm>
              <a:off x="5367344" y="3267569"/>
              <a:ext cx="347663" cy="71451"/>
              <a:chOff x="5295905" y="2786057"/>
              <a:chExt cx="500063" cy="73026"/>
            </a:xfrm>
          </p:grpSpPr>
          <p:cxnSp>
            <p:nvCxnSpPr>
              <p:cNvPr id="47" name="Straight Connector 46"/>
              <p:cNvCxnSpPr/>
              <p:nvPr/>
            </p:nvCxnSpPr>
            <p:spPr>
              <a:xfrm>
                <a:off x="5295904" y="2785550"/>
                <a:ext cx="500064" cy="1622"/>
              </a:xfrm>
              <a:prstGeom prst="line">
                <a:avLst/>
              </a:prstGeom>
              <a:noFill/>
              <a:ln w="28575" cap="rnd" cmpd="sng" algn="ctr">
                <a:solidFill>
                  <a:srgbClr val="FFCC00"/>
                </a:solidFill>
                <a:prstDash val="solid"/>
              </a:ln>
              <a:effectLst/>
            </p:spPr>
          </p:cxnSp>
          <p:cxnSp>
            <p:nvCxnSpPr>
              <p:cNvPr id="48" name="Straight Connector 47"/>
              <p:cNvCxnSpPr/>
              <p:nvPr/>
            </p:nvCxnSpPr>
            <p:spPr>
              <a:xfrm>
                <a:off x="5295904" y="2856940"/>
                <a:ext cx="500064" cy="1622"/>
              </a:xfrm>
              <a:prstGeom prst="line">
                <a:avLst/>
              </a:prstGeom>
              <a:noFill/>
              <a:ln w="28575" cap="rnd" cmpd="sng" algn="ctr">
                <a:solidFill>
                  <a:srgbClr val="FFCC00"/>
                </a:solidFill>
                <a:prstDash val="solid"/>
              </a:ln>
              <a:effectLst/>
            </p:spPr>
          </p:cxnSp>
        </p:grpSp>
      </p:grpSp>
      <p:sp>
        <p:nvSpPr>
          <p:cNvPr id="49" name="Oval 55"/>
          <p:cNvSpPr>
            <a:spLocks noChangeArrowheads="1"/>
          </p:cNvSpPr>
          <p:nvPr/>
        </p:nvSpPr>
        <p:spPr bwMode="auto">
          <a:xfrm>
            <a:off x="1583249" y="4306584"/>
            <a:ext cx="126302" cy="116586"/>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0" name="Oval 55"/>
          <p:cNvSpPr>
            <a:spLocks noChangeArrowheads="1"/>
          </p:cNvSpPr>
          <p:nvPr/>
        </p:nvSpPr>
        <p:spPr bwMode="auto">
          <a:xfrm>
            <a:off x="1211774" y="3792234"/>
            <a:ext cx="126302" cy="116586"/>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cxnSp>
        <p:nvCxnSpPr>
          <p:cNvPr id="51" name="Curved Connector 50"/>
          <p:cNvCxnSpPr>
            <a:stCxn id="54" idx="5"/>
          </p:cNvCxnSpPr>
          <p:nvPr/>
        </p:nvCxnSpPr>
        <p:spPr>
          <a:xfrm rot="16200000" flipH="1">
            <a:off x="4705666" y="4765076"/>
            <a:ext cx="240506" cy="214114"/>
          </a:xfrm>
          <a:prstGeom prst="curvedConnector3">
            <a:avLst>
              <a:gd name="adj1" fmla="val 50000"/>
            </a:avLst>
          </a:prstGeom>
          <a:noFill/>
          <a:ln w="50800" cap="rnd" cmpd="sng" algn="ctr">
            <a:solidFill>
              <a:srgbClr val="0000FF"/>
            </a:solidFill>
            <a:prstDash val="sysDash"/>
          </a:ln>
          <a:effectLst/>
        </p:spPr>
      </p:cxnSp>
      <p:sp>
        <p:nvSpPr>
          <p:cNvPr id="52" name="Oval 50"/>
          <p:cNvSpPr>
            <a:spLocks noChangeArrowheads="1"/>
          </p:cNvSpPr>
          <p:nvPr/>
        </p:nvSpPr>
        <p:spPr bwMode="auto">
          <a:xfrm>
            <a:off x="2405942" y="4312070"/>
            <a:ext cx="126302" cy="116586"/>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3" name="Oval 55"/>
          <p:cNvSpPr>
            <a:spLocks noChangeArrowheads="1"/>
          </p:cNvSpPr>
          <p:nvPr/>
        </p:nvSpPr>
        <p:spPr bwMode="auto">
          <a:xfrm>
            <a:off x="1966611" y="3917508"/>
            <a:ext cx="126302" cy="116586"/>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4" name="Oval 50"/>
          <p:cNvSpPr>
            <a:spLocks noChangeArrowheads="1"/>
          </p:cNvSpPr>
          <p:nvPr/>
        </p:nvSpPr>
        <p:spPr bwMode="auto">
          <a:xfrm>
            <a:off x="4611017" y="4651771"/>
            <a:ext cx="126302" cy="116586"/>
          </a:xfrm>
          <a:prstGeom prst="ellipse">
            <a:avLst/>
          </a:prstGeom>
          <a:solidFill>
            <a:srgbClr val="FFC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5" name="Oval 50"/>
          <p:cNvSpPr>
            <a:spLocks noChangeArrowheads="1"/>
          </p:cNvSpPr>
          <p:nvPr/>
        </p:nvSpPr>
        <p:spPr bwMode="auto">
          <a:xfrm>
            <a:off x="4227656" y="4676915"/>
            <a:ext cx="126302" cy="116586"/>
          </a:xfrm>
          <a:prstGeom prst="ellipse">
            <a:avLst/>
          </a:prstGeom>
          <a:solidFill>
            <a:srgbClr val="FFC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57" name="Picture 56">
            <a:extLst>
              <a:ext uri="{FF2B5EF4-FFF2-40B4-BE49-F238E27FC236}">
                <a16:creationId xmlns:a16="http://schemas.microsoft.com/office/drawing/2014/main" id="{C1DA7BD3-3B94-4906-8374-8789C5FCD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2" y="10248"/>
            <a:ext cx="2200074" cy="1419735"/>
          </a:xfrm>
          <a:prstGeom prst="rect">
            <a:avLst/>
          </a:prstGeom>
        </p:spPr>
      </p:pic>
      <p:sp>
        <p:nvSpPr>
          <p:cNvPr id="58" name="Title 2">
            <a:extLst>
              <a:ext uri="{FF2B5EF4-FFF2-40B4-BE49-F238E27FC236}">
                <a16:creationId xmlns:a16="http://schemas.microsoft.com/office/drawing/2014/main" id="{975B2E0D-5E7B-402B-90DC-2C32A8B214D9}"/>
              </a:ext>
            </a:extLst>
          </p:cNvPr>
          <p:cNvSpPr txBox="1">
            <a:spLocks/>
          </p:cNvSpPr>
          <p:nvPr/>
        </p:nvSpPr>
        <p:spPr>
          <a:xfrm>
            <a:off x="493664" y="338329"/>
            <a:ext cx="11298169" cy="728471"/>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ar-SA" b="1" dirty="0">
                <a:solidFill>
                  <a:srgbClr val="002060"/>
                </a:solidFill>
                <a:latin typeface="+mn-lt"/>
                <a:cs typeface="AL-Mohanad Bold" pitchFamily="2" charset="-78"/>
              </a:rPr>
              <a:t>الربط الكهربائي الخليجي</a:t>
            </a:r>
            <a:endParaRPr lang="en-US" b="1" dirty="0">
              <a:solidFill>
                <a:srgbClr val="002060"/>
              </a:solidFill>
              <a:latin typeface="+mn-lt"/>
              <a:cs typeface="AL-Mohanad Bold" pitchFamily="2" charset="-78"/>
            </a:endParaRPr>
          </a:p>
        </p:txBody>
      </p:sp>
      <p:sp>
        <p:nvSpPr>
          <p:cNvPr id="59" name="Subtitle 2">
            <a:extLst>
              <a:ext uri="{FF2B5EF4-FFF2-40B4-BE49-F238E27FC236}">
                <a16:creationId xmlns:a16="http://schemas.microsoft.com/office/drawing/2014/main" id="{06FF05DA-12B1-4F60-B8A0-9785B37E5548}"/>
              </a:ext>
            </a:extLst>
          </p:cNvPr>
          <p:cNvSpPr txBox="1">
            <a:spLocks/>
          </p:cNvSpPr>
          <p:nvPr/>
        </p:nvSpPr>
        <p:spPr>
          <a:xfrm>
            <a:off x="6368343" y="1483023"/>
            <a:ext cx="5649626" cy="4993977"/>
          </a:xfrm>
          <a:prstGeom prst="rect">
            <a:avLst/>
          </a:prstGeom>
        </p:spPr>
        <p:txBody>
          <a:bodyPr vert="horz" lIns="91440" tIns="45720" rIns="91440" bIns="45720" rtlCol="0">
            <a:normAutofit lnSpcReduction="10000"/>
          </a:bodyPr>
          <a:lstStyle>
            <a:lvl1pPr marL="0" indent="0" algn="ctr" defTabSz="685800" rtl="0" eaLnBrk="1" latinLnBrk="0" hangingPunct="1">
              <a:spcBef>
                <a:spcPct val="20000"/>
              </a:spcBef>
              <a:buClr>
                <a:schemeClr val="accent1"/>
              </a:buClr>
              <a:buSzPct val="100000"/>
              <a:buFont typeface="Symbol" pitchFamily="18" charset="2"/>
              <a:buNone/>
              <a:defRPr sz="1500" kern="1200">
                <a:solidFill>
                  <a:srgbClr val="FFFFFF"/>
                </a:solidFill>
                <a:latin typeface="+mn-lt"/>
                <a:ea typeface="+mn-ea"/>
                <a:cs typeface="+mn-cs"/>
              </a:defRPr>
            </a:lvl1pPr>
            <a:lvl2pPr marL="342900" indent="0" algn="ctr" defTabSz="685800" rtl="0" eaLnBrk="1" latinLnBrk="0" hangingPunct="1">
              <a:spcBef>
                <a:spcPct val="20000"/>
              </a:spcBef>
              <a:buClr>
                <a:schemeClr val="accent1"/>
              </a:buClr>
              <a:buSzPct val="100000"/>
              <a:buFont typeface="Symbol" pitchFamily="18" charset="2"/>
              <a:buNone/>
              <a:defRPr sz="1650" kern="1200">
                <a:solidFill>
                  <a:schemeClr val="tx1">
                    <a:tint val="75000"/>
                  </a:schemeClr>
                </a:solidFill>
                <a:latin typeface="+mn-lt"/>
                <a:ea typeface="+mn-ea"/>
                <a:cs typeface="+mn-cs"/>
              </a:defRPr>
            </a:lvl2pPr>
            <a:lvl3pPr marL="685800" indent="0" algn="ctr" defTabSz="685800" rtl="0" eaLnBrk="1" latinLnBrk="0" hangingPunct="1">
              <a:spcBef>
                <a:spcPct val="20000"/>
              </a:spcBef>
              <a:buClr>
                <a:schemeClr val="accent1"/>
              </a:buClr>
              <a:buSzPct val="100000"/>
              <a:buFont typeface="Symbol" pitchFamily="18" charset="2"/>
              <a:buNone/>
              <a:defRPr sz="1500" kern="1200">
                <a:solidFill>
                  <a:schemeClr val="tx1">
                    <a:tint val="75000"/>
                  </a:schemeClr>
                </a:solidFill>
                <a:latin typeface="+mn-lt"/>
                <a:ea typeface="+mn-ea"/>
                <a:cs typeface="+mn-cs"/>
              </a:defRPr>
            </a:lvl3pPr>
            <a:lvl4pPr marL="1028700" indent="0" algn="ctr" defTabSz="685800" rtl="0" eaLnBrk="1" latinLnBrk="0" hangingPunct="1">
              <a:spcBef>
                <a:spcPct val="20000"/>
              </a:spcBef>
              <a:buClr>
                <a:schemeClr val="accent1"/>
              </a:buClr>
              <a:buSzPct val="100000"/>
              <a:buFont typeface="Symbol" pitchFamily="18" charset="2"/>
              <a:buNone/>
              <a:defRPr sz="1350" kern="1200">
                <a:solidFill>
                  <a:schemeClr val="tx1">
                    <a:tint val="75000"/>
                  </a:schemeClr>
                </a:solidFill>
                <a:latin typeface="+mn-lt"/>
                <a:ea typeface="+mn-ea"/>
                <a:cs typeface="+mn-cs"/>
              </a:defRPr>
            </a:lvl4pPr>
            <a:lvl5pPr marL="1371600" indent="0" algn="ctr" defTabSz="685800" rtl="0" eaLnBrk="1" latinLnBrk="0" hangingPunct="1">
              <a:spcBef>
                <a:spcPct val="20000"/>
              </a:spcBef>
              <a:buClr>
                <a:schemeClr val="accent1"/>
              </a:buClr>
              <a:buSzPct val="100000"/>
              <a:buFont typeface="Symbol" pitchFamily="18" charset="2"/>
              <a:buNone/>
              <a:defRPr sz="1200" kern="1200">
                <a:solidFill>
                  <a:schemeClr val="tx1">
                    <a:tint val="75000"/>
                  </a:schemeClr>
                </a:solidFill>
                <a:latin typeface="+mn-lt"/>
                <a:ea typeface="+mn-ea"/>
                <a:cs typeface="+mn-cs"/>
              </a:defRPr>
            </a:lvl5pPr>
            <a:lvl6pPr marL="1714500" indent="0" algn="ctr" defTabSz="685800" rtl="0" eaLnBrk="1" latinLnBrk="0" hangingPunct="1">
              <a:spcBef>
                <a:spcPts val="288"/>
              </a:spcBef>
              <a:buClr>
                <a:schemeClr val="accent1"/>
              </a:buClr>
              <a:buFont typeface="Symbol" pitchFamily="18" charset="2"/>
              <a:buNone/>
              <a:defRPr sz="1050" kern="1200">
                <a:solidFill>
                  <a:schemeClr val="tx1">
                    <a:tint val="75000"/>
                  </a:schemeClr>
                </a:solidFill>
                <a:latin typeface="+mn-lt"/>
                <a:ea typeface="+mn-ea"/>
                <a:cs typeface="+mn-cs"/>
              </a:defRPr>
            </a:lvl6pPr>
            <a:lvl7pPr marL="2057400" indent="0" algn="ctr" defTabSz="685800" rtl="0" eaLnBrk="1" latinLnBrk="0" hangingPunct="1">
              <a:spcBef>
                <a:spcPts val="288"/>
              </a:spcBef>
              <a:buClr>
                <a:schemeClr val="accent1"/>
              </a:buClr>
              <a:buFont typeface="Symbol" pitchFamily="18" charset="2"/>
              <a:buNone/>
              <a:defRPr sz="1050" kern="1200">
                <a:solidFill>
                  <a:schemeClr val="tx1">
                    <a:tint val="75000"/>
                  </a:schemeClr>
                </a:solidFill>
                <a:latin typeface="+mn-lt"/>
                <a:ea typeface="+mn-ea"/>
                <a:cs typeface="+mn-cs"/>
              </a:defRPr>
            </a:lvl7pPr>
            <a:lvl8pPr marL="2400300" indent="0" algn="ctr" defTabSz="685800" rtl="0" eaLnBrk="1" latinLnBrk="0" hangingPunct="1">
              <a:spcBef>
                <a:spcPts val="288"/>
              </a:spcBef>
              <a:buClr>
                <a:schemeClr val="accent1"/>
              </a:buClr>
              <a:buFont typeface="Symbol" pitchFamily="18" charset="2"/>
              <a:buNone/>
              <a:defRPr sz="1050" kern="1200">
                <a:solidFill>
                  <a:schemeClr val="tx1">
                    <a:tint val="75000"/>
                  </a:schemeClr>
                </a:solidFill>
                <a:latin typeface="+mn-lt"/>
                <a:ea typeface="+mn-ea"/>
                <a:cs typeface="+mn-cs"/>
              </a:defRPr>
            </a:lvl8pPr>
            <a:lvl9pPr marL="2743200" indent="0" algn="ctr" defTabSz="685800" rtl="0" eaLnBrk="1" latinLnBrk="0" hangingPunct="1">
              <a:spcBef>
                <a:spcPts val="288"/>
              </a:spcBef>
              <a:buClr>
                <a:schemeClr val="accent1"/>
              </a:buClr>
              <a:buFont typeface="Symbol" pitchFamily="18" charset="2"/>
              <a:buNone/>
              <a:defRPr sz="1050" kern="1200">
                <a:solidFill>
                  <a:schemeClr val="tx1">
                    <a:tint val="75000"/>
                  </a:schemeClr>
                </a:solidFill>
                <a:latin typeface="+mn-lt"/>
                <a:ea typeface="+mn-ea"/>
                <a:cs typeface="+mn-cs"/>
              </a:defRPr>
            </a:lvl9pPr>
          </a:lstStyle>
          <a:p>
            <a:pPr marL="342900" indent="-342900" algn="just" rtl="1">
              <a:lnSpc>
                <a:spcPct val="120000"/>
              </a:lnSpc>
              <a:spcBef>
                <a:spcPts val="0"/>
              </a:spcBef>
              <a:buClr>
                <a:schemeClr val="tx1"/>
              </a:buClr>
              <a:buFont typeface="Wingdings" panose="05000000000000000000" pitchFamily="2" charset="2"/>
              <a:buChar char="q"/>
            </a:pPr>
            <a:r>
              <a:rPr lang="ar-SA" sz="2400" b="1" dirty="0">
                <a:solidFill>
                  <a:schemeClr val="tx1">
                    <a:lumMod val="95000"/>
                    <a:lumOff val="5000"/>
                  </a:schemeClr>
                </a:solidFill>
                <a:latin typeface="Arial" panose="020B0604020202020204" pitchFamily="34" charset="0"/>
                <a:cs typeface="AL-Mohanad Bold" pitchFamily="2" charset="-78"/>
              </a:rPr>
              <a:t>مشروع استراتيجي لدعم أمن الطاقة الكهربائية لدول مجلس التعاون لدول الخليج العربية</a:t>
            </a:r>
          </a:p>
          <a:p>
            <a:pPr marL="342900" indent="-342900" algn="just" rtl="1">
              <a:lnSpc>
                <a:spcPct val="120000"/>
              </a:lnSpc>
              <a:spcBef>
                <a:spcPts val="0"/>
              </a:spcBef>
              <a:buClr>
                <a:schemeClr val="tx1"/>
              </a:buClr>
              <a:buFont typeface="Wingdings" panose="05000000000000000000" pitchFamily="2" charset="2"/>
              <a:buChar char="q"/>
            </a:pPr>
            <a:r>
              <a:rPr lang="ar-SA" sz="2400" b="1" dirty="0">
                <a:solidFill>
                  <a:schemeClr val="tx1">
                    <a:lumMod val="95000"/>
                    <a:lumOff val="5000"/>
                  </a:schemeClr>
                </a:solidFill>
                <a:latin typeface="Arial" panose="020B0604020202020204" pitchFamily="34" charset="0"/>
                <a:cs typeface="AL-Mohanad Bold" pitchFamily="2" charset="-78"/>
              </a:rPr>
              <a:t>نجح الربط الكهربائي في تجنب الانقطاعات الكلية في جميع حالات الدعم والتي تجاوزت 2000 حالة منذ بدء تشغيل الربط في 2009.</a:t>
            </a:r>
          </a:p>
          <a:p>
            <a:pPr marL="342900" indent="-342900" algn="just" rtl="1">
              <a:lnSpc>
                <a:spcPct val="120000"/>
              </a:lnSpc>
              <a:spcBef>
                <a:spcPts val="0"/>
              </a:spcBef>
              <a:buClr>
                <a:schemeClr val="tx1"/>
              </a:buClr>
              <a:buFont typeface="Wingdings" panose="05000000000000000000" pitchFamily="2" charset="2"/>
              <a:buChar char="q"/>
            </a:pPr>
            <a:r>
              <a:rPr lang="ar-SA" sz="2400" b="1" dirty="0">
                <a:solidFill>
                  <a:schemeClr val="tx1">
                    <a:lumMod val="95000"/>
                    <a:lumOff val="5000"/>
                  </a:schemeClr>
                </a:solidFill>
                <a:latin typeface="Arial" panose="020B0604020202020204" pitchFamily="34" charset="0"/>
                <a:cs typeface="AL-Mohanad Bold" pitchFamily="2" charset="-78"/>
              </a:rPr>
              <a:t>بدأ النمو الفعلي لتجارة الطاقة الكهربائية بين الدول منذ 2016 من خلال مبادرات تنمية سوق الطاقة الخليجي</a:t>
            </a:r>
            <a:r>
              <a:rPr lang="en-US" sz="2400" b="1" dirty="0">
                <a:solidFill>
                  <a:schemeClr val="tx1">
                    <a:lumMod val="95000"/>
                    <a:lumOff val="5000"/>
                  </a:schemeClr>
                </a:solidFill>
                <a:latin typeface="Arial" panose="020B0604020202020204" pitchFamily="34" charset="0"/>
                <a:cs typeface="AL-Mohanad Bold" pitchFamily="2" charset="-78"/>
              </a:rPr>
              <a:t> </a:t>
            </a:r>
            <a:endParaRPr lang="ar-SA" sz="2400" b="1" dirty="0">
              <a:solidFill>
                <a:schemeClr val="tx1">
                  <a:lumMod val="95000"/>
                  <a:lumOff val="5000"/>
                </a:schemeClr>
              </a:solidFill>
              <a:latin typeface="Arial" panose="020B0604020202020204" pitchFamily="34" charset="0"/>
              <a:cs typeface="AL-Mohanad Bold" pitchFamily="2" charset="-78"/>
            </a:endParaRPr>
          </a:p>
          <a:p>
            <a:pPr marL="342900" indent="-342900" algn="just" rtl="1">
              <a:lnSpc>
                <a:spcPct val="120000"/>
              </a:lnSpc>
              <a:spcBef>
                <a:spcPts val="0"/>
              </a:spcBef>
              <a:buClr>
                <a:schemeClr val="tx1"/>
              </a:buClr>
              <a:buFont typeface="Wingdings" panose="05000000000000000000" pitchFamily="2" charset="2"/>
              <a:buChar char="q"/>
            </a:pPr>
            <a:r>
              <a:rPr lang="ar-SA" sz="2400" b="1" dirty="0">
                <a:solidFill>
                  <a:schemeClr val="tx1">
                    <a:lumMod val="95000"/>
                    <a:lumOff val="5000"/>
                  </a:schemeClr>
                </a:solidFill>
                <a:latin typeface="Arial" panose="020B0604020202020204" pitchFamily="34" charset="0"/>
                <a:cs typeface="AL-Mohanad Bold" pitchFamily="2" charset="-78"/>
              </a:rPr>
              <a:t>وفورات اقتصادية كبيرة بلغت 3 مليار دولار، متجاوزة الكلفة الرأسمالية والتشغيلية للمشروع</a:t>
            </a:r>
          </a:p>
          <a:p>
            <a:pPr marL="342900" indent="-342900" algn="just" rtl="1">
              <a:lnSpc>
                <a:spcPct val="120000"/>
              </a:lnSpc>
              <a:spcBef>
                <a:spcPts val="0"/>
              </a:spcBef>
              <a:buClr>
                <a:schemeClr val="tx1"/>
              </a:buClr>
              <a:buFont typeface="Wingdings" panose="05000000000000000000" pitchFamily="2" charset="2"/>
              <a:buChar char="q"/>
            </a:pPr>
            <a:r>
              <a:rPr lang="ar-SA" sz="2400" b="1" dirty="0">
                <a:solidFill>
                  <a:schemeClr val="tx1">
                    <a:lumMod val="95000"/>
                    <a:lumOff val="5000"/>
                  </a:schemeClr>
                </a:solidFill>
                <a:latin typeface="Arial" panose="020B0604020202020204" pitchFamily="34" charset="0"/>
                <a:cs typeface="AL-Mohanad Bold" pitchFamily="2" charset="-78"/>
              </a:rPr>
              <a:t>تطلع الى ربط أسواق الطاقة الكهربائية في دول مجلس التعاون والدول العربية وخارجها</a:t>
            </a:r>
            <a:endParaRPr lang="en-US" sz="2400" b="1" dirty="0">
              <a:solidFill>
                <a:schemeClr val="tx1">
                  <a:lumMod val="95000"/>
                  <a:lumOff val="5000"/>
                </a:schemeClr>
              </a:solidFill>
              <a:latin typeface="Arial" panose="020B0604020202020204" pitchFamily="34" charset="0"/>
              <a:cs typeface="AL-Mohanad Bold" pitchFamily="2" charset="-78"/>
            </a:endParaRPr>
          </a:p>
          <a:p>
            <a:pPr marL="342900" indent="-342900">
              <a:buClr>
                <a:schemeClr val="tx1"/>
              </a:buClr>
              <a:buFont typeface="Wingdings" panose="05000000000000000000" pitchFamily="2" charset="2"/>
              <a:buChar char="q"/>
            </a:pPr>
            <a:endParaRPr lang="en-US" sz="2400" dirty="0">
              <a:solidFill>
                <a:schemeClr val="tx1">
                  <a:lumMod val="95000"/>
                  <a:lumOff val="5000"/>
                </a:schemeClr>
              </a:solidFill>
            </a:endParaRPr>
          </a:p>
        </p:txBody>
      </p:sp>
    </p:spTree>
    <p:extLst>
      <p:ext uri="{BB962C8B-B14F-4D97-AF65-F5344CB8AC3E}">
        <p14:creationId xmlns:p14="http://schemas.microsoft.com/office/powerpoint/2010/main" val="1933051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35FA71-D715-41C9-A9B6-216CC6B4D816}"/>
              </a:ext>
            </a:extLst>
          </p:cNvPr>
          <p:cNvSpPr>
            <a:spLocks noGrp="1"/>
          </p:cNvSpPr>
          <p:nvPr>
            <p:ph type="sldNum" sz="quarter" idx="12"/>
          </p:nvPr>
        </p:nvSpPr>
        <p:spPr>
          <a:xfrm>
            <a:off x="8666698" y="710806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3">
            <a:extLst>
              <a:ext uri="{FF2B5EF4-FFF2-40B4-BE49-F238E27FC236}">
                <a16:creationId xmlns:a16="http://schemas.microsoft.com/office/drawing/2014/main" id="{99E3C06F-1E27-467F-8286-6115638E4D89}"/>
              </a:ext>
            </a:extLst>
          </p:cNvPr>
          <p:cNvGraphicFramePr>
            <a:graphicFrameLocks/>
          </p:cNvGraphicFramePr>
          <p:nvPr>
            <p:extLst>
              <p:ext uri="{D42A27DB-BD31-4B8C-83A1-F6EECF244321}">
                <p14:modId xmlns:p14="http://schemas.microsoft.com/office/powerpoint/2010/main" val="1005232062"/>
              </p:ext>
            </p:extLst>
          </p:nvPr>
        </p:nvGraphicFramePr>
        <p:xfrm>
          <a:off x="360898" y="1967044"/>
          <a:ext cx="11277600" cy="4652071"/>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a:extLst>
              <a:ext uri="{FF2B5EF4-FFF2-40B4-BE49-F238E27FC236}">
                <a16:creationId xmlns:a16="http://schemas.microsoft.com/office/drawing/2014/main" id="{09A29D43-5E2D-4898-8DE6-24A1078616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301400" cy="1485123"/>
          </a:xfrm>
          <a:prstGeom prst="rect">
            <a:avLst/>
          </a:prstGeom>
        </p:spPr>
      </p:pic>
      <p:sp>
        <p:nvSpPr>
          <p:cNvPr id="10" name="Title 2">
            <a:extLst>
              <a:ext uri="{FF2B5EF4-FFF2-40B4-BE49-F238E27FC236}">
                <a16:creationId xmlns:a16="http://schemas.microsoft.com/office/drawing/2014/main" id="{DE9038E3-5EAF-4984-B037-6805F4D866C0}"/>
              </a:ext>
            </a:extLst>
          </p:cNvPr>
          <p:cNvSpPr txBox="1">
            <a:spLocks/>
          </p:cNvSpPr>
          <p:nvPr/>
        </p:nvSpPr>
        <p:spPr>
          <a:xfrm>
            <a:off x="1847967" y="455959"/>
            <a:ext cx="10344033" cy="728471"/>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ar-SA" b="1" dirty="0">
                <a:solidFill>
                  <a:srgbClr val="002060"/>
                </a:solidFill>
                <a:latin typeface="+mn-lt"/>
                <a:cs typeface="AL-Mohanad Bold" pitchFamily="2" charset="-78"/>
              </a:rPr>
              <a:t>الطاقة المتبادلة بين دول مجلس التعاون من خلال الربط الكهربائي الخليجي</a:t>
            </a:r>
            <a:endParaRPr lang="en-US" b="1" dirty="0">
              <a:solidFill>
                <a:srgbClr val="002060"/>
              </a:solidFill>
              <a:latin typeface="+mn-lt"/>
              <a:cs typeface="AL-Mohanad Bold" pitchFamily="2" charset="-78"/>
            </a:endParaRPr>
          </a:p>
        </p:txBody>
      </p:sp>
    </p:spTree>
    <p:custDataLst>
      <p:tags r:id="rId2"/>
    </p:custDataLst>
    <p:extLst>
      <p:ext uri="{BB962C8B-B14F-4D97-AF65-F5344CB8AC3E}">
        <p14:creationId xmlns:p14="http://schemas.microsoft.com/office/powerpoint/2010/main" val="2545873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9" name="Picture 58">
            <a:extLst>
              <a:ext uri="{FF2B5EF4-FFF2-40B4-BE49-F238E27FC236}">
                <a16:creationId xmlns:a16="http://schemas.microsoft.com/office/drawing/2014/main" id="{9C0FC53C-427C-420F-954D-70ACE29AB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01400" cy="1485123"/>
          </a:xfrm>
          <a:prstGeom prst="rect">
            <a:avLst/>
          </a:prstGeom>
        </p:spPr>
      </p:pic>
      <p:sp>
        <p:nvSpPr>
          <p:cNvPr id="60" name="Title 2">
            <a:extLst>
              <a:ext uri="{FF2B5EF4-FFF2-40B4-BE49-F238E27FC236}">
                <a16:creationId xmlns:a16="http://schemas.microsoft.com/office/drawing/2014/main" id="{DFF137BB-3861-48B2-BE79-6CBDDE80DCEA}"/>
              </a:ext>
            </a:extLst>
          </p:cNvPr>
          <p:cNvSpPr txBox="1">
            <a:spLocks/>
          </p:cNvSpPr>
          <p:nvPr/>
        </p:nvSpPr>
        <p:spPr>
          <a:xfrm>
            <a:off x="1752600" y="231470"/>
            <a:ext cx="9668985" cy="7284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fontAlgn="auto">
              <a:spcAft>
                <a:spcPts val="0"/>
              </a:spcAft>
            </a:pPr>
            <a:r>
              <a:rPr lang="ar-SA" sz="3300" b="1" dirty="0">
                <a:solidFill>
                  <a:srgbClr val="002060"/>
                </a:solidFill>
                <a:latin typeface="+mn-lt"/>
                <a:cs typeface="AL-Mohanad Bold" pitchFamily="2" charset="-78"/>
              </a:rPr>
              <a:t>الوفر الاقتصادي لدول مجلس التعاون من الربط الكهربائي الخليجي</a:t>
            </a:r>
            <a:endParaRPr lang="en-US" sz="3300" b="1" dirty="0">
              <a:solidFill>
                <a:srgbClr val="002060"/>
              </a:solidFill>
              <a:latin typeface="+mn-lt"/>
              <a:cs typeface="AL-Mohanad Bold" pitchFamily="2" charset="-78"/>
            </a:endParaRPr>
          </a:p>
        </p:txBody>
      </p:sp>
      <p:graphicFrame>
        <p:nvGraphicFramePr>
          <p:cNvPr id="7" name="Content Placeholder 3">
            <a:extLst>
              <a:ext uri="{FF2B5EF4-FFF2-40B4-BE49-F238E27FC236}">
                <a16:creationId xmlns:a16="http://schemas.microsoft.com/office/drawing/2014/main" id="{10C7029A-DBB6-4C55-900A-21265FC98225}"/>
              </a:ext>
            </a:extLst>
          </p:cNvPr>
          <p:cNvGraphicFramePr>
            <a:graphicFrameLocks/>
          </p:cNvGraphicFramePr>
          <p:nvPr>
            <p:extLst>
              <p:ext uri="{D42A27DB-BD31-4B8C-83A1-F6EECF244321}">
                <p14:modId xmlns:p14="http://schemas.microsoft.com/office/powerpoint/2010/main" val="1685027628"/>
              </p:ext>
            </p:extLst>
          </p:nvPr>
        </p:nvGraphicFramePr>
        <p:xfrm>
          <a:off x="1429194" y="1657489"/>
          <a:ext cx="9540240" cy="4698861"/>
        </p:xfrm>
        <a:graphic>
          <a:graphicData uri="http://schemas.openxmlformats.org/drawingml/2006/table">
            <a:tbl>
              <a:tblPr rtl="1" firstRow="1" firstCol="1" bandRow="1">
                <a:tableStyleId>{21E4AEA4-8DFA-4A89-87EB-49C32662AFE0}</a:tableStyleId>
              </a:tblPr>
              <a:tblGrid>
                <a:gridCol w="6692158">
                  <a:extLst>
                    <a:ext uri="{9D8B030D-6E8A-4147-A177-3AD203B41FA5}">
                      <a16:colId xmlns:a16="http://schemas.microsoft.com/office/drawing/2014/main" val="3370604309"/>
                    </a:ext>
                  </a:extLst>
                </a:gridCol>
                <a:gridCol w="1411358">
                  <a:extLst>
                    <a:ext uri="{9D8B030D-6E8A-4147-A177-3AD203B41FA5}">
                      <a16:colId xmlns:a16="http://schemas.microsoft.com/office/drawing/2014/main" val="4073936177"/>
                    </a:ext>
                  </a:extLst>
                </a:gridCol>
                <a:gridCol w="1436724">
                  <a:extLst>
                    <a:ext uri="{9D8B030D-6E8A-4147-A177-3AD203B41FA5}">
                      <a16:colId xmlns:a16="http://schemas.microsoft.com/office/drawing/2014/main" val="2190786258"/>
                    </a:ext>
                  </a:extLst>
                </a:gridCol>
              </a:tblGrid>
              <a:tr h="327260">
                <a:tc rowSpan="2">
                  <a:txBody>
                    <a:bodyPr/>
                    <a:lstStyle/>
                    <a:p>
                      <a:pPr marL="0" marR="0" algn="ctr" rtl="1">
                        <a:lnSpc>
                          <a:spcPct val="107000"/>
                        </a:lnSpc>
                        <a:spcBef>
                          <a:spcPts val="0"/>
                        </a:spcBef>
                        <a:spcAft>
                          <a:spcPts val="0"/>
                        </a:spcAft>
                      </a:pPr>
                      <a:r>
                        <a:rPr lang="ar-SA" sz="2800" dirty="0">
                          <a:solidFill>
                            <a:srgbClr val="000099"/>
                          </a:solidFill>
                          <a:effectLst/>
                          <a:cs typeface="AL-Mohanad Bold" pitchFamily="2" charset="-78"/>
                        </a:rPr>
                        <a:t> </a:t>
                      </a:r>
                      <a:r>
                        <a:rPr lang="ar-SA" sz="2400" dirty="0">
                          <a:solidFill>
                            <a:srgbClr val="000099"/>
                          </a:solidFill>
                          <a:effectLst/>
                          <a:cs typeface="AL-Mohanad Bold" pitchFamily="2" charset="-78"/>
                        </a:rPr>
                        <a:t>القيمة الاقتصادية</a:t>
                      </a:r>
                      <a:endParaRPr lang="en-US" sz="2000" dirty="0">
                        <a:solidFill>
                          <a:srgbClr val="000099"/>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tc>
                <a:tc>
                  <a:txBody>
                    <a:bodyPr/>
                    <a:lstStyle/>
                    <a:p>
                      <a:pPr marL="0" marR="0" algn="ctr" rtl="1">
                        <a:lnSpc>
                          <a:spcPct val="107000"/>
                        </a:lnSpc>
                        <a:spcBef>
                          <a:spcPts val="0"/>
                        </a:spcBef>
                        <a:spcAft>
                          <a:spcPts val="0"/>
                        </a:spcAft>
                      </a:pPr>
                      <a:r>
                        <a:rPr lang="ar-SA" sz="2000" dirty="0">
                          <a:solidFill>
                            <a:srgbClr val="002060"/>
                          </a:solidFill>
                          <a:effectLst/>
                          <a:cs typeface="AL-Mohanad Bold" pitchFamily="2" charset="-78"/>
                        </a:rPr>
                        <a:t>العام 2020م</a:t>
                      </a:r>
                      <a:endParaRPr lang="en-US" sz="1800" dirty="0">
                        <a:solidFill>
                          <a:srgbClr val="002060"/>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tc>
                <a:tc>
                  <a:txBody>
                    <a:bodyPr/>
                    <a:lstStyle/>
                    <a:p>
                      <a:pPr marL="0" marR="0" algn="ctr" rtl="1">
                        <a:lnSpc>
                          <a:spcPct val="107000"/>
                        </a:lnSpc>
                        <a:spcBef>
                          <a:spcPts val="0"/>
                        </a:spcBef>
                        <a:spcAft>
                          <a:spcPts val="0"/>
                        </a:spcAft>
                      </a:pPr>
                      <a:r>
                        <a:rPr lang="ar-SA" sz="2000" dirty="0">
                          <a:solidFill>
                            <a:schemeClr val="tx1">
                              <a:lumMod val="95000"/>
                              <a:lumOff val="5000"/>
                            </a:schemeClr>
                          </a:solidFill>
                          <a:effectLst/>
                          <a:cs typeface="AL-Mohanad Bold" pitchFamily="2" charset="-78"/>
                        </a:rPr>
                        <a:t>العام 2021م</a:t>
                      </a:r>
                      <a:endParaRPr lang="en-US" sz="1800" dirty="0">
                        <a:solidFill>
                          <a:schemeClr val="tx1">
                            <a:lumMod val="95000"/>
                            <a:lumOff val="5000"/>
                          </a:schemeClr>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tc>
                <a:extLst>
                  <a:ext uri="{0D108BD9-81ED-4DB2-BD59-A6C34878D82A}">
                    <a16:rowId xmlns:a16="http://schemas.microsoft.com/office/drawing/2014/main" val="1955594305"/>
                  </a:ext>
                </a:extLst>
              </a:tr>
              <a:tr h="355380">
                <a:tc vMerge="1">
                  <a:txBody>
                    <a:bodyPr/>
                    <a:lstStyle/>
                    <a:p>
                      <a:pPr marL="0" marR="0" algn="ctr" rtl="1">
                        <a:lnSpc>
                          <a:spcPct val="90000"/>
                        </a:lnSpc>
                        <a:spcBef>
                          <a:spcPts val="0"/>
                        </a:spcBef>
                        <a:spcAft>
                          <a:spcPts val="0"/>
                        </a:spcAft>
                      </a:pPr>
                      <a:endParaRPr lang="en-US" sz="1800" dirty="0">
                        <a:solidFill>
                          <a:srgbClr val="000099"/>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4">
                        <a:lumMod val="20000"/>
                        <a:lumOff val="80000"/>
                      </a:schemeClr>
                    </a:solidFill>
                  </a:tcPr>
                </a:tc>
                <a:tc>
                  <a:txBody>
                    <a:bodyPr/>
                    <a:lstStyle/>
                    <a:p>
                      <a:pPr marL="0" marR="0" algn="ctr" rtl="1">
                        <a:lnSpc>
                          <a:spcPct val="90000"/>
                        </a:lnSpc>
                        <a:spcBef>
                          <a:spcPts val="0"/>
                        </a:spcBef>
                        <a:spcAft>
                          <a:spcPts val="0"/>
                        </a:spcAft>
                      </a:pPr>
                      <a:r>
                        <a:rPr lang="ar-SA" sz="2000" b="1" dirty="0">
                          <a:solidFill>
                            <a:srgbClr val="002060"/>
                          </a:solidFill>
                          <a:effectLst/>
                          <a:cs typeface="AL-Mohanad Bold" pitchFamily="2" charset="-78"/>
                        </a:rPr>
                        <a:t>قيمة الوفر </a:t>
                      </a:r>
                    </a:p>
                    <a:p>
                      <a:pPr marL="0" marR="0" algn="ctr" rtl="1">
                        <a:lnSpc>
                          <a:spcPct val="90000"/>
                        </a:lnSpc>
                        <a:spcBef>
                          <a:spcPts val="0"/>
                        </a:spcBef>
                        <a:spcAft>
                          <a:spcPts val="0"/>
                        </a:spcAft>
                      </a:pPr>
                      <a:r>
                        <a:rPr lang="ar-SA" sz="2000" b="1" dirty="0">
                          <a:solidFill>
                            <a:srgbClr val="002060"/>
                          </a:solidFill>
                          <a:effectLst/>
                          <a:cs typeface="AL-Mohanad Bold" pitchFamily="2" charset="-78"/>
                        </a:rPr>
                        <a:t>(مليون دولار)</a:t>
                      </a:r>
                      <a:endParaRPr lang="en-US" sz="1800" b="1" dirty="0">
                        <a:solidFill>
                          <a:srgbClr val="002060"/>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tc>
                <a:tc>
                  <a:txBody>
                    <a:bodyPr/>
                    <a:lstStyle/>
                    <a:p>
                      <a:pPr marL="0" marR="0" algn="ctr" rtl="1">
                        <a:lnSpc>
                          <a:spcPct val="90000"/>
                        </a:lnSpc>
                        <a:spcBef>
                          <a:spcPts val="0"/>
                        </a:spcBef>
                        <a:spcAft>
                          <a:spcPts val="0"/>
                        </a:spcAft>
                      </a:pPr>
                      <a:r>
                        <a:rPr lang="ar-SA" sz="2000" b="1" dirty="0">
                          <a:solidFill>
                            <a:schemeClr val="tx1">
                              <a:lumMod val="95000"/>
                              <a:lumOff val="5000"/>
                            </a:schemeClr>
                          </a:solidFill>
                          <a:effectLst/>
                          <a:cs typeface="AL-Mohanad Bold" pitchFamily="2" charset="-78"/>
                        </a:rPr>
                        <a:t>قيمة الوفر</a:t>
                      </a:r>
                    </a:p>
                    <a:p>
                      <a:pPr marL="0" marR="0" algn="ctr" rtl="1">
                        <a:lnSpc>
                          <a:spcPct val="90000"/>
                        </a:lnSpc>
                        <a:spcBef>
                          <a:spcPts val="0"/>
                        </a:spcBef>
                        <a:spcAft>
                          <a:spcPts val="0"/>
                        </a:spcAft>
                      </a:pPr>
                      <a:r>
                        <a:rPr lang="ar-SA" sz="2000" b="1" dirty="0">
                          <a:solidFill>
                            <a:schemeClr val="tx1">
                              <a:lumMod val="95000"/>
                              <a:lumOff val="5000"/>
                            </a:schemeClr>
                          </a:solidFill>
                          <a:effectLst/>
                          <a:cs typeface="AL-Mohanad Bold" pitchFamily="2" charset="-78"/>
                        </a:rPr>
                        <a:t>(مليون  دولار)</a:t>
                      </a:r>
                      <a:endPar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tc>
                <a:extLst>
                  <a:ext uri="{0D108BD9-81ED-4DB2-BD59-A6C34878D82A}">
                    <a16:rowId xmlns:a16="http://schemas.microsoft.com/office/drawing/2014/main" val="2758636997"/>
                  </a:ext>
                </a:extLst>
              </a:tr>
              <a:tr h="507271">
                <a:tc>
                  <a:txBody>
                    <a:bodyPr/>
                    <a:lstStyle/>
                    <a:p>
                      <a:pPr marL="0" marR="0" algn="r" rtl="1">
                        <a:lnSpc>
                          <a:spcPct val="100000"/>
                        </a:lnSpc>
                        <a:spcBef>
                          <a:spcPts val="0"/>
                        </a:spcBef>
                        <a:spcAft>
                          <a:spcPts val="0"/>
                        </a:spcAft>
                      </a:pPr>
                      <a:r>
                        <a:rPr lang="ar-SA" sz="2000" dirty="0">
                          <a:solidFill>
                            <a:srgbClr val="000099"/>
                          </a:solidFill>
                          <a:effectLst/>
                          <a:cs typeface="AL-Mohanad Bold" pitchFamily="2" charset="-78"/>
                        </a:rPr>
                        <a:t>خفض القدرة المركبة  </a:t>
                      </a:r>
                      <a:r>
                        <a:rPr lang="en-US" sz="2000" dirty="0">
                          <a:solidFill>
                            <a:srgbClr val="000099"/>
                          </a:solidFill>
                          <a:effectLst/>
                          <a:cs typeface="AL-Mohanad Bold" pitchFamily="2" charset="-78"/>
                        </a:rPr>
                        <a:t>Installed Capacity Saving</a:t>
                      </a:r>
                      <a:endParaRPr lang="en-US" sz="2000" dirty="0">
                        <a:solidFill>
                          <a:srgbClr val="000099"/>
                        </a:solidFill>
                        <a:effectLst/>
                        <a:latin typeface="Calibri" panose="020F0502020204030204" pitchFamily="34" charset="0"/>
                        <a:cs typeface="AL-Mohanad Bold" pitchFamily="2" charset="-78"/>
                      </a:endParaRPr>
                    </a:p>
                  </a:txBody>
                  <a:tcPr marL="54579" marR="54579" marT="0" marB="0" anchor="ctr">
                    <a:solidFill>
                      <a:schemeClr val="accent6">
                        <a:lumMod val="20000"/>
                        <a:lumOff val="80000"/>
                      </a:schemeClr>
                    </a:solidFill>
                  </a:tcPr>
                </a:tc>
                <a:tc>
                  <a:txBody>
                    <a:bodyPr/>
                    <a:lstStyle/>
                    <a:p>
                      <a:pPr marL="0" marR="0" algn="ctr" rtl="1">
                        <a:lnSpc>
                          <a:spcPct val="100000"/>
                        </a:lnSpc>
                        <a:spcBef>
                          <a:spcPts val="0"/>
                        </a:spcBef>
                        <a:spcAft>
                          <a:spcPts val="0"/>
                        </a:spcAft>
                      </a:pPr>
                      <a:r>
                        <a:rPr lang="ar-SA" sz="2000" b="1" dirty="0">
                          <a:solidFill>
                            <a:srgbClr val="002060"/>
                          </a:solidFill>
                          <a:effectLst/>
                          <a:cs typeface="AL-Mohanad Bold" pitchFamily="2" charset="-78"/>
                        </a:rPr>
                        <a:t>97.60</a:t>
                      </a:r>
                      <a:endParaRPr lang="en-US" sz="1800" b="1" dirty="0">
                        <a:solidFill>
                          <a:srgbClr val="002060"/>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20000"/>
                        <a:lumOff val="80000"/>
                      </a:schemeClr>
                    </a:solidFill>
                  </a:tcPr>
                </a:tc>
                <a:tc>
                  <a:txBody>
                    <a:bodyPr/>
                    <a:lstStyle/>
                    <a:p>
                      <a:pPr marL="0" marR="0" algn="ctr" rtl="1">
                        <a:lnSpc>
                          <a:spcPct val="100000"/>
                        </a:lnSpc>
                        <a:spcBef>
                          <a:spcPts val="0"/>
                        </a:spcBef>
                        <a:spcAft>
                          <a:spcPts val="0"/>
                        </a:spcAft>
                      </a:pPr>
                      <a:r>
                        <a:rPr lang="ar-SA" sz="2000" b="1" dirty="0">
                          <a:solidFill>
                            <a:schemeClr val="tx1">
                              <a:lumMod val="95000"/>
                              <a:lumOff val="5000"/>
                            </a:schemeClr>
                          </a:solidFill>
                          <a:effectLst/>
                          <a:cs typeface="AL-Mohanad Bold" pitchFamily="2" charset="-78"/>
                        </a:rPr>
                        <a:t>96</a:t>
                      </a:r>
                      <a:endPar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20000"/>
                        <a:lumOff val="80000"/>
                      </a:schemeClr>
                    </a:solidFill>
                  </a:tcPr>
                </a:tc>
                <a:extLst>
                  <a:ext uri="{0D108BD9-81ED-4DB2-BD59-A6C34878D82A}">
                    <a16:rowId xmlns:a16="http://schemas.microsoft.com/office/drawing/2014/main" val="547431632"/>
                  </a:ext>
                </a:extLst>
              </a:tr>
              <a:tr h="507271">
                <a:tc>
                  <a:txBody>
                    <a:bodyPr/>
                    <a:lstStyle/>
                    <a:p>
                      <a:pPr marL="0" marR="0" algn="r" rtl="1">
                        <a:lnSpc>
                          <a:spcPct val="100000"/>
                        </a:lnSpc>
                        <a:spcBef>
                          <a:spcPts val="0"/>
                        </a:spcBef>
                        <a:spcAft>
                          <a:spcPts val="0"/>
                        </a:spcAft>
                      </a:pPr>
                      <a:r>
                        <a:rPr lang="ar-SA" sz="2000" dirty="0">
                          <a:solidFill>
                            <a:srgbClr val="000099"/>
                          </a:solidFill>
                          <a:effectLst/>
                          <a:cs typeface="AL-Mohanad Bold" pitchFamily="2" charset="-78"/>
                        </a:rPr>
                        <a:t>تخفيض التكاليف التشغيلية  </a:t>
                      </a:r>
                      <a:r>
                        <a:rPr lang="en-US" sz="2000" dirty="0">
                          <a:solidFill>
                            <a:srgbClr val="000099"/>
                          </a:solidFill>
                          <a:effectLst/>
                          <a:cs typeface="AL-Mohanad Bold" pitchFamily="2" charset="-78"/>
                        </a:rPr>
                        <a:t>Fuel and O&amp;M Saving</a:t>
                      </a:r>
                      <a:endParaRPr lang="en-US" sz="2000" dirty="0">
                        <a:solidFill>
                          <a:srgbClr val="000099"/>
                        </a:solidFill>
                        <a:effectLst/>
                        <a:latin typeface="Calibri" panose="020F0502020204030204" pitchFamily="34" charset="0"/>
                        <a:cs typeface="AL-Mohanad Bold" pitchFamily="2" charset="-78"/>
                      </a:endParaRPr>
                    </a:p>
                  </a:txBody>
                  <a:tcPr marL="54579" marR="54579" marT="0" marB="0" anchor="ctr">
                    <a:solidFill>
                      <a:schemeClr val="accent6">
                        <a:lumMod val="40000"/>
                        <a:lumOff val="60000"/>
                      </a:schemeClr>
                    </a:solidFill>
                  </a:tcPr>
                </a:tc>
                <a:tc>
                  <a:txBody>
                    <a:bodyPr/>
                    <a:lstStyle/>
                    <a:p>
                      <a:pPr marL="0" marR="0" algn="ctr" rtl="1">
                        <a:lnSpc>
                          <a:spcPct val="100000"/>
                        </a:lnSpc>
                        <a:spcBef>
                          <a:spcPts val="0"/>
                        </a:spcBef>
                        <a:spcAft>
                          <a:spcPts val="0"/>
                        </a:spcAft>
                      </a:pPr>
                      <a:r>
                        <a:rPr lang="ar-SA" sz="2000" b="1" dirty="0">
                          <a:solidFill>
                            <a:srgbClr val="002060"/>
                          </a:solidFill>
                          <a:effectLst/>
                          <a:cs typeface="AL-Mohanad Bold" pitchFamily="2" charset="-78"/>
                        </a:rPr>
                        <a:t>14.71</a:t>
                      </a:r>
                      <a:endParaRPr lang="en-US" sz="1800" b="1" dirty="0">
                        <a:solidFill>
                          <a:srgbClr val="002060"/>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40000"/>
                        <a:lumOff val="60000"/>
                      </a:schemeClr>
                    </a:solidFill>
                  </a:tcPr>
                </a:tc>
                <a:tc>
                  <a:txBody>
                    <a:bodyPr/>
                    <a:lstStyle/>
                    <a:p>
                      <a:pPr marL="0" marR="0" algn="ctr" rtl="1">
                        <a:lnSpc>
                          <a:spcPct val="100000"/>
                        </a:lnSpc>
                        <a:spcBef>
                          <a:spcPts val="0"/>
                        </a:spcBef>
                        <a:spcAft>
                          <a:spcPts val="0"/>
                        </a:spcAft>
                      </a:pPr>
                      <a:r>
                        <a:rPr lang="ar-SA" sz="2000" b="1" dirty="0">
                          <a:solidFill>
                            <a:schemeClr val="tx1">
                              <a:lumMod val="95000"/>
                              <a:lumOff val="5000"/>
                            </a:schemeClr>
                          </a:solidFill>
                          <a:effectLst/>
                          <a:cs typeface="AL-Mohanad Bold" pitchFamily="2" charset="-78"/>
                        </a:rPr>
                        <a:t>18.35</a:t>
                      </a:r>
                      <a:endPar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40000"/>
                        <a:lumOff val="60000"/>
                      </a:schemeClr>
                    </a:solidFill>
                  </a:tcPr>
                </a:tc>
                <a:extLst>
                  <a:ext uri="{0D108BD9-81ED-4DB2-BD59-A6C34878D82A}">
                    <a16:rowId xmlns:a16="http://schemas.microsoft.com/office/drawing/2014/main" val="1359434016"/>
                  </a:ext>
                </a:extLst>
              </a:tr>
              <a:tr h="507271">
                <a:tc>
                  <a:txBody>
                    <a:bodyPr/>
                    <a:lstStyle/>
                    <a:p>
                      <a:pPr marL="0" marR="0" algn="r" rtl="1">
                        <a:lnSpc>
                          <a:spcPct val="100000"/>
                        </a:lnSpc>
                        <a:spcBef>
                          <a:spcPts val="0"/>
                        </a:spcBef>
                        <a:spcAft>
                          <a:spcPts val="0"/>
                        </a:spcAft>
                      </a:pPr>
                      <a:r>
                        <a:rPr lang="ar-SA" sz="2000" dirty="0">
                          <a:solidFill>
                            <a:srgbClr val="000099"/>
                          </a:solidFill>
                          <a:effectLst/>
                          <a:cs typeface="AL-Mohanad Bold" pitchFamily="2" charset="-78"/>
                        </a:rPr>
                        <a:t>تخفيض الاحتياطي التشغيلي </a:t>
                      </a:r>
                      <a:r>
                        <a:rPr lang="en-US" sz="2000" dirty="0">
                          <a:solidFill>
                            <a:srgbClr val="000099"/>
                          </a:solidFill>
                          <a:effectLst/>
                          <a:cs typeface="AL-Mohanad Bold" pitchFamily="2" charset="-78"/>
                        </a:rPr>
                        <a:t>Spinning Reserves Saving </a:t>
                      </a:r>
                      <a:endParaRPr lang="en-US" sz="2000" dirty="0">
                        <a:solidFill>
                          <a:srgbClr val="000099"/>
                        </a:solidFill>
                        <a:effectLst/>
                        <a:latin typeface="Calibri" panose="020F0502020204030204" pitchFamily="34" charset="0"/>
                        <a:cs typeface="AL-Mohanad Bold" pitchFamily="2" charset="-78"/>
                      </a:endParaRPr>
                    </a:p>
                  </a:txBody>
                  <a:tcPr marL="54579" marR="54579" marT="0" marB="0" anchor="ctr">
                    <a:solidFill>
                      <a:schemeClr val="accent6">
                        <a:lumMod val="20000"/>
                        <a:lumOff val="80000"/>
                      </a:schemeClr>
                    </a:solidFill>
                  </a:tcPr>
                </a:tc>
                <a:tc>
                  <a:txBody>
                    <a:bodyPr/>
                    <a:lstStyle/>
                    <a:p>
                      <a:pPr marL="0" marR="0" algn="ctr" rtl="1">
                        <a:lnSpc>
                          <a:spcPct val="100000"/>
                        </a:lnSpc>
                        <a:spcBef>
                          <a:spcPts val="0"/>
                        </a:spcBef>
                        <a:spcAft>
                          <a:spcPts val="0"/>
                        </a:spcAft>
                      </a:pPr>
                      <a:r>
                        <a:rPr lang="ar-SA" sz="2000" b="1" dirty="0">
                          <a:solidFill>
                            <a:srgbClr val="002060"/>
                          </a:solidFill>
                          <a:effectLst/>
                          <a:cs typeface="AL-Mohanad Bold" pitchFamily="2" charset="-78"/>
                        </a:rPr>
                        <a:t>6.63</a:t>
                      </a:r>
                      <a:endParaRPr lang="en-US" sz="1800" b="1" dirty="0">
                        <a:solidFill>
                          <a:srgbClr val="002060"/>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20000"/>
                        <a:lumOff val="80000"/>
                      </a:schemeClr>
                    </a:solidFill>
                  </a:tcPr>
                </a:tc>
                <a:tc>
                  <a:txBody>
                    <a:bodyPr/>
                    <a:lstStyle/>
                    <a:p>
                      <a:pPr marL="0" marR="0" algn="ctr" rtl="1">
                        <a:lnSpc>
                          <a:spcPct val="100000"/>
                        </a:lnSpc>
                        <a:spcBef>
                          <a:spcPts val="0"/>
                        </a:spcBef>
                        <a:spcAft>
                          <a:spcPts val="0"/>
                        </a:spcAft>
                      </a:pPr>
                      <a:r>
                        <a:rPr lang="ar-SA" sz="2000" b="1" dirty="0">
                          <a:solidFill>
                            <a:schemeClr val="tx1">
                              <a:lumMod val="95000"/>
                              <a:lumOff val="5000"/>
                            </a:schemeClr>
                          </a:solidFill>
                          <a:effectLst/>
                          <a:cs typeface="AL-Mohanad Bold" pitchFamily="2" charset="-78"/>
                        </a:rPr>
                        <a:t>1.97</a:t>
                      </a:r>
                      <a:endPar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20000"/>
                        <a:lumOff val="80000"/>
                      </a:schemeClr>
                    </a:solidFill>
                  </a:tcPr>
                </a:tc>
                <a:extLst>
                  <a:ext uri="{0D108BD9-81ED-4DB2-BD59-A6C34878D82A}">
                    <a16:rowId xmlns:a16="http://schemas.microsoft.com/office/drawing/2014/main" val="2509811511"/>
                  </a:ext>
                </a:extLst>
              </a:tr>
              <a:tr h="507271">
                <a:tc>
                  <a:txBody>
                    <a:bodyPr/>
                    <a:lstStyle/>
                    <a:p>
                      <a:pPr marL="0" marR="0" algn="r" rtl="1">
                        <a:lnSpc>
                          <a:spcPct val="100000"/>
                        </a:lnSpc>
                        <a:spcBef>
                          <a:spcPts val="0"/>
                        </a:spcBef>
                        <a:spcAft>
                          <a:spcPts val="0"/>
                        </a:spcAft>
                      </a:pPr>
                      <a:r>
                        <a:rPr lang="ar-SA" sz="2000" dirty="0">
                          <a:solidFill>
                            <a:srgbClr val="000099"/>
                          </a:solidFill>
                          <a:effectLst/>
                          <a:cs typeface="AL-Mohanad Bold" pitchFamily="2" charset="-78"/>
                        </a:rPr>
                        <a:t>تجنب القطع المبرمج لدعم الطوارئ </a:t>
                      </a:r>
                      <a:r>
                        <a:rPr lang="en-US" sz="2000" dirty="0">
                          <a:solidFill>
                            <a:srgbClr val="000099"/>
                          </a:solidFill>
                          <a:effectLst/>
                          <a:cs typeface="AL-Mohanad Bold" pitchFamily="2" charset="-78"/>
                        </a:rPr>
                        <a:t>Saving from </a:t>
                      </a:r>
                      <a:r>
                        <a:rPr lang="en-US" sz="2000" dirty="0" err="1">
                          <a:solidFill>
                            <a:srgbClr val="000099"/>
                          </a:solidFill>
                          <a:effectLst/>
                          <a:cs typeface="AL-Mohanad Bold" pitchFamily="2" charset="-78"/>
                        </a:rPr>
                        <a:t>VoLL</a:t>
                      </a:r>
                      <a:endParaRPr lang="en-US" sz="2000" dirty="0">
                        <a:solidFill>
                          <a:srgbClr val="000099"/>
                        </a:solidFill>
                        <a:effectLst/>
                        <a:latin typeface="Calibri" panose="020F0502020204030204" pitchFamily="34" charset="0"/>
                        <a:cs typeface="AL-Mohanad Bold" pitchFamily="2" charset="-78"/>
                      </a:endParaRPr>
                    </a:p>
                  </a:txBody>
                  <a:tcPr marL="54579" marR="54579" marT="0" marB="0" anchor="ctr">
                    <a:solidFill>
                      <a:schemeClr val="accent6">
                        <a:lumMod val="40000"/>
                        <a:lumOff val="60000"/>
                      </a:schemeClr>
                    </a:solidFill>
                  </a:tcPr>
                </a:tc>
                <a:tc>
                  <a:txBody>
                    <a:bodyPr/>
                    <a:lstStyle/>
                    <a:p>
                      <a:pPr marL="0" marR="0" algn="ctr" rtl="1">
                        <a:lnSpc>
                          <a:spcPct val="100000"/>
                        </a:lnSpc>
                        <a:spcBef>
                          <a:spcPts val="0"/>
                        </a:spcBef>
                        <a:spcAft>
                          <a:spcPts val="0"/>
                        </a:spcAft>
                      </a:pPr>
                      <a:r>
                        <a:rPr lang="ar-SA" sz="2000" b="1" dirty="0">
                          <a:solidFill>
                            <a:srgbClr val="002060"/>
                          </a:solidFill>
                          <a:effectLst/>
                          <a:cs typeface="AL-Mohanad Bold" pitchFamily="2" charset="-78"/>
                        </a:rPr>
                        <a:t>11.87</a:t>
                      </a:r>
                      <a:endParaRPr lang="en-US" sz="1800" b="1" dirty="0">
                        <a:solidFill>
                          <a:srgbClr val="002060"/>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40000"/>
                        <a:lumOff val="60000"/>
                      </a:schemeClr>
                    </a:solidFill>
                  </a:tcPr>
                </a:tc>
                <a:tc>
                  <a:txBody>
                    <a:bodyPr/>
                    <a:lstStyle/>
                    <a:p>
                      <a:pPr marL="0" marR="0" algn="ctr" rtl="1">
                        <a:lnSpc>
                          <a:spcPct val="100000"/>
                        </a:lnSpc>
                        <a:spcBef>
                          <a:spcPts val="0"/>
                        </a:spcBef>
                        <a:spcAft>
                          <a:spcPts val="0"/>
                        </a:spcAft>
                      </a:pPr>
                      <a:r>
                        <a:rPr lang="ar-SA" sz="2000" b="1" dirty="0">
                          <a:solidFill>
                            <a:schemeClr val="tx1">
                              <a:lumMod val="95000"/>
                              <a:lumOff val="5000"/>
                            </a:schemeClr>
                          </a:solidFill>
                          <a:effectLst/>
                          <a:cs typeface="AL-Mohanad Bold" pitchFamily="2" charset="-78"/>
                        </a:rPr>
                        <a:t>11.63</a:t>
                      </a:r>
                      <a:endPar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40000"/>
                        <a:lumOff val="60000"/>
                      </a:schemeClr>
                    </a:solidFill>
                  </a:tcPr>
                </a:tc>
                <a:extLst>
                  <a:ext uri="{0D108BD9-81ED-4DB2-BD59-A6C34878D82A}">
                    <a16:rowId xmlns:a16="http://schemas.microsoft.com/office/drawing/2014/main" val="3285316645"/>
                  </a:ext>
                </a:extLst>
              </a:tr>
              <a:tr h="507271">
                <a:tc>
                  <a:txBody>
                    <a:bodyPr/>
                    <a:lstStyle/>
                    <a:p>
                      <a:pPr marL="0" marR="0" algn="r" rtl="1">
                        <a:lnSpc>
                          <a:spcPct val="100000"/>
                        </a:lnSpc>
                        <a:spcBef>
                          <a:spcPts val="0"/>
                        </a:spcBef>
                        <a:spcAft>
                          <a:spcPts val="0"/>
                        </a:spcAft>
                      </a:pPr>
                      <a:r>
                        <a:rPr lang="ar-SA" sz="2000" dirty="0">
                          <a:solidFill>
                            <a:srgbClr val="000099"/>
                          </a:solidFill>
                          <a:effectLst/>
                          <a:cs typeface="AL-Mohanad Bold" pitchFamily="2" charset="-78"/>
                        </a:rPr>
                        <a:t>خفض التكاليف بتجارة الطاقة  </a:t>
                      </a:r>
                      <a:r>
                        <a:rPr lang="en-US" sz="2000" dirty="0">
                          <a:solidFill>
                            <a:srgbClr val="000099"/>
                          </a:solidFill>
                          <a:effectLst/>
                          <a:cs typeface="AL-Mohanad Bold" pitchFamily="2" charset="-78"/>
                        </a:rPr>
                        <a:t>Saving from Power Trading</a:t>
                      </a:r>
                      <a:endParaRPr lang="en-US" sz="2000" dirty="0">
                        <a:solidFill>
                          <a:srgbClr val="000099"/>
                        </a:solidFill>
                        <a:effectLst/>
                        <a:latin typeface="Calibri" panose="020F0502020204030204" pitchFamily="34" charset="0"/>
                        <a:cs typeface="AL-Mohanad Bold" pitchFamily="2" charset="-78"/>
                      </a:endParaRPr>
                    </a:p>
                  </a:txBody>
                  <a:tcPr marL="54579" marR="54579" marT="0" marB="0" anchor="ctr">
                    <a:solidFill>
                      <a:schemeClr val="accent6">
                        <a:lumMod val="20000"/>
                        <a:lumOff val="80000"/>
                      </a:schemeClr>
                    </a:solidFill>
                  </a:tcPr>
                </a:tc>
                <a:tc>
                  <a:txBody>
                    <a:bodyPr/>
                    <a:lstStyle/>
                    <a:p>
                      <a:pPr marL="0" marR="0" algn="ctr" defTabSz="914400" rtl="1" eaLnBrk="1" latinLnBrk="0" hangingPunct="1">
                        <a:lnSpc>
                          <a:spcPct val="100000"/>
                        </a:lnSpc>
                        <a:spcBef>
                          <a:spcPts val="0"/>
                        </a:spcBef>
                        <a:spcAft>
                          <a:spcPts val="0"/>
                        </a:spcAft>
                      </a:pPr>
                      <a:r>
                        <a:rPr lang="ar-SA" sz="2000" b="1" kern="1200" dirty="0">
                          <a:solidFill>
                            <a:srgbClr val="002060"/>
                          </a:solidFill>
                          <a:effectLst/>
                          <a:latin typeface="+mn-lt"/>
                          <a:ea typeface="+mn-ea"/>
                          <a:cs typeface="AL-Mohanad Bold" pitchFamily="2" charset="-78"/>
                        </a:rPr>
                        <a:t>30.91</a:t>
                      </a:r>
                      <a:endParaRPr lang="en-US" sz="2000" b="1" kern="1200" dirty="0">
                        <a:solidFill>
                          <a:srgbClr val="002060"/>
                        </a:solidFill>
                        <a:effectLst/>
                        <a:latin typeface="+mn-lt"/>
                        <a:ea typeface="+mn-ea"/>
                        <a:cs typeface="AL-Mohanad Bold" pitchFamily="2" charset="-78"/>
                      </a:endParaRPr>
                    </a:p>
                  </a:txBody>
                  <a:tcPr marL="54579" marR="54579" marT="0" marB="0" anchor="ctr">
                    <a:solidFill>
                      <a:schemeClr val="accent6">
                        <a:lumMod val="20000"/>
                        <a:lumOff val="80000"/>
                      </a:schemeClr>
                    </a:solidFill>
                  </a:tcPr>
                </a:tc>
                <a:tc>
                  <a:txBody>
                    <a:bodyPr/>
                    <a:lstStyle/>
                    <a:p>
                      <a:pPr marL="0" marR="0" algn="ctr" defTabSz="914400" rtl="1" eaLnBrk="1" latinLnBrk="0" hangingPunct="1">
                        <a:lnSpc>
                          <a:spcPct val="100000"/>
                        </a:lnSpc>
                        <a:spcBef>
                          <a:spcPts val="0"/>
                        </a:spcBef>
                        <a:spcAft>
                          <a:spcPts val="0"/>
                        </a:spcAft>
                      </a:pPr>
                      <a:r>
                        <a:rPr lang="ar-SA" sz="2000" b="1" kern="1200" dirty="0">
                          <a:solidFill>
                            <a:schemeClr val="tx1">
                              <a:lumMod val="95000"/>
                              <a:lumOff val="5000"/>
                            </a:schemeClr>
                          </a:solidFill>
                          <a:effectLst/>
                          <a:latin typeface="+mn-lt"/>
                          <a:ea typeface="+mn-ea"/>
                          <a:cs typeface="AL-Mohanad Bold" pitchFamily="2" charset="-78"/>
                        </a:rPr>
                        <a:t>32.36</a:t>
                      </a:r>
                      <a:endParaRPr lang="en-US" sz="2000" b="1" kern="1200" dirty="0">
                        <a:solidFill>
                          <a:schemeClr val="tx1">
                            <a:lumMod val="95000"/>
                            <a:lumOff val="5000"/>
                          </a:schemeClr>
                        </a:solidFill>
                        <a:effectLst/>
                        <a:latin typeface="+mn-lt"/>
                        <a:ea typeface="+mn-ea"/>
                        <a:cs typeface="AL-Mohanad Bold" pitchFamily="2" charset="-78"/>
                      </a:endParaRPr>
                    </a:p>
                  </a:txBody>
                  <a:tcPr marL="54579" marR="54579" marT="0" marB="0" anchor="ctr">
                    <a:solidFill>
                      <a:schemeClr val="accent6">
                        <a:lumMod val="20000"/>
                        <a:lumOff val="80000"/>
                      </a:schemeClr>
                    </a:solidFill>
                  </a:tcPr>
                </a:tc>
                <a:extLst>
                  <a:ext uri="{0D108BD9-81ED-4DB2-BD59-A6C34878D82A}">
                    <a16:rowId xmlns:a16="http://schemas.microsoft.com/office/drawing/2014/main" val="298893243"/>
                  </a:ext>
                </a:extLst>
              </a:tr>
              <a:tr h="507271">
                <a:tc>
                  <a:txBody>
                    <a:bodyPr/>
                    <a:lstStyle/>
                    <a:p>
                      <a:pPr marL="0" marR="0" algn="r" rtl="1">
                        <a:lnSpc>
                          <a:spcPct val="100000"/>
                        </a:lnSpc>
                        <a:spcBef>
                          <a:spcPts val="0"/>
                        </a:spcBef>
                        <a:spcAft>
                          <a:spcPts val="0"/>
                        </a:spcAft>
                      </a:pPr>
                      <a:r>
                        <a:rPr lang="ar-SA" sz="2000" dirty="0">
                          <a:solidFill>
                            <a:srgbClr val="000099"/>
                          </a:solidFill>
                          <a:effectLst/>
                          <a:cs typeface="AL-Mohanad Bold" pitchFamily="2" charset="-78"/>
                        </a:rPr>
                        <a:t>خفض  الانبعاثات الكربونية </a:t>
                      </a:r>
                      <a:r>
                        <a:rPr lang="en-US" sz="2000" dirty="0">
                          <a:solidFill>
                            <a:srgbClr val="000099"/>
                          </a:solidFill>
                          <a:effectLst/>
                          <a:cs typeface="AL-Mohanad Bold" pitchFamily="2" charset="-78"/>
                        </a:rPr>
                        <a:t>Saving from CO2</a:t>
                      </a:r>
                      <a:endParaRPr lang="en-US" sz="2000" dirty="0">
                        <a:solidFill>
                          <a:srgbClr val="000099"/>
                        </a:solidFill>
                        <a:effectLst/>
                        <a:latin typeface="Calibri" panose="020F0502020204030204" pitchFamily="34" charset="0"/>
                        <a:cs typeface="AL-Mohanad Bold" pitchFamily="2" charset="-78"/>
                      </a:endParaRPr>
                    </a:p>
                  </a:txBody>
                  <a:tcPr marL="54579" marR="54579" marT="0" marB="0" anchor="ctr">
                    <a:solidFill>
                      <a:schemeClr val="accent6">
                        <a:lumMod val="40000"/>
                        <a:lumOff val="60000"/>
                      </a:schemeClr>
                    </a:solidFill>
                  </a:tcPr>
                </a:tc>
                <a:tc>
                  <a:txBody>
                    <a:bodyPr/>
                    <a:lstStyle/>
                    <a:p>
                      <a:pPr marL="0" marR="0" algn="ctr" rtl="1">
                        <a:lnSpc>
                          <a:spcPct val="100000"/>
                        </a:lnSpc>
                        <a:spcBef>
                          <a:spcPts val="0"/>
                        </a:spcBef>
                        <a:spcAft>
                          <a:spcPts val="0"/>
                        </a:spcAft>
                      </a:pPr>
                      <a:r>
                        <a:rPr lang="ar-SA" sz="2000" b="1" dirty="0">
                          <a:solidFill>
                            <a:srgbClr val="002060"/>
                          </a:solidFill>
                          <a:effectLst/>
                          <a:cs typeface="AL-Mohanad Bold" pitchFamily="2" charset="-78"/>
                        </a:rPr>
                        <a:t>15.70</a:t>
                      </a:r>
                      <a:endParaRPr lang="en-US" sz="1800" b="1" dirty="0">
                        <a:solidFill>
                          <a:srgbClr val="002060"/>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40000"/>
                        <a:lumOff val="60000"/>
                      </a:schemeClr>
                    </a:solidFill>
                  </a:tcPr>
                </a:tc>
                <a:tc>
                  <a:txBody>
                    <a:bodyPr/>
                    <a:lstStyle/>
                    <a:p>
                      <a:pPr marL="0" marR="0" algn="ctr" rtl="1">
                        <a:lnSpc>
                          <a:spcPct val="100000"/>
                        </a:lnSpc>
                        <a:spcBef>
                          <a:spcPts val="0"/>
                        </a:spcBef>
                        <a:spcAft>
                          <a:spcPts val="0"/>
                        </a:spcAft>
                      </a:pPr>
                      <a:r>
                        <a:rPr lang="ar-SA" sz="2000" b="1" dirty="0">
                          <a:solidFill>
                            <a:schemeClr val="tx1">
                              <a:lumMod val="95000"/>
                              <a:lumOff val="5000"/>
                            </a:schemeClr>
                          </a:solidFill>
                          <a:effectLst/>
                          <a:cs typeface="AL-Mohanad Bold" pitchFamily="2" charset="-78"/>
                        </a:rPr>
                        <a:t>32.4</a:t>
                      </a:r>
                      <a:endPar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40000"/>
                        <a:lumOff val="60000"/>
                      </a:schemeClr>
                    </a:solidFill>
                  </a:tcPr>
                </a:tc>
                <a:extLst>
                  <a:ext uri="{0D108BD9-81ED-4DB2-BD59-A6C34878D82A}">
                    <a16:rowId xmlns:a16="http://schemas.microsoft.com/office/drawing/2014/main" val="950244820"/>
                  </a:ext>
                </a:extLst>
              </a:tr>
              <a:tr h="445579">
                <a:tc>
                  <a:txBody>
                    <a:bodyPr/>
                    <a:lstStyle/>
                    <a:p>
                      <a:pPr marL="0" marR="0" algn="r" rtl="1">
                        <a:lnSpc>
                          <a:spcPct val="100000"/>
                        </a:lnSpc>
                        <a:spcBef>
                          <a:spcPts val="0"/>
                        </a:spcBef>
                        <a:spcAft>
                          <a:spcPts val="0"/>
                        </a:spcAft>
                      </a:pPr>
                      <a:r>
                        <a:rPr lang="ar-SA" sz="2000" dirty="0">
                          <a:solidFill>
                            <a:srgbClr val="000099"/>
                          </a:solidFill>
                          <a:effectLst/>
                          <a:cs typeface="AL-Mohanad Bold" pitchFamily="2" charset="-78"/>
                        </a:rPr>
                        <a:t>خفض تكاليف إنشاء شبكات الالياف الضوئية  </a:t>
                      </a:r>
                      <a:r>
                        <a:rPr lang="en-US" sz="2000" dirty="0" err="1">
                          <a:solidFill>
                            <a:srgbClr val="000099"/>
                          </a:solidFill>
                          <a:effectLst/>
                          <a:cs typeface="AL-Mohanad Bold" pitchFamily="2" charset="-78"/>
                        </a:rPr>
                        <a:t>Fibre</a:t>
                      </a:r>
                      <a:r>
                        <a:rPr lang="en-US" sz="2000" dirty="0">
                          <a:solidFill>
                            <a:srgbClr val="000099"/>
                          </a:solidFill>
                          <a:effectLst/>
                          <a:cs typeface="AL-Mohanad Bold" pitchFamily="2" charset="-78"/>
                        </a:rPr>
                        <a:t> infrastructure Saving </a:t>
                      </a:r>
                      <a:endParaRPr lang="en-US" sz="2000" dirty="0">
                        <a:solidFill>
                          <a:srgbClr val="000099"/>
                        </a:solidFill>
                        <a:effectLst/>
                        <a:latin typeface="Calibri" panose="020F0502020204030204" pitchFamily="34" charset="0"/>
                        <a:cs typeface="AL-Mohanad Bold" pitchFamily="2" charset="-78"/>
                      </a:endParaRPr>
                    </a:p>
                  </a:txBody>
                  <a:tcPr marL="54579" marR="54579" marT="0" marB="0" anchor="ctr">
                    <a:solidFill>
                      <a:schemeClr val="accent6">
                        <a:lumMod val="20000"/>
                        <a:lumOff val="80000"/>
                      </a:schemeClr>
                    </a:solidFill>
                  </a:tcPr>
                </a:tc>
                <a:tc>
                  <a:txBody>
                    <a:bodyPr/>
                    <a:lstStyle/>
                    <a:p>
                      <a:pPr marL="0" marR="0" algn="ctr" rtl="1">
                        <a:lnSpc>
                          <a:spcPct val="100000"/>
                        </a:lnSpc>
                        <a:spcBef>
                          <a:spcPts val="0"/>
                        </a:spcBef>
                        <a:spcAft>
                          <a:spcPts val="0"/>
                        </a:spcAft>
                      </a:pPr>
                      <a:r>
                        <a:rPr lang="ar-SA" sz="2000" b="1" dirty="0">
                          <a:solidFill>
                            <a:srgbClr val="002060"/>
                          </a:solidFill>
                          <a:effectLst/>
                          <a:cs typeface="AL-Mohanad Bold" pitchFamily="2" charset="-78"/>
                        </a:rPr>
                        <a:t>4.6</a:t>
                      </a:r>
                      <a:endParaRPr lang="en-US" sz="1800" b="1" dirty="0">
                        <a:solidFill>
                          <a:srgbClr val="002060"/>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20000"/>
                        <a:lumOff val="80000"/>
                      </a:schemeClr>
                    </a:solidFill>
                  </a:tcPr>
                </a:tc>
                <a:tc>
                  <a:txBody>
                    <a:bodyPr/>
                    <a:lstStyle/>
                    <a:p>
                      <a:pPr marL="0" marR="0" algn="ctr" rtl="1">
                        <a:lnSpc>
                          <a:spcPct val="100000"/>
                        </a:lnSpc>
                        <a:spcBef>
                          <a:spcPts val="0"/>
                        </a:spcBef>
                        <a:spcAft>
                          <a:spcPts val="0"/>
                        </a:spcAft>
                      </a:pPr>
                      <a:r>
                        <a:rPr lang="ar-SA" sz="2000" b="1" dirty="0">
                          <a:solidFill>
                            <a:schemeClr val="tx1">
                              <a:lumMod val="95000"/>
                              <a:lumOff val="5000"/>
                            </a:schemeClr>
                          </a:solidFill>
                          <a:effectLst/>
                          <a:cs typeface="AL-Mohanad Bold" pitchFamily="2" charset="-78"/>
                        </a:rPr>
                        <a:t>4.79</a:t>
                      </a:r>
                      <a:endPar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20000"/>
                        <a:lumOff val="80000"/>
                      </a:schemeClr>
                    </a:solidFill>
                  </a:tcPr>
                </a:tc>
                <a:extLst>
                  <a:ext uri="{0D108BD9-81ED-4DB2-BD59-A6C34878D82A}">
                    <a16:rowId xmlns:a16="http://schemas.microsoft.com/office/drawing/2014/main" val="289491294"/>
                  </a:ext>
                </a:extLst>
              </a:tr>
              <a:tr h="272725">
                <a:tc>
                  <a:txBody>
                    <a:bodyPr/>
                    <a:lstStyle/>
                    <a:p>
                      <a:pPr marL="0" marR="0" algn="ctr" rtl="1">
                        <a:lnSpc>
                          <a:spcPct val="107000"/>
                        </a:lnSpc>
                        <a:spcBef>
                          <a:spcPts val="0"/>
                        </a:spcBef>
                        <a:spcAft>
                          <a:spcPts val="0"/>
                        </a:spcAft>
                      </a:pPr>
                      <a:r>
                        <a:rPr lang="ar-SA" sz="2000" dirty="0">
                          <a:solidFill>
                            <a:srgbClr val="000099"/>
                          </a:solidFill>
                          <a:effectLst/>
                          <a:cs typeface="AL-Mohanad Bold" pitchFamily="2" charset="-78"/>
                        </a:rPr>
                        <a:t>المجموع</a:t>
                      </a:r>
                      <a:r>
                        <a:rPr lang="en-US" sz="2000" dirty="0">
                          <a:solidFill>
                            <a:srgbClr val="000099"/>
                          </a:solidFill>
                          <a:effectLst/>
                          <a:cs typeface="AL-Mohanad Bold" pitchFamily="2" charset="-78"/>
                        </a:rPr>
                        <a:t> Total         </a:t>
                      </a:r>
                      <a:endParaRPr lang="en-US" sz="1800" dirty="0">
                        <a:solidFill>
                          <a:srgbClr val="000099"/>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60000"/>
                        <a:lumOff val="40000"/>
                      </a:schemeClr>
                    </a:solidFill>
                  </a:tcPr>
                </a:tc>
                <a:tc>
                  <a:txBody>
                    <a:bodyPr/>
                    <a:lstStyle/>
                    <a:p>
                      <a:pPr marL="0" marR="0" algn="ctr" rtl="1">
                        <a:lnSpc>
                          <a:spcPct val="107000"/>
                        </a:lnSpc>
                        <a:spcBef>
                          <a:spcPts val="0"/>
                        </a:spcBef>
                        <a:spcAft>
                          <a:spcPts val="0"/>
                        </a:spcAft>
                      </a:pPr>
                      <a:r>
                        <a:rPr lang="ar-SA" sz="2000" b="1" dirty="0">
                          <a:solidFill>
                            <a:srgbClr val="002060"/>
                          </a:solidFill>
                          <a:effectLst/>
                          <a:cs typeface="AL-Mohanad Bold" pitchFamily="2" charset="-78"/>
                        </a:rPr>
                        <a:t>182.01</a:t>
                      </a:r>
                      <a:endParaRPr lang="en-US" sz="1800" b="1" dirty="0">
                        <a:solidFill>
                          <a:srgbClr val="002060"/>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60000"/>
                        <a:lumOff val="40000"/>
                      </a:schemeClr>
                    </a:solidFill>
                  </a:tcPr>
                </a:tc>
                <a:tc>
                  <a:txBody>
                    <a:bodyPr/>
                    <a:lstStyle/>
                    <a:p>
                      <a:pPr marL="0" marR="0" algn="ctr" rtl="1">
                        <a:lnSpc>
                          <a:spcPct val="107000"/>
                        </a:lnSpc>
                        <a:spcBef>
                          <a:spcPts val="0"/>
                        </a:spcBef>
                        <a:spcAft>
                          <a:spcPts val="0"/>
                        </a:spcAft>
                      </a:pPr>
                      <a:r>
                        <a:rPr lang="ar-SA" sz="2000" b="1" dirty="0">
                          <a:solidFill>
                            <a:schemeClr val="tx1">
                              <a:lumMod val="95000"/>
                              <a:lumOff val="5000"/>
                            </a:schemeClr>
                          </a:solidFill>
                          <a:effectLst/>
                          <a:cs typeface="AL-Mohanad Bold" pitchFamily="2" charset="-78"/>
                        </a:rPr>
                        <a:t>192.71</a:t>
                      </a:r>
                      <a:endPar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AL-Mohanad Bold" pitchFamily="2" charset="-78"/>
                      </a:endParaRPr>
                    </a:p>
                  </a:txBody>
                  <a:tcPr marL="54579" marR="54579" marT="0" marB="0" anchor="ctr">
                    <a:solidFill>
                      <a:schemeClr val="accent6">
                        <a:lumMod val="60000"/>
                        <a:lumOff val="40000"/>
                      </a:schemeClr>
                    </a:solidFill>
                  </a:tcPr>
                </a:tc>
                <a:extLst>
                  <a:ext uri="{0D108BD9-81ED-4DB2-BD59-A6C34878D82A}">
                    <a16:rowId xmlns:a16="http://schemas.microsoft.com/office/drawing/2014/main" val="2900875613"/>
                  </a:ext>
                </a:extLst>
              </a:tr>
            </a:tbl>
          </a:graphicData>
        </a:graphic>
      </p:graphicFrame>
    </p:spTree>
    <p:extLst>
      <p:ext uri="{BB962C8B-B14F-4D97-AF65-F5344CB8AC3E}">
        <p14:creationId xmlns:p14="http://schemas.microsoft.com/office/powerpoint/2010/main" val="65552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9" name="Picture 58">
            <a:extLst>
              <a:ext uri="{FF2B5EF4-FFF2-40B4-BE49-F238E27FC236}">
                <a16:creationId xmlns:a16="http://schemas.microsoft.com/office/drawing/2014/main" id="{9C0FC53C-427C-420F-954D-70ACE29AB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01400" cy="1485123"/>
          </a:xfrm>
          <a:prstGeom prst="rect">
            <a:avLst/>
          </a:prstGeom>
        </p:spPr>
      </p:pic>
      <p:graphicFrame>
        <p:nvGraphicFramePr>
          <p:cNvPr id="6" name="Content Placeholder 3">
            <a:extLst>
              <a:ext uri="{FF2B5EF4-FFF2-40B4-BE49-F238E27FC236}">
                <a16:creationId xmlns:a16="http://schemas.microsoft.com/office/drawing/2014/main" id="{CCDA9155-8254-4BAE-B074-4F3A56179BFF}"/>
              </a:ext>
            </a:extLst>
          </p:cNvPr>
          <p:cNvGraphicFramePr>
            <a:graphicFrameLocks/>
          </p:cNvGraphicFramePr>
          <p:nvPr>
            <p:extLst>
              <p:ext uri="{D42A27DB-BD31-4B8C-83A1-F6EECF244321}">
                <p14:modId xmlns:p14="http://schemas.microsoft.com/office/powerpoint/2010/main" val="4042474486"/>
              </p:ext>
            </p:extLst>
          </p:nvPr>
        </p:nvGraphicFramePr>
        <p:xfrm>
          <a:off x="897571" y="136525"/>
          <a:ext cx="10993029" cy="6276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543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33C71C-2FCE-4C86-AD81-9447645F198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9" name="Picture 58">
            <a:extLst>
              <a:ext uri="{FF2B5EF4-FFF2-40B4-BE49-F238E27FC236}">
                <a16:creationId xmlns:a16="http://schemas.microsoft.com/office/drawing/2014/main" id="{9C0FC53C-427C-420F-954D-70ACE29AB6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301400" cy="1485123"/>
          </a:xfrm>
          <a:prstGeom prst="rect">
            <a:avLst/>
          </a:prstGeom>
        </p:spPr>
      </p:pic>
      <p:sp>
        <p:nvSpPr>
          <p:cNvPr id="5" name="Rectangle 4">
            <a:extLst>
              <a:ext uri="{FF2B5EF4-FFF2-40B4-BE49-F238E27FC236}">
                <a16:creationId xmlns:a16="http://schemas.microsoft.com/office/drawing/2014/main" id="{7C4C860C-5455-45F5-A535-FE30E6D5A697}"/>
              </a:ext>
            </a:extLst>
          </p:cNvPr>
          <p:cNvSpPr/>
          <p:nvPr/>
        </p:nvSpPr>
        <p:spPr>
          <a:xfrm>
            <a:off x="5949775" y="5898610"/>
            <a:ext cx="5730355" cy="408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eaLnBrk="0" fontAlgn="base" hangingPunct="0">
              <a:spcBef>
                <a:spcPct val="0"/>
              </a:spcBef>
              <a:spcAft>
                <a:spcPct val="0"/>
              </a:spcAft>
            </a:pPr>
            <a:r>
              <a:rPr lang="en-US" sz="1400" b="1" i="1" dirty="0">
                <a:solidFill>
                  <a:prstClr val="black">
                    <a:lumMod val="95000"/>
                    <a:lumOff val="5000"/>
                  </a:prstClr>
                </a:solidFill>
                <a:latin typeface="+mj-lt"/>
              </a:rPr>
              <a:t>Source : IRENA (2019), ‘Renewable Energy Market Analysis: The </a:t>
            </a:r>
            <a:r>
              <a:rPr lang="pt-BR" sz="1400" b="1" i="1" dirty="0">
                <a:solidFill>
                  <a:prstClr val="black">
                    <a:lumMod val="95000"/>
                    <a:lumOff val="5000"/>
                  </a:prstClr>
                </a:solidFill>
                <a:latin typeface="+mj-lt"/>
              </a:rPr>
              <a:t>GCC Region’. </a:t>
            </a:r>
            <a:endParaRPr lang="en-US" sz="1400" b="1" i="1" dirty="0">
              <a:solidFill>
                <a:prstClr val="black">
                  <a:lumMod val="95000"/>
                  <a:lumOff val="5000"/>
                </a:prstClr>
              </a:solidFill>
              <a:latin typeface="+mj-lt"/>
            </a:endParaRPr>
          </a:p>
        </p:txBody>
      </p:sp>
      <p:pic>
        <p:nvPicPr>
          <p:cNvPr id="7" name="Picture 6">
            <a:extLst>
              <a:ext uri="{FF2B5EF4-FFF2-40B4-BE49-F238E27FC236}">
                <a16:creationId xmlns:a16="http://schemas.microsoft.com/office/drawing/2014/main" id="{BEC7FCE4-C6E8-4A77-8A3B-0E417C3E9AF7}"/>
              </a:ext>
            </a:extLst>
          </p:cNvPr>
          <p:cNvPicPr>
            <a:picLocks noChangeAspect="1"/>
          </p:cNvPicPr>
          <p:nvPr/>
        </p:nvPicPr>
        <p:blipFill>
          <a:blip r:embed="rId3"/>
          <a:stretch>
            <a:fillRect/>
          </a:stretch>
        </p:blipFill>
        <p:spPr>
          <a:xfrm>
            <a:off x="706970" y="1371600"/>
            <a:ext cx="5189500" cy="5006619"/>
          </a:xfrm>
          <a:prstGeom prst="rect">
            <a:avLst/>
          </a:prstGeom>
        </p:spPr>
      </p:pic>
      <p:pic>
        <p:nvPicPr>
          <p:cNvPr id="8" name="Picture 7">
            <a:extLst>
              <a:ext uri="{FF2B5EF4-FFF2-40B4-BE49-F238E27FC236}">
                <a16:creationId xmlns:a16="http://schemas.microsoft.com/office/drawing/2014/main" id="{7E2F6910-F07D-4AA0-B613-291B70CF7263}"/>
              </a:ext>
            </a:extLst>
          </p:cNvPr>
          <p:cNvPicPr>
            <a:picLocks noChangeAspect="1"/>
          </p:cNvPicPr>
          <p:nvPr/>
        </p:nvPicPr>
        <p:blipFill>
          <a:blip r:embed="rId4"/>
          <a:stretch>
            <a:fillRect/>
          </a:stretch>
        </p:blipFill>
        <p:spPr>
          <a:xfrm>
            <a:off x="5975933" y="1371600"/>
            <a:ext cx="5244696" cy="4400002"/>
          </a:xfrm>
          <a:prstGeom prst="rect">
            <a:avLst/>
          </a:prstGeom>
        </p:spPr>
      </p:pic>
      <p:sp>
        <p:nvSpPr>
          <p:cNvPr id="9" name="Title 2">
            <a:extLst>
              <a:ext uri="{FF2B5EF4-FFF2-40B4-BE49-F238E27FC236}">
                <a16:creationId xmlns:a16="http://schemas.microsoft.com/office/drawing/2014/main" id="{C9E1B14F-F893-4D43-A4DB-D5E7490E6657}"/>
              </a:ext>
            </a:extLst>
          </p:cNvPr>
          <p:cNvSpPr txBox="1">
            <a:spLocks/>
          </p:cNvSpPr>
          <p:nvPr/>
        </p:nvSpPr>
        <p:spPr>
          <a:xfrm>
            <a:off x="1752600" y="357927"/>
            <a:ext cx="10363200" cy="72847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fontAlgn="auto">
              <a:spcAft>
                <a:spcPts val="0"/>
              </a:spcAft>
            </a:pPr>
            <a:r>
              <a:rPr lang="ar-SA" sz="3300" dirty="0">
                <a:solidFill>
                  <a:srgbClr val="002060"/>
                </a:solidFill>
                <a:latin typeface="+mn-lt"/>
                <a:cs typeface="AL-Mohanad Bold" pitchFamily="2" charset="-78"/>
              </a:rPr>
              <a:t>الربط الكهربائي يدعم إدماج مصادر الطاقة المتجددة في الشبكات</a:t>
            </a:r>
            <a:endParaRPr lang="en-US" sz="3300" dirty="0">
              <a:solidFill>
                <a:srgbClr val="002060"/>
              </a:solidFill>
              <a:latin typeface="+mn-lt"/>
              <a:cs typeface="AL-Mohanad Bold" pitchFamily="2" charset="-78"/>
            </a:endParaRPr>
          </a:p>
        </p:txBody>
      </p:sp>
    </p:spTree>
    <p:extLst>
      <p:ext uri="{BB962C8B-B14F-4D97-AF65-F5344CB8AC3E}">
        <p14:creationId xmlns:p14="http://schemas.microsoft.com/office/powerpoint/2010/main" val="140658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DB1F77-28FF-4432-8236-7AD3875D6C0B}"/>
              </a:ext>
            </a:extLst>
          </p:cNvPr>
          <p:cNvGrpSpPr/>
          <p:nvPr/>
        </p:nvGrpSpPr>
        <p:grpSpPr>
          <a:xfrm>
            <a:off x="788646" y="1422721"/>
            <a:ext cx="10058400" cy="5141411"/>
            <a:chOff x="1742449" y="1100513"/>
            <a:chExt cx="8908618" cy="5798852"/>
          </a:xfrm>
        </p:grpSpPr>
        <p:graphicFrame>
          <p:nvGraphicFramePr>
            <p:cNvPr id="3" name="Chart 2"/>
            <p:cNvGraphicFramePr/>
            <p:nvPr>
              <p:extLst/>
            </p:nvPr>
          </p:nvGraphicFramePr>
          <p:xfrm>
            <a:off x="6600056" y="1100513"/>
            <a:ext cx="2448272" cy="2480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1742449" y="1168494"/>
            <a:ext cx="3696072" cy="2752080"/>
          </p:xfrm>
          <a:graphic>
            <a:graphicData uri="http://schemas.openxmlformats.org/drawingml/2006/chart">
              <c:chart xmlns:c="http://schemas.openxmlformats.org/drawingml/2006/chart" xmlns:r="http://schemas.openxmlformats.org/officeDocument/2006/relationships" r:id="rId3"/>
            </a:graphicData>
          </a:graphic>
        </p:graphicFrame>
        <p:sp>
          <p:nvSpPr>
            <p:cNvPr id="7" name="Down Arrow 6"/>
            <p:cNvSpPr/>
            <p:nvPr/>
          </p:nvSpPr>
          <p:spPr>
            <a:xfrm>
              <a:off x="4157804" y="1862342"/>
              <a:ext cx="648072" cy="999007"/>
            </a:xfrm>
            <a:prstGeom prst="downArrow">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L-Mohanad Bold" pitchFamily="2" charset="-78"/>
              </a:endParaRPr>
            </a:p>
          </p:txBody>
        </p:sp>
        <p:sp>
          <p:nvSpPr>
            <p:cNvPr id="8" name="TextBox 7"/>
            <p:cNvSpPr txBox="1"/>
            <p:nvPr/>
          </p:nvSpPr>
          <p:spPr>
            <a:xfrm>
              <a:off x="4069967" y="1133500"/>
              <a:ext cx="823746" cy="728978"/>
            </a:xfrm>
            <a:prstGeom prst="rect">
              <a:avLst/>
            </a:prstGeom>
            <a:noFill/>
            <a:ln>
              <a:solidFill>
                <a:srgbClr val="0070C0"/>
              </a:solidFill>
            </a:ln>
          </p:spPr>
          <p:txBody>
            <a:bodyPr wrap="none" rtlCol="0">
              <a:spAutoFit/>
            </a:bodyPr>
            <a:lstStyle/>
            <a:p>
              <a:pPr algn="ctr"/>
              <a:r>
                <a:rPr lang="en-US" b="1" dirty="0">
                  <a:latin typeface="Arial" panose="020B0604020202020204" pitchFamily="34" charset="0"/>
                  <a:cs typeface="AL-Mohanad Bold" pitchFamily="2" charset="-78"/>
                </a:rPr>
                <a:t>127</a:t>
              </a:r>
            </a:p>
            <a:p>
              <a:pPr algn="ctr"/>
              <a:r>
                <a:rPr lang="ar-KW" b="1" dirty="0">
                  <a:latin typeface="Arial" panose="020B0604020202020204" pitchFamily="34" charset="0"/>
                  <a:cs typeface="AL-Mohanad Bold" pitchFamily="2" charset="-78"/>
                </a:rPr>
                <a:t>مليار دولار</a:t>
              </a:r>
              <a:endParaRPr lang="en-US" b="1" dirty="0">
                <a:latin typeface="Arial" panose="020B0604020202020204" pitchFamily="34" charset="0"/>
                <a:cs typeface="AL-Mohanad Bold" pitchFamily="2" charset="-78"/>
              </a:endParaRPr>
            </a:p>
          </p:txBody>
        </p:sp>
        <p:sp>
          <p:nvSpPr>
            <p:cNvPr id="9" name="Down Arrow 8"/>
            <p:cNvSpPr/>
            <p:nvPr/>
          </p:nvSpPr>
          <p:spPr>
            <a:xfrm rot="16200000">
              <a:off x="5519936" y="2167851"/>
              <a:ext cx="648072" cy="792088"/>
            </a:xfrm>
            <a:prstGeom prst="downArrow">
              <a:avLst>
                <a:gd name="adj1" fmla="val 30403"/>
                <a:gd name="adj2" fmla="val 5000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L-Mohanad Bold" pitchFamily="2" charset="-78"/>
              </a:endParaRPr>
            </a:p>
          </p:txBody>
        </p:sp>
        <p:sp>
          <p:nvSpPr>
            <p:cNvPr id="10" name="TextBox 9"/>
            <p:cNvSpPr txBox="1"/>
            <p:nvPr/>
          </p:nvSpPr>
          <p:spPr>
            <a:xfrm>
              <a:off x="9048111" y="1167858"/>
              <a:ext cx="1285169" cy="728978"/>
            </a:xfrm>
            <a:prstGeom prst="rect">
              <a:avLst/>
            </a:prstGeom>
            <a:noFill/>
            <a:ln>
              <a:solidFill>
                <a:srgbClr val="0070C0"/>
              </a:solidFill>
            </a:ln>
          </p:spPr>
          <p:txBody>
            <a:bodyPr wrap="none" rtlCol="0">
              <a:spAutoFit/>
            </a:bodyPr>
            <a:lstStyle/>
            <a:p>
              <a:pPr algn="ctr"/>
              <a:r>
                <a:rPr lang="ar-KW" b="1" dirty="0">
                  <a:latin typeface="Arial" panose="020B0604020202020204" pitchFamily="34" charset="0"/>
                  <a:cs typeface="AL-Mohanad Bold" pitchFamily="2" charset="-78"/>
                </a:rPr>
                <a:t>7 مليار دولار</a:t>
              </a:r>
              <a:endParaRPr lang="en-US" b="1" dirty="0">
                <a:latin typeface="Arial" panose="020B0604020202020204" pitchFamily="34" charset="0"/>
                <a:cs typeface="AL-Mohanad Bold" pitchFamily="2" charset="-78"/>
              </a:endParaRPr>
            </a:p>
            <a:p>
              <a:pPr algn="ctr"/>
              <a:r>
                <a:rPr lang="ar-KW" b="1" dirty="0">
                  <a:latin typeface="Arial" panose="020B0604020202020204" pitchFamily="34" charset="0"/>
                  <a:cs typeface="AL-Mohanad Bold" pitchFamily="2" charset="-78"/>
                </a:rPr>
                <a:t>تكاليف استثمارية</a:t>
              </a:r>
              <a:endParaRPr lang="en-US" b="1" dirty="0">
                <a:latin typeface="Arial" panose="020B0604020202020204" pitchFamily="34" charset="0"/>
                <a:cs typeface="AL-Mohanad Bold" pitchFamily="2" charset="-78"/>
              </a:endParaRPr>
            </a:p>
          </p:txBody>
        </p:sp>
        <p:sp>
          <p:nvSpPr>
            <p:cNvPr id="11" name="TextBox 10"/>
            <p:cNvSpPr txBox="1"/>
            <p:nvPr/>
          </p:nvSpPr>
          <p:spPr>
            <a:xfrm>
              <a:off x="9167032" y="2713965"/>
              <a:ext cx="1218441" cy="728978"/>
            </a:xfrm>
            <a:prstGeom prst="rect">
              <a:avLst/>
            </a:prstGeom>
            <a:noFill/>
            <a:ln>
              <a:solidFill>
                <a:srgbClr val="0070C0"/>
              </a:solidFill>
            </a:ln>
          </p:spPr>
          <p:txBody>
            <a:bodyPr wrap="none" rtlCol="0">
              <a:spAutoFit/>
            </a:bodyPr>
            <a:lstStyle/>
            <a:p>
              <a:pPr algn="ctr"/>
              <a:r>
                <a:rPr lang="ar-KW" b="1" dirty="0">
                  <a:latin typeface="Arial" panose="020B0604020202020204" pitchFamily="34" charset="0"/>
                  <a:cs typeface="AL-Mohanad Bold" pitchFamily="2" charset="-78"/>
                </a:rPr>
                <a:t>120 مليار دولار</a:t>
              </a:r>
              <a:endParaRPr lang="en-US" b="1" dirty="0">
                <a:latin typeface="Arial" panose="020B0604020202020204" pitchFamily="34" charset="0"/>
                <a:cs typeface="AL-Mohanad Bold" pitchFamily="2" charset="-78"/>
              </a:endParaRPr>
            </a:p>
            <a:p>
              <a:pPr algn="ctr"/>
              <a:r>
                <a:rPr lang="ar-KW" b="1" dirty="0">
                  <a:latin typeface="Arial" panose="020B0604020202020204" pitchFamily="34" charset="0"/>
                  <a:cs typeface="AL-Mohanad Bold" pitchFamily="2" charset="-78"/>
                </a:rPr>
                <a:t>تكاليف تشغيلية</a:t>
              </a:r>
              <a:endParaRPr lang="en-US" b="1" dirty="0">
                <a:latin typeface="Arial" panose="020B0604020202020204" pitchFamily="34" charset="0"/>
                <a:cs typeface="AL-Mohanad Bold" pitchFamily="2" charset="-78"/>
              </a:endParaRPr>
            </a:p>
          </p:txBody>
        </p:sp>
        <p:cxnSp>
          <p:nvCxnSpPr>
            <p:cNvPr id="12" name="Elbow Connector 11"/>
            <p:cNvCxnSpPr>
              <a:cxnSpLocks/>
            </p:cNvCxnSpPr>
            <p:nvPr/>
          </p:nvCxnSpPr>
          <p:spPr>
            <a:xfrm rot="10800000">
              <a:off x="7508429" y="1160697"/>
              <a:ext cx="1539682" cy="287992"/>
            </a:xfrm>
            <a:prstGeom prst="bentConnector3">
              <a:avLst>
                <a:gd name="adj1" fmla="val 50000"/>
              </a:avLst>
            </a:prstGeom>
            <a:ln w="254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0"/>
            </p:cNvCxnSpPr>
            <p:nvPr/>
          </p:nvCxnSpPr>
          <p:spPr>
            <a:xfrm rot="16200000" flipV="1">
              <a:off x="9060642" y="1998354"/>
              <a:ext cx="448396" cy="982827"/>
            </a:xfrm>
            <a:prstGeom prst="bentConnector2">
              <a:avLst/>
            </a:prstGeom>
            <a:ln w="254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934896" y="4834349"/>
              <a:ext cx="3095840" cy="1041398"/>
            </a:xfrm>
            <a:prstGeom prst="rect">
              <a:avLst/>
            </a:prstGeom>
            <a:noFill/>
            <a:ln>
              <a:solidFill>
                <a:srgbClr val="0070C0"/>
              </a:solidFill>
            </a:ln>
          </p:spPr>
          <p:txBody>
            <a:bodyPr wrap="square" rtlCol="0">
              <a:spAutoFit/>
            </a:bodyPr>
            <a:lstStyle/>
            <a:p>
              <a:pPr algn="ctr"/>
              <a:r>
                <a:rPr lang="ar-KW" b="1" dirty="0">
                  <a:latin typeface="Arial" panose="020B0604020202020204" pitchFamily="34" charset="0"/>
                  <a:cs typeface="AL-Mohanad Bold" pitchFamily="2" charset="-78"/>
                </a:rPr>
                <a:t>بالإضافة إلى وفر إضافي يقدر بحوالي 11 مليار دولار نتيجة لإنخفاض انبعاث الغازات الضارة بالبيئة</a:t>
              </a:r>
              <a:endParaRPr lang="en-US" b="1" dirty="0">
                <a:latin typeface="Arial" panose="020B0604020202020204" pitchFamily="34" charset="0"/>
                <a:cs typeface="AL-Mohanad Bold" pitchFamily="2" charset="-78"/>
              </a:endParaRPr>
            </a:p>
          </p:txBody>
        </p:sp>
        <p:sp>
          <p:nvSpPr>
            <p:cNvPr id="26" name="TextBox 25"/>
            <p:cNvSpPr txBox="1"/>
            <p:nvPr/>
          </p:nvSpPr>
          <p:spPr>
            <a:xfrm>
              <a:off x="5426880" y="1602632"/>
              <a:ext cx="724364" cy="728978"/>
            </a:xfrm>
            <a:prstGeom prst="rect">
              <a:avLst/>
            </a:prstGeom>
            <a:noFill/>
            <a:ln>
              <a:solidFill>
                <a:srgbClr val="0070C0"/>
              </a:solidFill>
            </a:ln>
          </p:spPr>
          <p:txBody>
            <a:bodyPr wrap="none" rtlCol="0">
              <a:spAutoFit/>
            </a:bodyPr>
            <a:lstStyle/>
            <a:p>
              <a:pPr algn="ctr"/>
              <a:r>
                <a:rPr lang="ar-KW" b="1" dirty="0">
                  <a:latin typeface="Arial" panose="020B0604020202020204" pitchFamily="34" charset="0"/>
                  <a:cs typeface="AL-Mohanad Bold" pitchFamily="2" charset="-78"/>
                </a:rPr>
                <a:t>موزع</a:t>
              </a:r>
            </a:p>
            <a:p>
              <a:pPr algn="ctr"/>
              <a:r>
                <a:rPr lang="ar-KW" b="1" dirty="0">
                  <a:latin typeface="Arial" panose="020B0604020202020204" pitchFamily="34" charset="0"/>
                  <a:cs typeface="AL-Mohanad Bold" pitchFamily="2" charset="-78"/>
                </a:rPr>
                <a:t>كالتالي</a:t>
              </a:r>
              <a:endParaRPr lang="en-US" b="1" dirty="0">
                <a:latin typeface="Arial" panose="020B0604020202020204" pitchFamily="34" charset="0"/>
                <a:cs typeface="AL-Mohanad Bold" pitchFamily="2" charset="-78"/>
              </a:endParaRPr>
            </a:p>
          </p:txBody>
        </p:sp>
        <p:sp>
          <p:nvSpPr>
            <p:cNvPr id="15" name="TextBox 14"/>
            <p:cNvSpPr txBox="1"/>
            <p:nvPr/>
          </p:nvSpPr>
          <p:spPr>
            <a:xfrm>
              <a:off x="1934897" y="4006462"/>
              <a:ext cx="3095840" cy="728978"/>
            </a:xfrm>
            <a:prstGeom prst="rect">
              <a:avLst/>
            </a:prstGeom>
            <a:noFill/>
            <a:ln>
              <a:solidFill>
                <a:srgbClr val="0070C0"/>
              </a:solidFill>
            </a:ln>
          </p:spPr>
          <p:txBody>
            <a:bodyPr wrap="square" rtlCol="0">
              <a:spAutoFit/>
            </a:bodyPr>
            <a:lstStyle/>
            <a:p>
              <a:pPr algn="ctr" rtl="1"/>
              <a:r>
                <a:rPr lang="ar-KW" b="1" dirty="0">
                  <a:latin typeface="Arial" panose="020B0604020202020204" pitchFamily="34" charset="0"/>
                  <a:cs typeface="AL-Mohanad Bold" pitchFamily="2" charset="-78"/>
                </a:rPr>
                <a:t>القيمة الحالية </a:t>
              </a:r>
              <a:r>
                <a:rPr lang="en-US" b="1" dirty="0">
                  <a:latin typeface="Arial" panose="020B0604020202020204" pitchFamily="34" charset="0"/>
                  <a:cs typeface="AL-Mohanad Bold" pitchFamily="2" charset="-78"/>
                </a:rPr>
                <a:t>PV</a:t>
              </a:r>
              <a:r>
                <a:rPr lang="ar-KW" b="1" dirty="0">
                  <a:latin typeface="Arial" panose="020B0604020202020204" pitchFamily="34" charset="0"/>
                  <a:cs typeface="AL-Mohanad Bold" pitchFamily="2" charset="-78"/>
                </a:rPr>
                <a:t> للوفورات تقدر </a:t>
              </a:r>
              <a:endParaRPr lang="en-US" b="1" dirty="0">
                <a:latin typeface="Arial" panose="020B0604020202020204" pitchFamily="34" charset="0"/>
                <a:cs typeface="AL-Mohanad Bold" pitchFamily="2" charset="-78"/>
              </a:endParaRPr>
            </a:p>
            <a:p>
              <a:pPr algn="ctr" rtl="1"/>
              <a:r>
                <a:rPr lang="ar-KW" b="1" dirty="0">
                  <a:latin typeface="Arial" panose="020B0604020202020204" pitchFamily="34" charset="0"/>
                  <a:cs typeface="AL-Mohanad Bold" pitchFamily="2" charset="-78"/>
                </a:rPr>
                <a:t>بحوالي 35 مليار دولار</a:t>
              </a:r>
              <a:endParaRPr lang="en-US" b="1" dirty="0">
                <a:latin typeface="Arial" panose="020B0604020202020204" pitchFamily="34" charset="0"/>
                <a:cs typeface="AL-Mohanad Bold" pitchFamily="2" charset="-78"/>
              </a:endParaRPr>
            </a:p>
          </p:txBody>
        </p:sp>
        <p:graphicFrame>
          <p:nvGraphicFramePr>
            <p:cNvPr id="21" name="Chart 20"/>
            <p:cNvGraphicFramePr/>
            <p:nvPr>
              <p:extLst/>
            </p:nvPr>
          </p:nvGraphicFramePr>
          <p:xfrm>
            <a:off x="6633181" y="4108169"/>
            <a:ext cx="2464690" cy="2472504"/>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p:nvPr/>
          </p:nvSpPr>
          <p:spPr>
            <a:xfrm>
              <a:off x="8352785" y="3644951"/>
              <a:ext cx="2298282" cy="728978"/>
            </a:xfrm>
            <a:prstGeom prst="rect">
              <a:avLst/>
            </a:prstGeom>
            <a:noFill/>
            <a:ln>
              <a:solidFill>
                <a:srgbClr val="0070C0"/>
              </a:solidFill>
            </a:ln>
          </p:spPr>
          <p:txBody>
            <a:bodyPr wrap="square" rtlCol="0">
              <a:spAutoFit/>
            </a:bodyPr>
            <a:lstStyle/>
            <a:p>
              <a:pPr algn="ctr"/>
              <a:r>
                <a:rPr lang="ar-KW" b="1" dirty="0">
                  <a:latin typeface="Arial" panose="020B0604020202020204" pitchFamily="34" charset="0"/>
                  <a:cs typeface="AL-Mohanad Bold" pitchFamily="2" charset="-78"/>
                </a:rPr>
                <a:t>مصر - ليبيا - تونس -الجزائر - المغرب - السودان</a:t>
              </a:r>
              <a:endParaRPr lang="en-US" b="1" dirty="0">
                <a:latin typeface="Arial" panose="020B0604020202020204" pitchFamily="34" charset="0"/>
                <a:cs typeface="AL-Mohanad Bold" pitchFamily="2" charset="-78"/>
              </a:endParaRPr>
            </a:p>
          </p:txBody>
        </p:sp>
        <p:cxnSp>
          <p:nvCxnSpPr>
            <p:cNvPr id="23" name="Elbow Connector 22"/>
            <p:cNvCxnSpPr>
              <a:stCxn id="22" idx="2"/>
            </p:cNvCxnSpPr>
            <p:nvPr/>
          </p:nvCxnSpPr>
          <p:spPr>
            <a:xfrm rot="5400000">
              <a:off x="8952503" y="4214850"/>
              <a:ext cx="390343" cy="708503"/>
            </a:xfrm>
            <a:prstGeom prst="bentConnector2">
              <a:avLst/>
            </a:prstGeom>
            <a:ln w="254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204049" y="4941095"/>
              <a:ext cx="481584" cy="728978"/>
            </a:xfrm>
            <a:prstGeom prst="rect">
              <a:avLst/>
            </a:prstGeom>
            <a:noFill/>
            <a:ln>
              <a:noFill/>
            </a:ln>
          </p:spPr>
          <p:txBody>
            <a:bodyPr wrap="none" rtlCol="0">
              <a:spAutoFit/>
            </a:bodyPr>
            <a:lstStyle/>
            <a:p>
              <a:pPr algn="ctr"/>
              <a:r>
                <a:rPr lang="ar-KW" b="1" dirty="0">
                  <a:latin typeface="Arial" panose="020B0604020202020204" pitchFamily="34" charset="0"/>
                  <a:cs typeface="AL-Mohanad Bold" pitchFamily="2" charset="-78"/>
                </a:rPr>
                <a:t>62 </a:t>
              </a:r>
            </a:p>
            <a:p>
              <a:pPr algn="ctr"/>
              <a:r>
                <a:rPr lang="ar-KW" b="1" dirty="0">
                  <a:latin typeface="Arial" panose="020B0604020202020204" pitchFamily="34" charset="0"/>
                  <a:cs typeface="AL-Mohanad Bold" pitchFamily="2" charset="-78"/>
                </a:rPr>
                <a:t>مليار</a:t>
              </a:r>
              <a:endParaRPr lang="en-US" b="1" dirty="0">
                <a:latin typeface="Arial" panose="020B0604020202020204" pitchFamily="34" charset="0"/>
                <a:cs typeface="AL-Mohanad Bold" pitchFamily="2" charset="-78"/>
              </a:endParaRPr>
            </a:p>
          </p:txBody>
        </p:sp>
        <p:sp>
          <p:nvSpPr>
            <p:cNvPr id="27" name="TextBox 26"/>
            <p:cNvSpPr txBox="1"/>
            <p:nvPr/>
          </p:nvSpPr>
          <p:spPr>
            <a:xfrm>
              <a:off x="6998261" y="4764273"/>
              <a:ext cx="481584" cy="728978"/>
            </a:xfrm>
            <a:prstGeom prst="rect">
              <a:avLst/>
            </a:prstGeom>
            <a:noFill/>
            <a:ln>
              <a:noFill/>
            </a:ln>
          </p:spPr>
          <p:txBody>
            <a:bodyPr wrap="none" rtlCol="0">
              <a:spAutoFit/>
            </a:bodyPr>
            <a:lstStyle/>
            <a:p>
              <a:pPr algn="ctr"/>
              <a:r>
                <a:rPr lang="ar-KW" b="1" dirty="0">
                  <a:latin typeface="Arial" panose="020B0604020202020204" pitchFamily="34" charset="0"/>
                  <a:cs typeface="AL-Mohanad Bold" pitchFamily="2" charset="-78"/>
                </a:rPr>
                <a:t>53</a:t>
              </a:r>
            </a:p>
            <a:p>
              <a:pPr algn="ctr"/>
              <a:r>
                <a:rPr lang="ar-KW" b="1" dirty="0">
                  <a:latin typeface="Arial" panose="020B0604020202020204" pitchFamily="34" charset="0"/>
                  <a:cs typeface="AL-Mohanad Bold" pitchFamily="2" charset="-78"/>
                </a:rPr>
                <a:t>مليار</a:t>
              </a:r>
              <a:endParaRPr lang="en-US" b="1" dirty="0">
                <a:latin typeface="Arial" panose="020B0604020202020204" pitchFamily="34" charset="0"/>
                <a:cs typeface="AL-Mohanad Bold" pitchFamily="2" charset="-78"/>
              </a:endParaRPr>
            </a:p>
          </p:txBody>
        </p:sp>
        <p:sp>
          <p:nvSpPr>
            <p:cNvPr id="28" name="TextBox 27"/>
            <p:cNvSpPr txBox="1"/>
            <p:nvPr/>
          </p:nvSpPr>
          <p:spPr>
            <a:xfrm>
              <a:off x="5257800" y="5085547"/>
              <a:ext cx="1437503" cy="728978"/>
            </a:xfrm>
            <a:prstGeom prst="rect">
              <a:avLst/>
            </a:prstGeom>
            <a:noFill/>
            <a:ln>
              <a:solidFill>
                <a:srgbClr val="0070C0"/>
              </a:solidFill>
            </a:ln>
          </p:spPr>
          <p:txBody>
            <a:bodyPr wrap="square" rtlCol="0">
              <a:spAutoFit/>
            </a:bodyPr>
            <a:lstStyle/>
            <a:p>
              <a:pPr algn="ctr"/>
              <a:r>
                <a:rPr lang="ar-KW" b="1" dirty="0">
                  <a:latin typeface="Arial" panose="020B0604020202020204" pitchFamily="34" charset="0"/>
                  <a:cs typeface="AL-Mohanad Bold" pitchFamily="2" charset="-78"/>
                </a:rPr>
                <a:t>دول مجلس التعاون الخليجي</a:t>
              </a:r>
              <a:endParaRPr lang="en-US" b="1" dirty="0">
                <a:latin typeface="Arial" panose="020B0604020202020204" pitchFamily="34" charset="0"/>
                <a:cs typeface="AL-Mohanad Bold" pitchFamily="2" charset="-78"/>
              </a:endParaRPr>
            </a:p>
          </p:txBody>
        </p:sp>
        <p:cxnSp>
          <p:nvCxnSpPr>
            <p:cNvPr id="29" name="Elbow Connector 28"/>
            <p:cNvCxnSpPr>
              <a:stCxn id="28" idx="0"/>
            </p:cNvCxnSpPr>
            <p:nvPr/>
          </p:nvCxnSpPr>
          <p:spPr>
            <a:xfrm rot="5400000" flipH="1" flipV="1">
              <a:off x="6273076" y="4386859"/>
              <a:ext cx="402163" cy="995213"/>
            </a:xfrm>
            <a:prstGeom prst="bentConnector2">
              <a:avLst/>
            </a:prstGeom>
            <a:ln w="254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492562" y="5724653"/>
              <a:ext cx="376521" cy="624839"/>
            </a:xfrm>
            <a:prstGeom prst="rect">
              <a:avLst/>
            </a:prstGeom>
            <a:noFill/>
            <a:ln>
              <a:noFill/>
            </a:ln>
          </p:spPr>
          <p:txBody>
            <a:bodyPr wrap="none" rtlCol="0">
              <a:spAutoFit/>
            </a:bodyPr>
            <a:lstStyle/>
            <a:p>
              <a:pPr algn="ctr"/>
              <a:r>
                <a:rPr lang="ar-KW" b="1" dirty="0">
                  <a:latin typeface="Arial" panose="020B0604020202020204" pitchFamily="34" charset="0"/>
                  <a:cs typeface="AL-Mohanad Bold" pitchFamily="2" charset="-78"/>
                </a:rPr>
                <a:t>5</a:t>
              </a:r>
            </a:p>
            <a:p>
              <a:pPr algn="ctr"/>
              <a:r>
                <a:rPr lang="ar-KW" sz="1200" dirty="0">
                  <a:latin typeface="Arial" panose="020B0604020202020204" pitchFamily="34" charset="0"/>
                  <a:cs typeface="AL-Mohanad Bold" pitchFamily="2" charset="-78"/>
                </a:rPr>
                <a:t>مليار</a:t>
              </a:r>
              <a:endParaRPr lang="en-US" sz="1200" dirty="0">
                <a:latin typeface="Arial" panose="020B0604020202020204" pitchFamily="34" charset="0"/>
                <a:cs typeface="AL-Mohanad Bold" pitchFamily="2" charset="-78"/>
              </a:endParaRPr>
            </a:p>
          </p:txBody>
        </p:sp>
        <p:sp>
          <p:nvSpPr>
            <p:cNvPr id="31" name="TextBox 30"/>
            <p:cNvSpPr txBox="1"/>
            <p:nvPr/>
          </p:nvSpPr>
          <p:spPr>
            <a:xfrm>
              <a:off x="3847565" y="6482806"/>
              <a:ext cx="3391488" cy="416559"/>
            </a:xfrm>
            <a:prstGeom prst="rect">
              <a:avLst/>
            </a:prstGeom>
            <a:noFill/>
            <a:ln>
              <a:solidFill>
                <a:srgbClr val="0070C0"/>
              </a:solidFill>
            </a:ln>
          </p:spPr>
          <p:txBody>
            <a:bodyPr wrap="square" rtlCol="0">
              <a:spAutoFit/>
            </a:bodyPr>
            <a:lstStyle/>
            <a:p>
              <a:pPr algn="ctr"/>
              <a:r>
                <a:rPr lang="ar-KW" b="1" dirty="0">
                  <a:latin typeface="Arial" panose="020B0604020202020204" pitchFamily="34" charset="0"/>
                  <a:cs typeface="AL-Mohanad Bold" pitchFamily="2" charset="-78"/>
                </a:rPr>
                <a:t>الأردن - سوريا - لبنان - العراق - فلسطين</a:t>
              </a:r>
              <a:endParaRPr lang="en-US" b="1" dirty="0">
                <a:latin typeface="Arial" panose="020B0604020202020204" pitchFamily="34" charset="0"/>
                <a:cs typeface="AL-Mohanad Bold" pitchFamily="2" charset="-78"/>
              </a:endParaRPr>
            </a:p>
          </p:txBody>
        </p:sp>
        <p:cxnSp>
          <p:nvCxnSpPr>
            <p:cNvPr id="32" name="Elbow Connector 31"/>
            <p:cNvCxnSpPr>
              <a:stCxn id="31" idx="3"/>
            </p:cNvCxnSpPr>
            <p:nvPr/>
          </p:nvCxnSpPr>
          <p:spPr>
            <a:xfrm flipV="1">
              <a:off x="7239053" y="6309246"/>
              <a:ext cx="379620" cy="381840"/>
            </a:xfrm>
            <a:prstGeom prst="bentConnector3">
              <a:avLst>
                <a:gd name="adj1" fmla="val 50000"/>
              </a:avLst>
            </a:prstGeom>
            <a:ln w="25400">
              <a:solidFill>
                <a:srgbClr val="0070C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3" name="Down Arrow 32"/>
            <p:cNvSpPr/>
            <p:nvPr/>
          </p:nvSpPr>
          <p:spPr>
            <a:xfrm>
              <a:off x="7577477" y="3500935"/>
              <a:ext cx="395296" cy="565197"/>
            </a:xfrm>
            <a:prstGeom prst="downArrow">
              <a:avLst>
                <a:gd name="adj1" fmla="val 48640"/>
                <a:gd name="adj2" fmla="val 33343"/>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L-Mohanad Bold" pitchFamily="2" charset="-78"/>
              </a:endParaRPr>
            </a:p>
          </p:txBody>
        </p:sp>
        <p:pic>
          <p:nvPicPr>
            <p:cNvPr id="34" name="Picture 33"/>
            <p:cNvPicPr>
              <a:picLocks noChangeAspect="1"/>
            </p:cNvPicPr>
            <p:nvPr/>
          </p:nvPicPr>
          <p:blipFill>
            <a:blip r:embed="rId5">
              <a:clrChange>
                <a:clrFrom>
                  <a:srgbClr val="FFFFFF"/>
                </a:clrFrom>
                <a:clrTo>
                  <a:srgbClr val="FFFFFF">
                    <a:alpha val="0"/>
                  </a:srgbClr>
                </a:clrTo>
              </a:clrChange>
            </a:blip>
            <a:stretch>
              <a:fillRect/>
            </a:stretch>
          </p:blipFill>
          <p:spPr>
            <a:xfrm>
              <a:off x="9459477" y="5652275"/>
              <a:ext cx="542562" cy="698755"/>
            </a:xfrm>
            <a:prstGeom prst="rect">
              <a:avLst/>
            </a:prstGeom>
          </p:spPr>
        </p:pic>
        <p:sp>
          <p:nvSpPr>
            <p:cNvPr id="2" name="Down Arrow 1"/>
            <p:cNvSpPr/>
            <p:nvPr/>
          </p:nvSpPr>
          <p:spPr>
            <a:xfrm flipV="1">
              <a:off x="9980434" y="5486401"/>
              <a:ext cx="230366" cy="79225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cs typeface="AL-Mohanad Bold" pitchFamily="2" charset="-78"/>
              </a:endParaRPr>
            </a:p>
          </p:txBody>
        </p:sp>
        <p:sp>
          <p:nvSpPr>
            <p:cNvPr id="35" name="Down Arrow 34"/>
            <p:cNvSpPr/>
            <p:nvPr/>
          </p:nvSpPr>
          <p:spPr>
            <a:xfrm flipV="1">
              <a:off x="10418619" y="2568045"/>
              <a:ext cx="230366" cy="79225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cs typeface="AL-Mohanad Bold" pitchFamily="2" charset="-78"/>
              </a:endParaRPr>
            </a:p>
          </p:txBody>
        </p:sp>
      </p:grpSp>
      <p:pic>
        <p:nvPicPr>
          <p:cNvPr id="36" name="Picture 35">
            <a:extLst>
              <a:ext uri="{FF2B5EF4-FFF2-40B4-BE49-F238E27FC236}">
                <a16:creationId xmlns:a16="http://schemas.microsoft.com/office/drawing/2014/main" id="{05B4A089-4D5A-40E6-A26E-F5EAC0BC55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916"/>
            <a:ext cx="2301400" cy="1485123"/>
          </a:xfrm>
          <a:prstGeom prst="rect">
            <a:avLst/>
          </a:prstGeom>
        </p:spPr>
      </p:pic>
      <p:sp>
        <p:nvSpPr>
          <p:cNvPr id="37" name="Title 4">
            <a:extLst>
              <a:ext uri="{FF2B5EF4-FFF2-40B4-BE49-F238E27FC236}">
                <a16:creationId xmlns:a16="http://schemas.microsoft.com/office/drawing/2014/main" id="{E0C405EA-EE2C-4E04-8446-039107C98AD7}"/>
              </a:ext>
            </a:extLst>
          </p:cNvPr>
          <p:cNvSpPr>
            <a:spLocks noGrp="1"/>
          </p:cNvSpPr>
          <p:nvPr>
            <p:ph type="title"/>
          </p:nvPr>
        </p:nvSpPr>
        <p:spPr>
          <a:xfrm>
            <a:off x="1862459" y="122801"/>
            <a:ext cx="10217374" cy="1252728"/>
          </a:xfrm>
        </p:spPr>
        <p:txBody>
          <a:bodyPr>
            <a:normAutofit fontScale="90000"/>
          </a:bodyPr>
          <a:lstStyle/>
          <a:p>
            <a:pPr algn="ctr" rtl="1"/>
            <a:r>
              <a:rPr lang="ar-SA" sz="3600" dirty="0">
                <a:solidFill>
                  <a:srgbClr val="002060"/>
                </a:solidFill>
                <a:latin typeface="Arial" panose="020B0604020202020204" pitchFamily="34" charset="0"/>
                <a:cs typeface="AL-Mohanad Bold" pitchFamily="2" charset="-78"/>
              </a:rPr>
              <a:t>دراسة الربط العربي </a:t>
            </a:r>
            <a:br>
              <a:rPr lang="ar-SA" sz="3600" dirty="0">
                <a:solidFill>
                  <a:srgbClr val="002060"/>
                </a:solidFill>
                <a:latin typeface="Arial" panose="020B0604020202020204" pitchFamily="34" charset="0"/>
                <a:cs typeface="AL-Mohanad Bold" pitchFamily="2" charset="-78"/>
              </a:rPr>
            </a:br>
            <a:r>
              <a:rPr lang="ar-KW" sz="3600" dirty="0">
                <a:solidFill>
                  <a:srgbClr val="002060"/>
                </a:solidFill>
                <a:latin typeface="Arial" panose="020B0604020202020204" pitchFamily="34" charset="0"/>
                <a:cs typeface="AL-Mohanad Bold" pitchFamily="2" charset="-78"/>
              </a:rPr>
              <a:t>الوفر المقدر في تكاليف التوليد في الدول العربية</a:t>
            </a:r>
            <a:r>
              <a:rPr lang="ar-SA" sz="3600" dirty="0">
                <a:solidFill>
                  <a:srgbClr val="002060"/>
                </a:solidFill>
                <a:latin typeface="Arial" panose="020B0604020202020204" pitchFamily="34" charset="0"/>
                <a:cs typeface="AL-Mohanad Bold" pitchFamily="2" charset="-78"/>
              </a:rPr>
              <a:t> </a:t>
            </a:r>
            <a:r>
              <a:rPr lang="ar-KW" sz="3600" dirty="0">
                <a:solidFill>
                  <a:srgbClr val="002060"/>
                </a:solidFill>
                <a:latin typeface="Arial" panose="020B0604020202020204" pitchFamily="34" charset="0"/>
                <a:cs typeface="AL-Mohanad Bold" pitchFamily="2" charset="-78"/>
              </a:rPr>
              <a:t>خلال الفترة 2012-2030</a:t>
            </a:r>
            <a:endParaRPr lang="en-US" dirty="0">
              <a:solidFill>
                <a:srgbClr val="002060"/>
              </a:solidFill>
              <a:cs typeface="AL-Mohanad Bold" pitchFamily="2" charset="-78"/>
            </a:endParaRPr>
          </a:p>
        </p:txBody>
      </p:sp>
    </p:spTree>
    <p:extLst>
      <p:ext uri="{BB962C8B-B14F-4D97-AF65-F5344CB8AC3E}">
        <p14:creationId xmlns:p14="http://schemas.microsoft.com/office/powerpoint/2010/main" val="608833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6115" y="133236"/>
            <a:ext cx="9044284" cy="1077218"/>
          </a:xfrm>
          <a:prstGeom prst="rect">
            <a:avLst/>
          </a:prstGeom>
          <a:noFill/>
        </p:spPr>
        <p:txBody>
          <a:bodyPr wrap="square" rtlCol="0">
            <a:spAutoFit/>
          </a:bodyPr>
          <a:lstStyle/>
          <a:p>
            <a:pPr algn="ctr" rtl="1"/>
            <a:r>
              <a:rPr lang="ar-SA" sz="3200" dirty="0">
                <a:solidFill>
                  <a:srgbClr val="002060"/>
                </a:solidFill>
                <a:cs typeface="AL-Mohanad Bold" pitchFamily="2" charset="-78"/>
              </a:rPr>
              <a:t>دراسة الربط العربي </a:t>
            </a:r>
          </a:p>
          <a:p>
            <a:pPr algn="ctr" rtl="1"/>
            <a:r>
              <a:rPr lang="ar-SA" sz="3200" dirty="0">
                <a:solidFill>
                  <a:srgbClr val="002060"/>
                </a:solidFill>
                <a:cs typeface="AL-Mohanad Bold" pitchFamily="2" charset="-78"/>
              </a:rPr>
              <a:t> </a:t>
            </a:r>
            <a:r>
              <a:rPr lang="ar-KW" sz="3200" dirty="0">
                <a:solidFill>
                  <a:srgbClr val="002060"/>
                </a:solidFill>
                <a:cs typeface="AL-Mohanad Bold" pitchFamily="2" charset="-78"/>
              </a:rPr>
              <a:t>المشاريع المقترحة </a:t>
            </a:r>
            <a:r>
              <a:rPr lang="ar-SA" sz="3200" dirty="0">
                <a:solidFill>
                  <a:srgbClr val="002060"/>
                </a:solidFill>
                <a:cs typeface="AL-Mohanad Bold" pitchFamily="2" charset="-78"/>
              </a:rPr>
              <a:t>لربط الدول العربية</a:t>
            </a:r>
            <a:endParaRPr lang="en-US" sz="2800" dirty="0">
              <a:solidFill>
                <a:srgbClr val="002060"/>
              </a:solidFill>
              <a:cs typeface="AL-Mohanad Bold" pitchFamily="2" charset="-78"/>
            </a:endParaRPr>
          </a:p>
        </p:txBody>
      </p:sp>
      <p:pic>
        <p:nvPicPr>
          <p:cNvPr id="5" name="Picture 4">
            <a:extLst>
              <a:ext uri="{FF2B5EF4-FFF2-40B4-BE49-F238E27FC236}">
                <a16:creationId xmlns:a16="http://schemas.microsoft.com/office/drawing/2014/main" id="{9F74859C-8B53-4FF8-8741-DF14436942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16"/>
            <a:ext cx="2137340" cy="1379253"/>
          </a:xfrm>
          <a:prstGeom prst="rect">
            <a:avLst/>
          </a:prstGeom>
        </p:spPr>
      </p:pic>
      <p:graphicFrame>
        <p:nvGraphicFramePr>
          <p:cNvPr id="6" name="Table 5">
            <a:extLst>
              <a:ext uri="{FF2B5EF4-FFF2-40B4-BE49-F238E27FC236}">
                <a16:creationId xmlns:a16="http://schemas.microsoft.com/office/drawing/2014/main" id="{38729355-8266-40AB-99AC-11D89A755947}"/>
              </a:ext>
            </a:extLst>
          </p:cNvPr>
          <p:cNvGraphicFramePr>
            <a:graphicFrameLocks noGrp="1"/>
          </p:cNvGraphicFramePr>
          <p:nvPr>
            <p:extLst>
              <p:ext uri="{D42A27DB-BD31-4B8C-83A1-F6EECF244321}">
                <p14:modId xmlns:p14="http://schemas.microsoft.com/office/powerpoint/2010/main" val="4169348537"/>
              </p:ext>
            </p:extLst>
          </p:nvPr>
        </p:nvGraphicFramePr>
        <p:xfrm>
          <a:off x="682996" y="1861885"/>
          <a:ext cx="10826008" cy="4714146"/>
        </p:xfrm>
        <a:graphic>
          <a:graphicData uri="http://schemas.openxmlformats.org/drawingml/2006/table">
            <a:tbl>
              <a:tblPr firstRow="1" bandRow="1">
                <a:tableStyleId>{B301B821-A1FF-4177-AEE7-76D212191A09}</a:tableStyleId>
              </a:tblPr>
              <a:tblGrid>
                <a:gridCol w="3522964">
                  <a:extLst>
                    <a:ext uri="{9D8B030D-6E8A-4147-A177-3AD203B41FA5}">
                      <a16:colId xmlns:a16="http://schemas.microsoft.com/office/drawing/2014/main" val="20000"/>
                    </a:ext>
                  </a:extLst>
                </a:gridCol>
                <a:gridCol w="2205649">
                  <a:extLst>
                    <a:ext uri="{9D8B030D-6E8A-4147-A177-3AD203B41FA5}">
                      <a16:colId xmlns:a16="http://schemas.microsoft.com/office/drawing/2014/main" val="20001"/>
                    </a:ext>
                  </a:extLst>
                </a:gridCol>
                <a:gridCol w="1514921">
                  <a:extLst>
                    <a:ext uri="{9D8B030D-6E8A-4147-A177-3AD203B41FA5}">
                      <a16:colId xmlns:a16="http://schemas.microsoft.com/office/drawing/2014/main" val="20002"/>
                    </a:ext>
                  </a:extLst>
                </a:gridCol>
                <a:gridCol w="1454081">
                  <a:extLst>
                    <a:ext uri="{9D8B030D-6E8A-4147-A177-3AD203B41FA5}">
                      <a16:colId xmlns:a16="http://schemas.microsoft.com/office/drawing/2014/main" val="20003"/>
                    </a:ext>
                  </a:extLst>
                </a:gridCol>
                <a:gridCol w="2128393">
                  <a:extLst>
                    <a:ext uri="{9D8B030D-6E8A-4147-A177-3AD203B41FA5}">
                      <a16:colId xmlns:a16="http://schemas.microsoft.com/office/drawing/2014/main" val="20004"/>
                    </a:ext>
                  </a:extLst>
                </a:gridCol>
              </a:tblGrid>
              <a:tr h="462098">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400" b="1" u="sng" kern="1200" dirty="0">
                          <a:solidFill>
                            <a:schemeClr val="lt1"/>
                          </a:solidFill>
                          <a:latin typeface="Arial" panose="020B0604020202020204" pitchFamily="34" charset="0"/>
                          <a:ea typeface="+mn-ea"/>
                          <a:cs typeface="AL-Mohanad Bold" pitchFamily="2" charset="-78"/>
                        </a:rPr>
                        <a:t>ملاحظات</a:t>
                      </a:r>
                      <a:r>
                        <a:rPr lang="ar-SA" sz="2400" b="1" u="sng" baseline="0" dirty="0">
                          <a:solidFill>
                            <a:schemeClr val="tx1"/>
                          </a:solidFill>
                          <a:latin typeface="Arial" panose="020B0604020202020204" pitchFamily="34" charset="0"/>
                          <a:cs typeface="AL-Mohanad Bold" pitchFamily="2" charset="-78"/>
                        </a:rPr>
                        <a:t> </a:t>
                      </a:r>
                      <a:endParaRPr lang="en-US" sz="2400" b="1" u="sng" dirty="0">
                        <a:solidFill>
                          <a:schemeClr val="tx1"/>
                        </a:solidFill>
                        <a:latin typeface="Arial" panose="020B0604020202020204" pitchFamily="34" charset="0"/>
                        <a:cs typeface="AL-Mohanad Bold" pitchFamily="2" charset="-78"/>
                      </a:endParaRPr>
                    </a:p>
                  </a:txBody>
                  <a:tcPr anchor="ctr"/>
                </a:tc>
                <a:tc>
                  <a:txBody>
                    <a:bodyPr/>
                    <a:lstStyle/>
                    <a:p>
                      <a:pPr algn="ctr" rtl="1"/>
                      <a:r>
                        <a:rPr lang="ar-KW" sz="2400" u="sng" dirty="0">
                          <a:latin typeface="Arial" panose="020B0604020202020204" pitchFamily="34" charset="0"/>
                          <a:cs typeface="AL-Mohanad Bold" pitchFamily="2" charset="-78"/>
                        </a:rPr>
                        <a:t>عدد الدارات</a:t>
                      </a:r>
                      <a:endParaRPr lang="en-US" sz="2400" b="1" u="sng" dirty="0">
                        <a:solidFill>
                          <a:schemeClr val="tx1"/>
                        </a:solidFill>
                        <a:latin typeface="Arial" panose="020B0604020202020204" pitchFamily="34" charset="0"/>
                        <a:cs typeface="AL-Mohanad Bold" pitchFamily="2" charset="-78"/>
                      </a:endParaRPr>
                    </a:p>
                  </a:txBody>
                  <a:tcPr anchor="ctr"/>
                </a:tc>
                <a:tc>
                  <a:txBody>
                    <a:bodyPr/>
                    <a:lstStyle/>
                    <a:p>
                      <a:pPr algn="ctr" rtl="1"/>
                      <a:r>
                        <a:rPr lang="ar-KW" sz="2400" u="sng" dirty="0">
                          <a:latin typeface="Arial" panose="020B0604020202020204" pitchFamily="34" charset="0"/>
                          <a:cs typeface="AL-Mohanad Bold" pitchFamily="2" charset="-78"/>
                        </a:rPr>
                        <a:t>التقنية</a:t>
                      </a:r>
                      <a:endParaRPr lang="en-US" sz="2400" b="1" u="sng" dirty="0">
                        <a:solidFill>
                          <a:schemeClr val="tx1"/>
                        </a:solidFill>
                        <a:latin typeface="Arial" panose="020B0604020202020204" pitchFamily="34" charset="0"/>
                        <a:cs typeface="AL-Mohanad Bold" pitchFamily="2" charset="-78"/>
                      </a:endParaRPr>
                    </a:p>
                  </a:txBody>
                  <a:tcPr anchor="ctr"/>
                </a:tc>
                <a:tc>
                  <a:txBody>
                    <a:bodyPr/>
                    <a:lstStyle/>
                    <a:p>
                      <a:pPr algn="ctr" rtl="1"/>
                      <a:r>
                        <a:rPr lang="ar-KW" sz="2400" u="sng" dirty="0">
                          <a:latin typeface="Arial" panose="020B0604020202020204" pitchFamily="34" charset="0"/>
                          <a:cs typeface="AL-Mohanad Bold" pitchFamily="2" charset="-78"/>
                        </a:rPr>
                        <a:t>التوتر</a:t>
                      </a:r>
                      <a:endParaRPr lang="en-US" sz="2400" b="1" u="sng" dirty="0">
                        <a:solidFill>
                          <a:schemeClr val="tx1"/>
                        </a:solidFill>
                        <a:latin typeface="Arial" panose="020B0604020202020204" pitchFamily="34" charset="0"/>
                        <a:cs typeface="AL-Mohanad Bold" pitchFamily="2" charset="-78"/>
                      </a:endParaRPr>
                    </a:p>
                  </a:txBody>
                  <a:tcPr anchor="ctr"/>
                </a:tc>
                <a:tc>
                  <a:txBody>
                    <a:bodyPr/>
                    <a:lstStyle/>
                    <a:p>
                      <a:pPr algn="r" rtl="1"/>
                      <a:r>
                        <a:rPr lang="ar-KW" sz="2400" u="sng" dirty="0">
                          <a:latin typeface="Arial" panose="020B0604020202020204" pitchFamily="34" charset="0"/>
                          <a:cs typeface="AL-Mohanad Bold" pitchFamily="2" charset="-78"/>
                        </a:rPr>
                        <a:t>الدول المشمولة</a:t>
                      </a:r>
                      <a:endParaRPr lang="en-US" sz="2400" b="1" u="sng" dirty="0">
                        <a:solidFill>
                          <a:schemeClr val="tx1"/>
                        </a:solidFill>
                        <a:latin typeface="Arial" panose="020B0604020202020204" pitchFamily="34" charset="0"/>
                        <a:cs typeface="AL-Mohanad Bold" pitchFamily="2" charset="-78"/>
                      </a:endParaRPr>
                    </a:p>
                  </a:txBody>
                  <a:tcPr anchor="ctr"/>
                </a:tc>
                <a:extLst>
                  <a:ext uri="{0D108BD9-81ED-4DB2-BD59-A6C34878D82A}">
                    <a16:rowId xmlns:a16="http://schemas.microsoft.com/office/drawing/2014/main" val="10000"/>
                  </a:ext>
                </a:extLst>
              </a:tr>
              <a:tr h="622381">
                <a:tc>
                  <a:txBody>
                    <a:bodyPr/>
                    <a:lstStyle/>
                    <a:p>
                      <a:pPr algn="ctr" rtl="1"/>
                      <a:r>
                        <a:rPr lang="ar-SA" sz="1600" b="1" u="none" kern="1200" dirty="0">
                          <a:solidFill>
                            <a:schemeClr val="tx1"/>
                          </a:solidFill>
                          <a:highlight>
                            <a:srgbClr val="FFFF00"/>
                          </a:highlight>
                          <a:latin typeface="Arial" panose="020B0604020202020204" pitchFamily="34" charset="0"/>
                          <a:ea typeface="+mn-ea"/>
                          <a:cs typeface="AL-Mohanad Bold" pitchFamily="2" charset="-78"/>
                        </a:rPr>
                        <a:t>تكلفة المشروع مليار و600 مليون دولار، العائد مقابل التكلفة 3 بنسبة (13%) </a:t>
                      </a:r>
                      <a:endParaRPr lang="en-US" sz="1600" b="1" u="none" kern="1200" dirty="0">
                        <a:solidFill>
                          <a:schemeClr val="tx1"/>
                        </a:solidFill>
                        <a:highlight>
                          <a:srgbClr val="FFFF00"/>
                        </a:highlight>
                        <a:latin typeface="Arial" panose="020B0604020202020204" pitchFamily="34" charset="0"/>
                        <a:ea typeface="+mn-ea"/>
                        <a:cs typeface="AL-Mohanad Bold" pitchFamily="2" charset="-78"/>
                      </a:endParaRPr>
                    </a:p>
                  </a:txBody>
                  <a:tcPr anchor="ctr"/>
                </a:tc>
                <a:tc>
                  <a:txBody>
                    <a:bodyPr/>
                    <a:lstStyle/>
                    <a:p>
                      <a:pPr algn="ctr" rtl="0"/>
                      <a:r>
                        <a:rPr lang="en-US" sz="1600" b="0" u="none" dirty="0">
                          <a:solidFill>
                            <a:schemeClr val="tx1"/>
                          </a:solidFill>
                          <a:highlight>
                            <a:srgbClr val="FFFF00"/>
                          </a:highlight>
                          <a:latin typeface="Arial" panose="020B0604020202020204" pitchFamily="34" charset="0"/>
                          <a:cs typeface="AL-Mohanad Bold" pitchFamily="2" charset="-78"/>
                        </a:rPr>
                        <a:t>1500 MW (1</a:t>
                      </a:r>
                      <a:r>
                        <a:rPr lang="en-US" sz="1600" b="0" u="none" baseline="30000" dirty="0">
                          <a:solidFill>
                            <a:schemeClr val="tx1"/>
                          </a:solidFill>
                          <a:highlight>
                            <a:srgbClr val="FFFF00"/>
                          </a:highlight>
                          <a:latin typeface="Arial" panose="020B0604020202020204" pitchFamily="34" charset="0"/>
                          <a:cs typeface="AL-Mohanad Bold" pitchFamily="2" charset="-78"/>
                        </a:rPr>
                        <a:t>st</a:t>
                      </a:r>
                      <a:r>
                        <a:rPr lang="en-US" sz="1600" b="0" u="none" dirty="0">
                          <a:solidFill>
                            <a:schemeClr val="tx1"/>
                          </a:solidFill>
                          <a:highlight>
                            <a:srgbClr val="FFFF00"/>
                          </a:highlight>
                          <a:latin typeface="Arial" panose="020B0604020202020204" pitchFamily="34" charset="0"/>
                          <a:cs typeface="AL-Mohanad Bold" pitchFamily="2" charset="-78"/>
                        </a:rPr>
                        <a:t> Phase)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u="none" dirty="0">
                          <a:solidFill>
                            <a:schemeClr val="tx1"/>
                          </a:solidFill>
                          <a:highlight>
                            <a:srgbClr val="FFFF00"/>
                          </a:highlight>
                          <a:latin typeface="Arial" panose="020B0604020202020204" pitchFamily="34" charset="0"/>
                          <a:cs typeface="AL-Mohanad Bold" pitchFamily="2" charset="-78"/>
                        </a:rPr>
                        <a:t>1500 MW (2</a:t>
                      </a:r>
                      <a:r>
                        <a:rPr lang="en-US" sz="1600" b="0" u="none" baseline="30000" dirty="0">
                          <a:solidFill>
                            <a:schemeClr val="tx1"/>
                          </a:solidFill>
                          <a:highlight>
                            <a:srgbClr val="FFFF00"/>
                          </a:highlight>
                          <a:latin typeface="Arial" panose="020B0604020202020204" pitchFamily="34" charset="0"/>
                          <a:cs typeface="AL-Mohanad Bold" pitchFamily="2" charset="-78"/>
                        </a:rPr>
                        <a:t>nd</a:t>
                      </a:r>
                      <a:r>
                        <a:rPr lang="en-US" sz="1600" b="0" u="none" dirty="0">
                          <a:solidFill>
                            <a:schemeClr val="tx1"/>
                          </a:solidFill>
                          <a:highlight>
                            <a:srgbClr val="FFFF00"/>
                          </a:highlight>
                          <a:latin typeface="Arial" panose="020B0604020202020204" pitchFamily="34" charset="0"/>
                          <a:cs typeface="AL-Mohanad Bold" pitchFamily="2" charset="-78"/>
                        </a:rPr>
                        <a:t> Phase)</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u="none" dirty="0">
                          <a:highlight>
                            <a:srgbClr val="FFFF00"/>
                          </a:highlight>
                          <a:latin typeface="Arial" panose="020B0604020202020204" pitchFamily="34" charset="0"/>
                          <a:cs typeface="AL-Mohanad Bold" pitchFamily="2" charset="-78"/>
                        </a:rPr>
                        <a:t>Multi-Terminal HVDC</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600" u="none" dirty="0">
                          <a:highlight>
                            <a:srgbClr val="FFFF00"/>
                          </a:highlight>
                          <a:latin typeface="Arial" panose="020B0604020202020204" pitchFamily="34" charset="0"/>
                          <a:cs typeface="AL-Mohanad Bold" pitchFamily="2" charset="-78"/>
                        </a:rPr>
                        <a:t>5</a:t>
                      </a:r>
                      <a:r>
                        <a:rPr lang="ar-KW" sz="1600" u="none" dirty="0">
                          <a:highlight>
                            <a:srgbClr val="FFFF00"/>
                          </a:highlight>
                          <a:latin typeface="Arial" panose="020B0604020202020204" pitchFamily="34" charset="0"/>
                          <a:cs typeface="AL-Mohanad Bold" pitchFamily="2" charset="-78"/>
                        </a:rPr>
                        <a:t>00 ك.ف.</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tc>
                  <a:txBody>
                    <a:bodyPr/>
                    <a:lstStyle/>
                    <a:p>
                      <a:pPr marL="1165225" marR="0" indent="-1165225" algn="r" defTabSz="914400" rtl="1" eaLnBrk="1" fontAlgn="auto" latinLnBrk="0" hangingPunct="1">
                        <a:lnSpc>
                          <a:spcPct val="100000"/>
                        </a:lnSpc>
                        <a:spcBef>
                          <a:spcPts val="0"/>
                        </a:spcBef>
                        <a:spcAft>
                          <a:spcPts val="0"/>
                        </a:spcAft>
                        <a:buClrTx/>
                        <a:buSzTx/>
                        <a:buFontTx/>
                        <a:buNone/>
                        <a:tabLst/>
                        <a:defRPr/>
                      </a:pPr>
                      <a:r>
                        <a:rPr lang="ar-SA" sz="1600" u="none" dirty="0">
                          <a:highlight>
                            <a:srgbClr val="FFFF00"/>
                          </a:highlight>
                          <a:latin typeface="Arial" panose="020B0604020202020204" pitchFamily="34" charset="0"/>
                          <a:cs typeface="AL-Mohanad Bold" pitchFamily="2" charset="-78"/>
                        </a:rPr>
                        <a:t>1-السعودية </a:t>
                      </a:r>
                      <a:r>
                        <a:rPr lang="ar-KW" sz="1600" u="none" dirty="0">
                          <a:highlight>
                            <a:srgbClr val="FFFF00"/>
                          </a:highlight>
                          <a:latin typeface="Arial" panose="020B0604020202020204" pitchFamily="34" charset="0"/>
                          <a:cs typeface="AL-Mohanad Bold" pitchFamily="2" charset="-78"/>
                        </a:rPr>
                        <a:t>–</a:t>
                      </a:r>
                      <a:r>
                        <a:rPr lang="ar-KW" sz="1600" u="none" baseline="0" dirty="0">
                          <a:highlight>
                            <a:srgbClr val="FFFF00"/>
                          </a:highlight>
                          <a:latin typeface="Arial" panose="020B0604020202020204" pitchFamily="34" charset="0"/>
                          <a:cs typeface="AL-Mohanad Bold" pitchFamily="2" charset="-78"/>
                        </a:rPr>
                        <a:t> </a:t>
                      </a:r>
                      <a:r>
                        <a:rPr lang="ar-KW" sz="1600" u="none" dirty="0">
                          <a:highlight>
                            <a:srgbClr val="FFFF00"/>
                          </a:highlight>
                          <a:latin typeface="Arial" panose="020B0604020202020204" pitchFamily="34" charset="0"/>
                          <a:cs typeface="AL-Mohanad Bold" pitchFamily="2" charset="-78"/>
                        </a:rPr>
                        <a:t>مصر </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extLst>
                  <a:ext uri="{0D108BD9-81ED-4DB2-BD59-A6C34878D82A}">
                    <a16:rowId xmlns:a16="http://schemas.microsoft.com/office/drawing/2014/main" val="802150702"/>
                  </a:ext>
                </a:extLst>
              </a:tr>
              <a:tr h="481233">
                <a:tc>
                  <a:txBody>
                    <a:bodyPr/>
                    <a:lstStyle/>
                    <a:p>
                      <a:pPr algn="ctr" rtl="1"/>
                      <a:r>
                        <a:rPr lang="ar-SA" sz="1600" b="1" u="none" dirty="0">
                          <a:solidFill>
                            <a:schemeClr val="tx1"/>
                          </a:solidFill>
                          <a:latin typeface="Arial" panose="020B0604020202020204" pitchFamily="34" charset="0"/>
                          <a:cs typeface="AL-Mohanad Bold" pitchFamily="2" charset="-78"/>
                        </a:rPr>
                        <a:t>115 مليون دولار، العائد مقابل</a:t>
                      </a:r>
                      <a:r>
                        <a:rPr lang="ar-SA" sz="1600" b="1" u="none" baseline="0" dirty="0">
                          <a:solidFill>
                            <a:schemeClr val="tx1"/>
                          </a:solidFill>
                          <a:latin typeface="Arial" panose="020B0604020202020204" pitchFamily="34" charset="0"/>
                          <a:cs typeface="AL-Mohanad Bold" pitchFamily="2" charset="-78"/>
                        </a:rPr>
                        <a:t> التكلفة بمعدل 4.5</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algn="ctr" rtl="0"/>
                      <a:r>
                        <a:rPr lang="en-US" sz="1600" u="none" dirty="0">
                          <a:latin typeface="Arial" panose="020B0604020202020204" pitchFamily="34" charset="0"/>
                          <a:cs typeface="AL-Mohanad Bold" pitchFamily="2" charset="-78"/>
                        </a:rPr>
                        <a:t>Single</a:t>
                      </a:r>
                      <a:r>
                        <a:rPr lang="en-US" sz="1600" u="none" baseline="0" dirty="0">
                          <a:latin typeface="Arial" panose="020B0604020202020204" pitchFamily="34" charset="0"/>
                          <a:cs typeface="AL-Mohanad Bold" pitchFamily="2" charset="-78"/>
                        </a:rPr>
                        <a:t> Circuit</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algn="ctr" rtl="0"/>
                      <a:r>
                        <a:rPr lang="en-US" sz="1600" u="none" dirty="0">
                          <a:latin typeface="Arial" panose="020B0604020202020204" pitchFamily="34" charset="0"/>
                          <a:cs typeface="AL-Mohanad Bold" pitchFamily="2" charset="-78"/>
                        </a:rPr>
                        <a:t>(</a:t>
                      </a:r>
                      <a:r>
                        <a:rPr lang="en-US" sz="1600" u="none" dirty="0" err="1">
                          <a:latin typeface="Arial" panose="020B0604020202020204" pitchFamily="34" charset="0"/>
                          <a:cs typeface="AL-Mohanad Bold" pitchFamily="2" charset="-78"/>
                        </a:rPr>
                        <a:t>BtB</a:t>
                      </a:r>
                      <a:r>
                        <a:rPr lang="en-US" sz="1600" u="none" dirty="0">
                          <a:latin typeface="Arial" panose="020B0604020202020204" pitchFamily="34" charset="0"/>
                          <a:cs typeface="AL-Mohanad Bold" pitchFamily="2" charset="-78"/>
                        </a:rPr>
                        <a:t>)</a:t>
                      </a:r>
                      <a:r>
                        <a:rPr lang="en-US" sz="1600" u="none" baseline="0" dirty="0">
                          <a:latin typeface="Arial" panose="020B0604020202020204" pitchFamily="34" charset="0"/>
                          <a:cs typeface="AL-Mohanad Bold" pitchFamily="2" charset="-78"/>
                        </a:rPr>
                        <a:t> </a:t>
                      </a:r>
                      <a:r>
                        <a:rPr lang="en-US" sz="1600" u="none" baseline="0" dirty="0" err="1">
                          <a:latin typeface="Arial" panose="020B0604020202020204" pitchFamily="34" charset="0"/>
                          <a:cs typeface="AL-Mohanad Bold" pitchFamily="2" charset="-78"/>
                        </a:rPr>
                        <a:t>a.c</a:t>
                      </a:r>
                      <a:r>
                        <a:rPr lang="en-US" sz="1600" u="none" baseline="0" dirty="0">
                          <a:latin typeface="Arial" panose="020B0604020202020204" pitchFamily="34" charset="0"/>
                          <a:cs typeface="AL-Mohanad Bold" pitchFamily="2" charset="-78"/>
                        </a:rPr>
                        <a:t>.</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algn="ctr" rtl="1"/>
                      <a:r>
                        <a:rPr lang="ar-KW" sz="1600" u="none" dirty="0">
                          <a:latin typeface="Arial" panose="020B0604020202020204" pitchFamily="34" charset="0"/>
                          <a:cs typeface="AL-Mohanad Bold" pitchFamily="2" charset="-78"/>
                        </a:rPr>
                        <a:t>500/400 ك.ف.</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algn="r" rtl="1"/>
                      <a:r>
                        <a:rPr lang="ar-SA" sz="1600" u="none" dirty="0">
                          <a:latin typeface="Arial" panose="020B0604020202020204" pitchFamily="34" charset="0"/>
                          <a:cs typeface="AL-Mohanad Bold" pitchFamily="2" charset="-78"/>
                        </a:rPr>
                        <a:t>2</a:t>
                      </a:r>
                      <a:r>
                        <a:rPr lang="ar-KW" sz="1600" u="none" dirty="0">
                          <a:latin typeface="Arial" panose="020B0604020202020204" pitchFamily="34" charset="0"/>
                          <a:cs typeface="AL-Mohanad Bold" pitchFamily="2" charset="-78"/>
                        </a:rPr>
                        <a:t>-</a:t>
                      </a:r>
                      <a:r>
                        <a:rPr lang="ar-KW" sz="1600" u="none" baseline="0" dirty="0">
                          <a:latin typeface="Arial" panose="020B0604020202020204" pitchFamily="34" charset="0"/>
                          <a:cs typeface="AL-Mohanad Bold" pitchFamily="2" charset="-78"/>
                        </a:rPr>
                        <a:t> ليبيا - مصر</a:t>
                      </a:r>
                      <a:endParaRPr lang="en-US" sz="1600" b="1" u="none" dirty="0">
                        <a:solidFill>
                          <a:schemeClr val="tx1"/>
                        </a:solidFill>
                        <a:latin typeface="Arial" panose="020B0604020202020204" pitchFamily="34" charset="0"/>
                        <a:cs typeface="AL-Mohanad Bold" pitchFamily="2" charset="-78"/>
                      </a:endParaRPr>
                    </a:p>
                  </a:txBody>
                  <a:tcPr anchor="ctr"/>
                </a:tc>
                <a:extLst>
                  <a:ext uri="{0D108BD9-81ED-4DB2-BD59-A6C34878D82A}">
                    <a16:rowId xmlns:a16="http://schemas.microsoft.com/office/drawing/2014/main" val="10001"/>
                  </a:ext>
                </a:extLst>
              </a:tr>
              <a:tr h="465615">
                <a:tc>
                  <a:txBody>
                    <a:bodyPr/>
                    <a:lstStyle/>
                    <a:p>
                      <a:pPr algn="ctr" rtl="1"/>
                      <a:r>
                        <a:rPr lang="ar-SA" sz="1600" b="1" u="none" dirty="0">
                          <a:solidFill>
                            <a:schemeClr val="tx1"/>
                          </a:solidFill>
                          <a:latin typeface="Arial" panose="020B0604020202020204" pitchFamily="34" charset="0"/>
                          <a:cs typeface="AL-Mohanad Bold" pitchFamily="2" charset="-78"/>
                        </a:rPr>
                        <a:t>112 مليون دولار، العائد مقابل</a:t>
                      </a:r>
                      <a:r>
                        <a:rPr lang="ar-SA" sz="1600" b="1" u="none" baseline="0" dirty="0">
                          <a:solidFill>
                            <a:schemeClr val="tx1"/>
                          </a:solidFill>
                          <a:latin typeface="Arial" panose="020B0604020202020204" pitchFamily="34" charset="0"/>
                          <a:cs typeface="AL-Mohanad Bold" pitchFamily="2" charset="-78"/>
                        </a:rPr>
                        <a:t> التكلفة بمعدل 2.6</a:t>
                      </a:r>
                      <a:endParaRPr lang="ar-KW" sz="1600" b="1" u="none" dirty="0">
                        <a:solidFill>
                          <a:schemeClr val="tx1"/>
                        </a:solidFill>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u="none" dirty="0">
                          <a:latin typeface="Arial" panose="020B0604020202020204" pitchFamily="34" charset="0"/>
                          <a:cs typeface="AL-Mohanad Bold" pitchFamily="2" charset="-78"/>
                        </a:rPr>
                        <a:t>Single</a:t>
                      </a:r>
                      <a:r>
                        <a:rPr lang="en-US" sz="1600" u="none" baseline="0" dirty="0">
                          <a:latin typeface="Arial" panose="020B0604020202020204" pitchFamily="34" charset="0"/>
                          <a:cs typeface="AL-Mohanad Bold" pitchFamily="2" charset="-78"/>
                        </a:rPr>
                        <a:t> Circuit</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algn="ctr" rtl="1"/>
                      <a:r>
                        <a:rPr lang="en-US" sz="1600" u="none" dirty="0" err="1">
                          <a:latin typeface="Arial" panose="020B0604020202020204" pitchFamily="34" charset="0"/>
                          <a:cs typeface="AL-Mohanad Bold" pitchFamily="2" charset="-78"/>
                        </a:rPr>
                        <a:t>a.c</a:t>
                      </a:r>
                      <a:r>
                        <a:rPr lang="en-US" sz="1600" u="none" dirty="0">
                          <a:latin typeface="Arial" panose="020B0604020202020204" pitchFamily="34" charset="0"/>
                          <a:cs typeface="AL-Mohanad Bold" pitchFamily="2" charset="-78"/>
                        </a:rPr>
                        <a:t>.</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algn="ctr" rtl="1"/>
                      <a:r>
                        <a:rPr lang="ar-KW" sz="1600" u="none" dirty="0">
                          <a:latin typeface="Arial" panose="020B0604020202020204" pitchFamily="34" charset="0"/>
                          <a:cs typeface="AL-Mohanad Bold" pitchFamily="2" charset="-78"/>
                        </a:rPr>
                        <a:t>400 ك.ف.</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600" u="none" dirty="0">
                          <a:latin typeface="Arial" panose="020B0604020202020204" pitchFamily="34" charset="0"/>
                          <a:cs typeface="AL-Mohanad Bold" pitchFamily="2" charset="-78"/>
                        </a:rPr>
                        <a:t>3</a:t>
                      </a:r>
                      <a:r>
                        <a:rPr lang="ar-KW" sz="1600" u="none" dirty="0">
                          <a:latin typeface="Arial" panose="020B0604020202020204" pitchFamily="34" charset="0"/>
                          <a:cs typeface="AL-Mohanad Bold" pitchFamily="2" charset="-78"/>
                        </a:rPr>
                        <a:t>-</a:t>
                      </a:r>
                      <a:r>
                        <a:rPr lang="ar-KW" sz="1600" u="none" baseline="0" dirty="0">
                          <a:latin typeface="Arial" panose="020B0604020202020204" pitchFamily="34" charset="0"/>
                          <a:cs typeface="AL-Mohanad Bold" pitchFamily="2" charset="-78"/>
                        </a:rPr>
                        <a:t> تونس - ليبيا</a:t>
                      </a:r>
                      <a:endParaRPr lang="en-US" sz="1600" b="1" u="none" dirty="0">
                        <a:solidFill>
                          <a:schemeClr val="tx1"/>
                        </a:solidFill>
                        <a:latin typeface="Arial" panose="020B0604020202020204" pitchFamily="34" charset="0"/>
                        <a:cs typeface="AL-Mohanad Bold" pitchFamily="2" charset="-78"/>
                      </a:endParaRPr>
                    </a:p>
                  </a:txBody>
                  <a:tcPr anchor="ctr"/>
                </a:tc>
                <a:extLst>
                  <a:ext uri="{0D108BD9-81ED-4DB2-BD59-A6C34878D82A}">
                    <a16:rowId xmlns:a16="http://schemas.microsoft.com/office/drawing/2014/main" val="10002"/>
                  </a:ext>
                </a:extLst>
              </a:tr>
              <a:tr h="48805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u="none" dirty="0">
                          <a:solidFill>
                            <a:schemeClr val="tx1"/>
                          </a:solidFill>
                          <a:highlight>
                            <a:srgbClr val="FFFF00"/>
                          </a:highlight>
                          <a:latin typeface="Arial" panose="020B0604020202020204" pitchFamily="34" charset="0"/>
                          <a:cs typeface="AL-Mohanad Bold" pitchFamily="2" charset="-78"/>
                        </a:rPr>
                        <a:t>112 مليون دولار، العائد مقابل</a:t>
                      </a:r>
                      <a:r>
                        <a:rPr lang="ar-SA" sz="1600" b="1" u="none" baseline="0" dirty="0">
                          <a:solidFill>
                            <a:schemeClr val="tx1"/>
                          </a:solidFill>
                          <a:highlight>
                            <a:srgbClr val="FFFF00"/>
                          </a:highlight>
                          <a:latin typeface="Arial" panose="020B0604020202020204" pitchFamily="34" charset="0"/>
                          <a:cs typeface="AL-Mohanad Bold" pitchFamily="2" charset="-78"/>
                        </a:rPr>
                        <a:t> التكلفة بمعدل 2.6</a:t>
                      </a:r>
                      <a:endParaRPr lang="ar-KW" sz="1600" b="1" u="none" dirty="0">
                        <a:solidFill>
                          <a:schemeClr val="tx1"/>
                        </a:solidFill>
                        <a:highlight>
                          <a:srgbClr val="FFFF00"/>
                        </a:highlight>
                        <a:latin typeface="Arial" panose="020B0604020202020204" pitchFamily="34" charset="0"/>
                        <a:cs typeface="AL-Mohanad Bold" pitchFamily="2" charset="-78"/>
                      </a:endParaRPr>
                    </a:p>
                  </a:txBody>
                  <a:tcPr anchor="ctr"/>
                </a:tc>
                <a:tc>
                  <a:txBody>
                    <a:bodyPr/>
                    <a:lstStyle/>
                    <a:p>
                      <a:pPr algn="ctr" rtl="0"/>
                      <a:r>
                        <a:rPr lang="en-US" sz="1600" u="none" dirty="0">
                          <a:highlight>
                            <a:srgbClr val="FFFF00"/>
                          </a:highlight>
                          <a:latin typeface="Arial" panose="020B0604020202020204" pitchFamily="34" charset="0"/>
                          <a:cs typeface="AL-Mohanad Bold" pitchFamily="2" charset="-78"/>
                        </a:rPr>
                        <a:t>Double </a:t>
                      </a:r>
                      <a:r>
                        <a:rPr lang="en-US" sz="1600" u="none" baseline="0" dirty="0">
                          <a:highlight>
                            <a:srgbClr val="FFFF00"/>
                          </a:highlight>
                          <a:latin typeface="Arial" panose="020B0604020202020204" pitchFamily="34" charset="0"/>
                          <a:cs typeface="AL-Mohanad Bold" pitchFamily="2" charset="-78"/>
                        </a:rPr>
                        <a:t>Circuit</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u="none" dirty="0">
                          <a:highlight>
                            <a:srgbClr val="FFFF00"/>
                          </a:highlight>
                          <a:latin typeface="Arial" panose="020B0604020202020204" pitchFamily="34" charset="0"/>
                          <a:cs typeface="AL-Mohanad Bold" pitchFamily="2" charset="-78"/>
                        </a:rPr>
                        <a:t>(</a:t>
                      </a:r>
                      <a:r>
                        <a:rPr lang="en-US" sz="1600" u="none" dirty="0" err="1">
                          <a:highlight>
                            <a:srgbClr val="FFFF00"/>
                          </a:highlight>
                          <a:latin typeface="Arial" panose="020B0604020202020204" pitchFamily="34" charset="0"/>
                          <a:cs typeface="AL-Mohanad Bold" pitchFamily="2" charset="-78"/>
                        </a:rPr>
                        <a:t>BtB</a:t>
                      </a:r>
                      <a:r>
                        <a:rPr lang="en-US" sz="1600" u="none" dirty="0">
                          <a:highlight>
                            <a:srgbClr val="FFFF00"/>
                          </a:highlight>
                          <a:latin typeface="Arial" panose="020B0604020202020204" pitchFamily="34" charset="0"/>
                          <a:cs typeface="AL-Mohanad Bold" pitchFamily="2" charset="-78"/>
                        </a:rPr>
                        <a:t>)</a:t>
                      </a:r>
                      <a:r>
                        <a:rPr lang="en-US" sz="1600" u="none" baseline="0" dirty="0">
                          <a:highlight>
                            <a:srgbClr val="FFFF00"/>
                          </a:highlight>
                          <a:latin typeface="Arial" panose="020B0604020202020204" pitchFamily="34" charset="0"/>
                          <a:cs typeface="AL-Mohanad Bold" pitchFamily="2" charset="-78"/>
                        </a:rPr>
                        <a:t> </a:t>
                      </a:r>
                      <a:r>
                        <a:rPr lang="en-US" sz="1600" u="none" baseline="0" dirty="0" err="1">
                          <a:highlight>
                            <a:srgbClr val="FFFF00"/>
                          </a:highlight>
                          <a:latin typeface="Arial" panose="020B0604020202020204" pitchFamily="34" charset="0"/>
                          <a:cs typeface="AL-Mohanad Bold" pitchFamily="2" charset="-78"/>
                        </a:rPr>
                        <a:t>a.c</a:t>
                      </a:r>
                      <a:r>
                        <a:rPr lang="en-US" sz="1600" u="none" baseline="0" dirty="0">
                          <a:highlight>
                            <a:srgbClr val="FFFF00"/>
                          </a:highlight>
                          <a:latin typeface="Arial" panose="020B0604020202020204" pitchFamily="34" charset="0"/>
                          <a:cs typeface="AL-Mohanad Bold" pitchFamily="2" charset="-78"/>
                        </a:rPr>
                        <a:t>.</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KW" sz="1600" u="none" dirty="0">
                          <a:highlight>
                            <a:srgbClr val="FFFF00"/>
                          </a:highlight>
                          <a:latin typeface="Arial" panose="020B0604020202020204" pitchFamily="34" charset="0"/>
                          <a:cs typeface="AL-Mohanad Bold" pitchFamily="2" charset="-78"/>
                        </a:rPr>
                        <a:t>400 ك.ف.</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tc>
                  <a:txBody>
                    <a:bodyPr/>
                    <a:lstStyle/>
                    <a:p>
                      <a:pPr marL="1165225" marR="0" indent="-1165225" algn="r" defTabSz="914400" rtl="1" eaLnBrk="1" fontAlgn="auto" latinLnBrk="0" hangingPunct="1">
                        <a:lnSpc>
                          <a:spcPct val="100000"/>
                        </a:lnSpc>
                        <a:spcBef>
                          <a:spcPts val="0"/>
                        </a:spcBef>
                        <a:spcAft>
                          <a:spcPts val="0"/>
                        </a:spcAft>
                        <a:buClrTx/>
                        <a:buSzTx/>
                        <a:buFontTx/>
                        <a:buNone/>
                        <a:tabLst/>
                        <a:defRPr/>
                      </a:pPr>
                      <a:r>
                        <a:rPr lang="ar-SA" sz="1600" u="none" dirty="0">
                          <a:highlight>
                            <a:srgbClr val="FFFF00"/>
                          </a:highlight>
                          <a:latin typeface="Arial" panose="020B0604020202020204" pitchFamily="34" charset="0"/>
                          <a:cs typeface="AL-Mohanad Bold" pitchFamily="2" charset="-78"/>
                        </a:rPr>
                        <a:t>4</a:t>
                      </a:r>
                      <a:r>
                        <a:rPr lang="ar-KW" sz="1600" u="none" dirty="0">
                          <a:highlight>
                            <a:srgbClr val="FFFF00"/>
                          </a:highlight>
                          <a:latin typeface="Arial" panose="020B0604020202020204" pitchFamily="34" charset="0"/>
                          <a:cs typeface="AL-Mohanad Bold" pitchFamily="2" charset="-78"/>
                        </a:rPr>
                        <a:t>- السعودية - الأردن</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extLst>
                  <a:ext uri="{0D108BD9-81ED-4DB2-BD59-A6C34878D82A}">
                    <a16:rowId xmlns:a16="http://schemas.microsoft.com/office/drawing/2014/main" val="10003"/>
                  </a:ext>
                </a:extLst>
              </a:tr>
              <a:tr h="48244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u="none" dirty="0">
                          <a:solidFill>
                            <a:schemeClr val="tx1"/>
                          </a:solidFill>
                          <a:latin typeface="Arial" panose="020B0604020202020204" pitchFamily="34" charset="0"/>
                          <a:cs typeface="AL-Mohanad Bold" pitchFamily="2" charset="-78"/>
                        </a:rPr>
                        <a:t>288</a:t>
                      </a:r>
                      <a:r>
                        <a:rPr lang="ar-SA" sz="1600" b="1" u="none" baseline="0" dirty="0">
                          <a:solidFill>
                            <a:schemeClr val="tx1"/>
                          </a:solidFill>
                          <a:latin typeface="Arial" panose="020B0604020202020204" pitchFamily="34" charset="0"/>
                          <a:cs typeface="AL-Mohanad Bold" pitchFamily="2" charset="-78"/>
                        </a:rPr>
                        <a:t> </a:t>
                      </a:r>
                      <a:r>
                        <a:rPr lang="ar-SA" sz="1600" b="1" u="none" dirty="0">
                          <a:solidFill>
                            <a:schemeClr val="tx1"/>
                          </a:solidFill>
                          <a:latin typeface="Arial" panose="020B0604020202020204" pitchFamily="34" charset="0"/>
                          <a:cs typeface="AL-Mohanad Bold" pitchFamily="2" charset="-78"/>
                        </a:rPr>
                        <a:t>مليون دولار، العائد مقابل</a:t>
                      </a:r>
                      <a:r>
                        <a:rPr lang="ar-SA" sz="1600" b="1" u="none" baseline="0" dirty="0">
                          <a:solidFill>
                            <a:schemeClr val="tx1"/>
                          </a:solidFill>
                          <a:latin typeface="Arial" panose="020B0604020202020204" pitchFamily="34" charset="0"/>
                          <a:cs typeface="AL-Mohanad Bold" pitchFamily="2" charset="-78"/>
                        </a:rPr>
                        <a:t> التكلفة بمعدل 4.1</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u="none" dirty="0">
                          <a:latin typeface="Arial" panose="020B0604020202020204" pitchFamily="34" charset="0"/>
                          <a:cs typeface="AL-Mohanad Bold" pitchFamily="2" charset="-78"/>
                        </a:rPr>
                        <a:t>Double </a:t>
                      </a:r>
                      <a:r>
                        <a:rPr lang="en-US" sz="1600" u="none" baseline="0" dirty="0">
                          <a:latin typeface="Arial" panose="020B0604020202020204" pitchFamily="34" charset="0"/>
                          <a:cs typeface="AL-Mohanad Bold" pitchFamily="2" charset="-78"/>
                        </a:rPr>
                        <a:t>Circuit</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u="none" dirty="0">
                          <a:latin typeface="Arial" panose="020B0604020202020204" pitchFamily="34" charset="0"/>
                          <a:cs typeface="AL-Mohanad Bold" pitchFamily="2" charset="-78"/>
                        </a:rPr>
                        <a:t>(</a:t>
                      </a:r>
                      <a:r>
                        <a:rPr lang="en-US" sz="1600" u="none" dirty="0" err="1">
                          <a:latin typeface="Arial" panose="020B0604020202020204" pitchFamily="34" charset="0"/>
                          <a:cs typeface="AL-Mohanad Bold" pitchFamily="2" charset="-78"/>
                        </a:rPr>
                        <a:t>BtB</a:t>
                      </a:r>
                      <a:r>
                        <a:rPr lang="en-US" sz="1600" u="none" dirty="0">
                          <a:latin typeface="Arial" panose="020B0604020202020204" pitchFamily="34" charset="0"/>
                          <a:cs typeface="AL-Mohanad Bold" pitchFamily="2" charset="-78"/>
                        </a:rPr>
                        <a:t>)</a:t>
                      </a:r>
                      <a:r>
                        <a:rPr lang="en-US" sz="1600" u="none" baseline="0" dirty="0">
                          <a:latin typeface="Arial" panose="020B0604020202020204" pitchFamily="34" charset="0"/>
                          <a:cs typeface="AL-Mohanad Bold" pitchFamily="2" charset="-78"/>
                        </a:rPr>
                        <a:t> </a:t>
                      </a:r>
                      <a:r>
                        <a:rPr lang="en-US" sz="1600" u="none" baseline="0" dirty="0" err="1">
                          <a:latin typeface="Arial" panose="020B0604020202020204" pitchFamily="34" charset="0"/>
                          <a:cs typeface="AL-Mohanad Bold" pitchFamily="2" charset="-78"/>
                        </a:rPr>
                        <a:t>a.c</a:t>
                      </a:r>
                      <a:r>
                        <a:rPr lang="en-US" sz="1600" u="none" baseline="0" dirty="0">
                          <a:latin typeface="Arial" panose="020B0604020202020204" pitchFamily="34" charset="0"/>
                          <a:cs typeface="AL-Mohanad Bold" pitchFamily="2" charset="-78"/>
                        </a:rPr>
                        <a:t>.</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KW" sz="1600" u="none" dirty="0">
                          <a:latin typeface="Arial" panose="020B0604020202020204" pitchFamily="34" charset="0"/>
                          <a:cs typeface="AL-Mohanad Bold" pitchFamily="2" charset="-78"/>
                        </a:rPr>
                        <a:t>400 ك.ف.</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marL="1165225" marR="0" indent="-1165225" algn="r" defTabSz="914400" rtl="1" eaLnBrk="1" fontAlgn="auto" latinLnBrk="0" hangingPunct="1">
                        <a:lnSpc>
                          <a:spcPct val="100000"/>
                        </a:lnSpc>
                        <a:spcBef>
                          <a:spcPts val="0"/>
                        </a:spcBef>
                        <a:spcAft>
                          <a:spcPts val="0"/>
                        </a:spcAft>
                        <a:buClrTx/>
                        <a:buSzTx/>
                        <a:buFontTx/>
                        <a:buNone/>
                        <a:tabLst/>
                        <a:defRPr/>
                      </a:pPr>
                      <a:r>
                        <a:rPr lang="ar-SA" sz="1600" u="none" dirty="0">
                          <a:latin typeface="Arial" panose="020B0604020202020204" pitchFamily="34" charset="0"/>
                          <a:cs typeface="AL-Mohanad Bold" pitchFamily="2" charset="-78"/>
                        </a:rPr>
                        <a:t>5</a:t>
                      </a:r>
                      <a:r>
                        <a:rPr lang="ar-KW" sz="1600" u="none" dirty="0">
                          <a:latin typeface="Arial" panose="020B0604020202020204" pitchFamily="34" charset="0"/>
                          <a:cs typeface="AL-Mohanad Bold" pitchFamily="2" charset="-78"/>
                        </a:rPr>
                        <a:t>- السعودية –</a:t>
                      </a:r>
                      <a:r>
                        <a:rPr lang="ar-SA" sz="1600" u="none" dirty="0">
                          <a:latin typeface="Arial" panose="020B0604020202020204" pitchFamily="34" charset="0"/>
                          <a:cs typeface="AL-Mohanad Bold" pitchFamily="2" charset="-78"/>
                        </a:rPr>
                        <a:t> </a:t>
                      </a:r>
                      <a:r>
                        <a:rPr lang="ar-KW" sz="1600" u="none" dirty="0">
                          <a:latin typeface="Arial" panose="020B0604020202020204" pitchFamily="34" charset="0"/>
                          <a:cs typeface="AL-Mohanad Bold" pitchFamily="2" charset="-78"/>
                        </a:rPr>
                        <a:t>اليمن</a:t>
                      </a:r>
                      <a:endParaRPr lang="en-US" sz="1600" b="1" u="none" dirty="0">
                        <a:solidFill>
                          <a:schemeClr val="tx1"/>
                        </a:solidFill>
                        <a:latin typeface="Arial" panose="020B0604020202020204" pitchFamily="34" charset="0"/>
                        <a:cs typeface="AL-Mohanad Bold" pitchFamily="2" charset="-78"/>
                      </a:endParaRPr>
                    </a:p>
                  </a:txBody>
                  <a:tcPr anchor="ctr"/>
                </a:tc>
                <a:extLst>
                  <a:ext uri="{0D108BD9-81ED-4DB2-BD59-A6C34878D82A}">
                    <a16:rowId xmlns:a16="http://schemas.microsoft.com/office/drawing/2014/main" val="10004"/>
                  </a:ext>
                </a:extLst>
              </a:tr>
              <a:tr h="437566">
                <a:tc>
                  <a:txBody>
                    <a:bodyPr/>
                    <a:lstStyle/>
                    <a:p>
                      <a:pPr algn="ctr" rtl="1"/>
                      <a:r>
                        <a:rPr lang="ar-SA" sz="1600" b="1" u="none" dirty="0">
                          <a:solidFill>
                            <a:schemeClr val="tx1"/>
                          </a:solidFill>
                          <a:highlight>
                            <a:srgbClr val="FFFF00"/>
                          </a:highlight>
                          <a:latin typeface="Arial" panose="020B0604020202020204" pitchFamily="34" charset="0"/>
                          <a:cs typeface="AL-Mohanad Bold" pitchFamily="2" charset="-78"/>
                        </a:rPr>
                        <a:t>60</a:t>
                      </a:r>
                      <a:r>
                        <a:rPr lang="ar-SA" sz="1600" b="1" u="none" baseline="0" dirty="0">
                          <a:solidFill>
                            <a:schemeClr val="tx1"/>
                          </a:solidFill>
                          <a:highlight>
                            <a:srgbClr val="FFFF00"/>
                          </a:highlight>
                          <a:latin typeface="Arial" panose="020B0604020202020204" pitchFamily="34" charset="0"/>
                          <a:cs typeface="AL-Mohanad Bold" pitchFamily="2" charset="-78"/>
                        </a:rPr>
                        <a:t> </a:t>
                      </a:r>
                      <a:r>
                        <a:rPr lang="ar-SA" sz="1600" b="1" u="none" dirty="0">
                          <a:solidFill>
                            <a:schemeClr val="tx1"/>
                          </a:solidFill>
                          <a:highlight>
                            <a:srgbClr val="FFFF00"/>
                          </a:highlight>
                          <a:latin typeface="Arial" panose="020B0604020202020204" pitchFamily="34" charset="0"/>
                          <a:cs typeface="AL-Mohanad Bold" pitchFamily="2" charset="-78"/>
                        </a:rPr>
                        <a:t>مليون دولار، العائد مقابل</a:t>
                      </a:r>
                      <a:r>
                        <a:rPr lang="ar-SA" sz="1600" b="1" u="none" baseline="0" dirty="0">
                          <a:solidFill>
                            <a:schemeClr val="tx1"/>
                          </a:solidFill>
                          <a:highlight>
                            <a:srgbClr val="FFFF00"/>
                          </a:highlight>
                          <a:latin typeface="Arial" panose="020B0604020202020204" pitchFamily="34" charset="0"/>
                          <a:cs typeface="AL-Mohanad Bold" pitchFamily="2" charset="-78"/>
                        </a:rPr>
                        <a:t> التكلفة بمعدل 4</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u="none" dirty="0">
                          <a:highlight>
                            <a:srgbClr val="FFFF00"/>
                          </a:highlight>
                          <a:latin typeface="Arial" panose="020B0604020202020204" pitchFamily="34" charset="0"/>
                          <a:cs typeface="AL-Mohanad Bold" pitchFamily="2" charset="-78"/>
                        </a:rPr>
                        <a:t>Double </a:t>
                      </a:r>
                      <a:r>
                        <a:rPr lang="en-US" sz="1600" u="none" baseline="0" dirty="0">
                          <a:highlight>
                            <a:srgbClr val="FFFF00"/>
                          </a:highlight>
                          <a:latin typeface="Arial" panose="020B0604020202020204" pitchFamily="34" charset="0"/>
                          <a:cs typeface="AL-Mohanad Bold" pitchFamily="2" charset="-78"/>
                        </a:rPr>
                        <a:t>Circuit</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u="none" dirty="0" err="1">
                          <a:highlight>
                            <a:srgbClr val="FFFF00"/>
                          </a:highlight>
                          <a:latin typeface="Arial" panose="020B0604020202020204" pitchFamily="34" charset="0"/>
                          <a:cs typeface="AL-Mohanad Bold" pitchFamily="2" charset="-78"/>
                        </a:rPr>
                        <a:t>a.c</a:t>
                      </a:r>
                      <a:r>
                        <a:rPr lang="en-US" sz="1600" u="none" dirty="0">
                          <a:highlight>
                            <a:srgbClr val="FFFF00"/>
                          </a:highlight>
                          <a:latin typeface="Arial" panose="020B0604020202020204" pitchFamily="34" charset="0"/>
                          <a:cs typeface="AL-Mohanad Bold" pitchFamily="2" charset="-78"/>
                        </a:rPr>
                        <a:t>.</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KW" sz="1600" u="none" dirty="0">
                          <a:highlight>
                            <a:srgbClr val="FFFF00"/>
                          </a:highlight>
                          <a:latin typeface="Arial" panose="020B0604020202020204" pitchFamily="34" charset="0"/>
                          <a:cs typeface="AL-Mohanad Bold" pitchFamily="2" charset="-78"/>
                        </a:rPr>
                        <a:t>400 ك.ف.</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tc>
                  <a:txBody>
                    <a:bodyPr/>
                    <a:lstStyle/>
                    <a:p>
                      <a:pPr marL="1165225" marR="0" indent="-1165225" algn="r" defTabSz="914400" rtl="1" eaLnBrk="1" fontAlgn="auto" latinLnBrk="0" hangingPunct="1">
                        <a:lnSpc>
                          <a:spcPct val="100000"/>
                        </a:lnSpc>
                        <a:spcBef>
                          <a:spcPts val="0"/>
                        </a:spcBef>
                        <a:spcAft>
                          <a:spcPts val="0"/>
                        </a:spcAft>
                        <a:buClrTx/>
                        <a:buSzTx/>
                        <a:buFontTx/>
                        <a:buNone/>
                        <a:tabLst/>
                        <a:defRPr/>
                      </a:pPr>
                      <a:r>
                        <a:rPr lang="ar-SA" sz="1600" u="none" dirty="0">
                          <a:highlight>
                            <a:srgbClr val="FFFF00"/>
                          </a:highlight>
                          <a:latin typeface="Arial" panose="020B0604020202020204" pitchFamily="34" charset="0"/>
                          <a:cs typeface="AL-Mohanad Bold" pitchFamily="2" charset="-78"/>
                        </a:rPr>
                        <a:t>6</a:t>
                      </a:r>
                      <a:r>
                        <a:rPr lang="ar-KW" sz="1600" u="none" dirty="0">
                          <a:highlight>
                            <a:srgbClr val="FFFF00"/>
                          </a:highlight>
                          <a:latin typeface="Arial" panose="020B0604020202020204" pitchFamily="34" charset="0"/>
                          <a:cs typeface="AL-Mohanad Bold" pitchFamily="2" charset="-78"/>
                        </a:rPr>
                        <a:t>- العراق – الكويت</a:t>
                      </a:r>
                      <a:endParaRPr lang="en-US" sz="1600" b="1" u="none" dirty="0">
                        <a:solidFill>
                          <a:schemeClr val="tx1"/>
                        </a:solidFill>
                        <a:highlight>
                          <a:srgbClr val="FFFF00"/>
                        </a:highlight>
                        <a:latin typeface="Arial" panose="020B0604020202020204" pitchFamily="34" charset="0"/>
                        <a:cs typeface="AL-Mohanad Bold" pitchFamily="2" charset="-78"/>
                      </a:endParaRPr>
                    </a:p>
                  </a:txBody>
                  <a:tcPr anchor="ctr"/>
                </a:tc>
                <a:extLst>
                  <a:ext uri="{0D108BD9-81ED-4DB2-BD59-A6C34878D82A}">
                    <a16:rowId xmlns:a16="http://schemas.microsoft.com/office/drawing/2014/main" val="10005"/>
                  </a:ext>
                </a:extLst>
              </a:tr>
              <a:tr h="622381">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600" b="1" u="none" dirty="0">
                          <a:solidFill>
                            <a:schemeClr val="tx1"/>
                          </a:solidFill>
                          <a:latin typeface="Arial" panose="020B0604020202020204" pitchFamily="34" charset="0"/>
                          <a:cs typeface="AL-Mohanad Bold" pitchFamily="2" charset="-78"/>
                        </a:rPr>
                        <a:t>62</a:t>
                      </a:r>
                      <a:r>
                        <a:rPr lang="ar-SA" sz="1600" b="1" u="none" baseline="0" dirty="0">
                          <a:solidFill>
                            <a:schemeClr val="tx1"/>
                          </a:solidFill>
                          <a:latin typeface="Arial" panose="020B0604020202020204" pitchFamily="34" charset="0"/>
                          <a:cs typeface="AL-Mohanad Bold" pitchFamily="2" charset="-78"/>
                        </a:rPr>
                        <a:t> </a:t>
                      </a:r>
                      <a:r>
                        <a:rPr lang="ar-SA" sz="1600" b="1" u="none" dirty="0">
                          <a:solidFill>
                            <a:schemeClr val="tx1"/>
                          </a:solidFill>
                          <a:latin typeface="Arial" panose="020B0604020202020204" pitchFamily="34" charset="0"/>
                          <a:cs typeface="AL-Mohanad Bold" pitchFamily="2" charset="-78"/>
                        </a:rPr>
                        <a:t>مليون دولار، العائد مقابل</a:t>
                      </a:r>
                      <a:r>
                        <a:rPr lang="ar-SA" sz="1600" b="1" u="none" baseline="0" dirty="0">
                          <a:solidFill>
                            <a:schemeClr val="tx1"/>
                          </a:solidFill>
                          <a:latin typeface="Arial" panose="020B0604020202020204" pitchFamily="34" charset="0"/>
                          <a:cs typeface="AL-Mohanad Bold" pitchFamily="2" charset="-78"/>
                        </a:rPr>
                        <a:t> التكلفة بمعدل 7.6</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algn="ctr" rtl="0"/>
                      <a:r>
                        <a:rPr lang="en-US" sz="1600" u="none" dirty="0">
                          <a:latin typeface="Arial" panose="020B0604020202020204" pitchFamily="34" charset="0"/>
                          <a:cs typeface="AL-Mohanad Bold" pitchFamily="2" charset="-78"/>
                        </a:rPr>
                        <a:t>Reinforcement</a:t>
                      </a:r>
                      <a:r>
                        <a:rPr lang="en-US" sz="1600" u="none" baseline="0" dirty="0">
                          <a:latin typeface="Arial" panose="020B0604020202020204" pitchFamily="34" charset="0"/>
                          <a:cs typeface="AL-Mohanad Bold" pitchFamily="2" charset="-78"/>
                        </a:rPr>
                        <a:t> </a:t>
                      </a:r>
                      <a:r>
                        <a:rPr lang="en-US" sz="1600" u="none" dirty="0">
                          <a:latin typeface="Arial" panose="020B0604020202020204" pitchFamily="34" charset="0"/>
                          <a:cs typeface="AL-Mohanad Bold" pitchFamily="2" charset="-78"/>
                        </a:rPr>
                        <a:t>(Second</a:t>
                      </a:r>
                      <a:r>
                        <a:rPr lang="en-US" sz="1600" u="none" baseline="0" dirty="0">
                          <a:latin typeface="Arial" panose="020B0604020202020204" pitchFamily="34" charset="0"/>
                          <a:cs typeface="AL-Mohanad Bold" pitchFamily="2" charset="-78"/>
                        </a:rPr>
                        <a:t> Circuit)</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u="none" dirty="0" err="1">
                          <a:latin typeface="Arial" panose="020B0604020202020204" pitchFamily="34" charset="0"/>
                          <a:cs typeface="AL-Mohanad Bold" pitchFamily="2" charset="-78"/>
                        </a:rPr>
                        <a:t>a.c</a:t>
                      </a:r>
                      <a:r>
                        <a:rPr lang="en-US" sz="1600" u="none" dirty="0">
                          <a:latin typeface="Arial" panose="020B0604020202020204" pitchFamily="34" charset="0"/>
                          <a:cs typeface="AL-Mohanad Bold" pitchFamily="2" charset="-78"/>
                        </a:rPr>
                        <a:t>.</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KW" sz="1600" u="none" dirty="0">
                          <a:latin typeface="Arial" panose="020B0604020202020204" pitchFamily="34" charset="0"/>
                          <a:cs typeface="AL-Mohanad Bold" pitchFamily="2" charset="-78"/>
                        </a:rPr>
                        <a:t>400 ك.ف.</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marL="1165225" marR="0" indent="-1165225" algn="r" defTabSz="914400" rtl="1" eaLnBrk="1" fontAlgn="auto" latinLnBrk="0" hangingPunct="1">
                        <a:lnSpc>
                          <a:spcPct val="100000"/>
                        </a:lnSpc>
                        <a:spcBef>
                          <a:spcPts val="0"/>
                        </a:spcBef>
                        <a:spcAft>
                          <a:spcPts val="0"/>
                        </a:spcAft>
                        <a:buClrTx/>
                        <a:buSzTx/>
                        <a:buFontTx/>
                        <a:buNone/>
                        <a:tabLst/>
                        <a:defRPr/>
                      </a:pPr>
                      <a:r>
                        <a:rPr lang="ar-SA" sz="1600" u="none" dirty="0">
                          <a:latin typeface="Arial" panose="020B0604020202020204" pitchFamily="34" charset="0"/>
                          <a:cs typeface="AL-Mohanad Bold" pitchFamily="2" charset="-78"/>
                        </a:rPr>
                        <a:t>7</a:t>
                      </a:r>
                      <a:r>
                        <a:rPr lang="ar-KW" sz="1600" u="none" dirty="0">
                          <a:latin typeface="Arial" panose="020B0604020202020204" pitchFamily="34" charset="0"/>
                          <a:cs typeface="AL-Mohanad Bold" pitchFamily="2" charset="-78"/>
                        </a:rPr>
                        <a:t>- مصر –</a:t>
                      </a:r>
                      <a:r>
                        <a:rPr lang="ar-KW" sz="1600" u="none" baseline="0" dirty="0">
                          <a:latin typeface="Arial" panose="020B0604020202020204" pitchFamily="34" charset="0"/>
                          <a:cs typeface="AL-Mohanad Bold" pitchFamily="2" charset="-78"/>
                        </a:rPr>
                        <a:t> الأردن</a:t>
                      </a:r>
                      <a:endParaRPr lang="en-US" sz="1600" b="1" u="none" dirty="0">
                        <a:solidFill>
                          <a:schemeClr val="tx1"/>
                        </a:solidFill>
                        <a:latin typeface="Arial" panose="020B0604020202020204" pitchFamily="34" charset="0"/>
                        <a:cs typeface="AL-Mohanad Bold" pitchFamily="2" charset="-78"/>
                      </a:endParaRPr>
                    </a:p>
                  </a:txBody>
                  <a:tcPr anchor="ctr"/>
                </a:tc>
                <a:extLst>
                  <a:ext uri="{0D108BD9-81ED-4DB2-BD59-A6C34878D82A}">
                    <a16:rowId xmlns:a16="http://schemas.microsoft.com/office/drawing/2014/main" val="10006"/>
                  </a:ext>
                </a:extLst>
              </a:tr>
              <a:tr h="652374">
                <a:tc>
                  <a:txBody>
                    <a:bodyPr/>
                    <a:lstStyle/>
                    <a:p>
                      <a:pPr algn="ctr" rtl="1"/>
                      <a:endParaRPr lang="en-US" sz="1600" b="1" u="none" kern="1200" dirty="0">
                        <a:solidFill>
                          <a:schemeClr val="tx1"/>
                        </a:solidFill>
                        <a:latin typeface="Arial" panose="020B0604020202020204" pitchFamily="34" charset="0"/>
                        <a:ea typeface="+mn-ea"/>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u="none" dirty="0">
                          <a:latin typeface="Arial" panose="020B0604020202020204" pitchFamily="34" charset="0"/>
                          <a:cs typeface="AL-Mohanad Bold" pitchFamily="2" charset="-78"/>
                        </a:rPr>
                        <a:t>Reinforcement</a:t>
                      </a:r>
                      <a:r>
                        <a:rPr lang="en-US" sz="1600" u="none" baseline="0" dirty="0">
                          <a:latin typeface="Arial" panose="020B0604020202020204" pitchFamily="34" charset="0"/>
                          <a:cs typeface="AL-Mohanad Bold" pitchFamily="2" charset="-78"/>
                        </a:rPr>
                        <a:t> </a:t>
                      </a:r>
                      <a:r>
                        <a:rPr lang="en-US" sz="1600" u="none" dirty="0">
                          <a:latin typeface="Arial" panose="020B0604020202020204" pitchFamily="34" charset="0"/>
                          <a:cs typeface="AL-Mohanad Bold" pitchFamily="2" charset="-78"/>
                        </a:rPr>
                        <a:t>(Second</a:t>
                      </a:r>
                      <a:r>
                        <a:rPr lang="en-US" sz="1600" u="none" baseline="0" dirty="0">
                          <a:latin typeface="Arial" panose="020B0604020202020204" pitchFamily="34" charset="0"/>
                          <a:cs typeface="AL-Mohanad Bold" pitchFamily="2" charset="-78"/>
                        </a:rPr>
                        <a:t> Circuit)</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600" u="none" dirty="0" err="1">
                          <a:latin typeface="Arial" panose="020B0604020202020204" pitchFamily="34" charset="0"/>
                          <a:cs typeface="AL-Mohanad Bold" pitchFamily="2" charset="-78"/>
                        </a:rPr>
                        <a:t>a.c</a:t>
                      </a:r>
                      <a:r>
                        <a:rPr lang="en-US" sz="1600" u="none" dirty="0">
                          <a:latin typeface="Arial" panose="020B0604020202020204" pitchFamily="34" charset="0"/>
                          <a:cs typeface="AL-Mohanad Bold" pitchFamily="2" charset="-78"/>
                        </a:rPr>
                        <a:t>.</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KW" sz="1600" u="none" dirty="0">
                          <a:latin typeface="Arial" panose="020B0604020202020204" pitchFamily="34" charset="0"/>
                          <a:cs typeface="AL-Mohanad Bold" pitchFamily="2" charset="-78"/>
                        </a:rPr>
                        <a:t>400 ك.ف.</a:t>
                      </a:r>
                      <a:endParaRPr lang="en-US" sz="1600" b="1" u="none" dirty="0">
                        <a:solidFill>
                          <a:schemeClr val="tx1"/>
                        </a:solidFill>
                        <a:latin typeface="Arial" panose="020B0604020202020204" pitchFamily="34" charset="0"/>
                        <a:cs typeface="AL-Mohanad Bold" pitchFamily="2" charset="-78"/>
                      </a:endParaRPr>
                    </a:p>
                  </a:txBody>
                  <a:tcPr anchor="ctr"/>
                </a:tc>
                <a:tc>
                  <a:txBody>
                    <a:bodyPr/>
                    <a:lstStyle/>
                    <a:p>
                      <a:pPr marL="1165225" marR="0" indent="-1165225" algn="r" defTabSz="914400" rtl="1" eaLnBrk="1" fontAlgn="auto" latinLnBrk="0" hangingPunct="1">
                        <a:lnSpc>
                          <a:spcPct val="100000"/>
                        </a:lnSpc>
                        <a:spcBef>
                          <a:spcPts val="0"/>
                        </a:spcBef>
                        <a:spcAft>
                          <a:spcPts val="0"/>
                        </a:spcAft>
                        <a:buClrTx/>
                        <a:buSzTx/>
                        <a:buFontTx/>
                        <a:buNone/>
                        <a:tabLst/>
                        <a:defRPr/>
                      </a:pPr>
                      <a:r>
                        <a:rPr lang="ar-SA" sz="1600" u="none" dirty="0">
                          <a:latin typeface="Arial" panose="020B0604020202020204" pitchFamily="34" charset="0"/>
                          <a:cs typeface="AL-Mohanad Bold" pitchFamily="2" charset="-78"/>
                        </a:rPr>
                        <a:t>8</a:t>
                      </a:r>
                      <a:r>
                        <a:rPr lang="ar-KW" sz="1600" u="none" dirty="0">
                          <a:latin typeface="Arial" panose="020B0604020202020204" pitchFamily="34" charset="0"/>
                          <a:cs typeface="AL-Mohanad Bold" pitchFamily="2" charset="-78"/>
                        </a:rPr>
                        <a:t>- الأردن - سوريا</a:t>
                      </a:r>
                      <a:endParaRPr lang="en-US" sz="1600" b="1" u="none" dirty="0">
                        <a:solidFill>
                          <a:schemeClr val="tx1"/>
                        </a:solidFill>
                        <a:latin typeface="Arial" panose="020B0604020202020204" pitchFamily="34" charset="0"/>
                        <a:cs typeface="AL-Mohanad Bold" pitchFamily="2" charset="-78"/>
                      </a:endParaRPr>
                    </a:p>
                  </a:txBody>
                  <a:tcPr anchor="ctr"/>
                </a:tc>
                <a:extLst>
                  <a:ext uri="{0D108BD9-81ED-4DB2-BD59-A6C34878D82A}">
                    <a16:rowId xmlns:a16="http://schemas.microsoft.com/office/drawing/2014/main" val="10007"/>
                  </a:ext>
                </a:extLst>
              </a:tr>
            </a:tbl>
          </a:graphicData>
        </a:graphic>
      </p:graphicFrame>
      <p:sp>
        <p:nvSpPr>
          <p:cNvPr id="3" name="Rectangle 2">
            <a:extLst>
              <a:ext uri="{FF2B5EF4-FFF2-40B4-BE49-F238E27FC236}">
                <a16:creationId xmlns:a16="http://schemas.microsoft.com/office/drawing/2014/main" id="{4B5338D8-BA27-4EAC-8BCA-B91E807E664A}"/>
              </a:ext>
            </a:extLst>
          </p:cNvPr>
          <p:cNvSpPr/>
          <p:nvPr/>
        </p:nvSpPr>
        <p:spPr>
          <a:xfrm>
            <a:off x="355288" y="1291080"/>
            <a:ext cx="10901274" cy="572464"/>
          </a:xfrm>
          <a:prstGeom prst="rect">
            <a:avLst/>
          </a:prstGeom>
        </p:spPr>
        <p:txBody>
          <a:bodyPr wrap="square">
            <a:spAutoFit/>
          </a:bodyPr>
          <a:lstStyle/>
          <a:p>
            <a:pPr algn="just" rtl="1" fontAlgn="base">
              <a:lnSpc>
                <a:spcPct val="130000"/>
              </a:lnSpc>
              <a:spcBef>
                <a:spcPts val="0"/>
              </a:spcBef>
              <a:spcAft>
                <a:spcPts val="1200"/>
              </a:spcAft>
            </a:pPr>
            <a:r>
              <a:rPr lang="ar-SA" altLang="en-US" sz="2400" b="1" dirty="0">
                <a:solidFill>
                  <a:srgbClr val="0070C0"/>
                </a:solidFill>
                <a:latin typeface="Arial" panose="020B0604020202020204" pitchFamily="34" charset="0"/>
                <a:cs typeface="AL-Mohanad Bold" pitchFamily="2" charset="-78"/>
              </a:rPr>
              <a:t>"إنشاء شبكات ربط كهربائية قوية بين الدول العربية عامل أساسي لتطوير السوق العربية الشاملة للكهرباء"</a:t>
            </a:r>
          </a:p>
        </p:txBody>
      </p:sp>
    </p:spTree>
    <p:extLst>
      <p:ext uri="{BB962C8B-B14F-4D97-AF65-F5344CB8AC3E}">
        <p14:creationId xmlns:p14="http://schemas.microsoft.com/office/powerpoint/2010/main" val="3200131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 y="-6928"/>
            <a:ext cx="12370263" cy="6845303"/>
          </a:xfrm>
          <a:prstGeom prst="rect">
            <a:avLst/>
          </a:prstGeom>
        </p:spPr>
      </p:pic>
      <p:grpSp>
        <p:nvGrpSpPr>
          <p:cNvPr id="8" name="Group 187"/>
          <p:cNvGrpSpPr>
            <a:grpSpLocks/>
          </p:cNvGrpSpPr>
          <p:nvPr/>
        </p:nvGrpSpPr>
        <p:grpSpPr bwMode="auto">
          <a:xfrm>
            <a:off x="10019551" y="2062946"/>
            <a:ext cx="168088" cy="382015"/>
            <a:chOff x="1090613" y="2079844"/>
            <a:chExt cx="596106" cy="1420595"/>
          </a:xfrm>
        </p:grpSpPr>
        <p:cxnSp>
          <p:nvCxnSpPr>
            <p:cNvPr id="9" name="Straight Connector 8"/>
            <p:cNvCxnSpPr/>
            <p:nvPr/>
          </p:nvCxnSpPr>
          <p:spPr>
            <a:xfrm rot="16200000" flipH="1">
              <a:off x="660710" y="2528245"/>
              <a:ext cx="1402098" cy="54229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721592" y="2496470"/>
              <a:ext cx="1381751" cy="5485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 name="Group 188"/>
          <p:cNvGrpSpPr>
            <a:grpSpLocks/>
          </p:cNvGrpSpPr>
          <p:nvPr/>
        </p:nvGrpSpPr>
        <p:grpSpPr bwMode="auto">
          <a:xfrm>
            <a:off x="10184720" y="2444957"/>
            <a:ext cx="168088" cy="167131"/>
            <a:chOff x="1686719" y="3557188"/>
            <a:chExt cx="537354" cy="547293"/>
          </a:xfrm>
        </p:grpSpPr>
        <p:cxnSp>
          <p:nvCxnSpPr>
            <p:cNvPr id="12" name="Straight Connector 11"/>
            <p:cNvCxnSpPr/>
            <p:nvPr/>
          </p:nvCxnSpPr>
          <p:spPr>
            <a:xfrm rot="16200000" flipH="1">
              <a:off x="1718563" y="3566392"/>
              <a:ext cx="514716" cy="49630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671235" y="3588960"/>
              <a:ext cx="531005" cy="50003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4" name="Group 189"/>
          <p:cNvGrpSpPr>
            <a:grpSpLocks/>
          </p:cNvGrpSpPr>
          <p:nvPr/>
        </p:nvGrpSpPr>
        <p:grpSpPr bwMode="auto">
          <a:xfrm>
            <a:off x="10352808" y="2568813"/>
            <a:ext cx="145325" cy="48747"/>
            <a:chOff x="2280840" y="3950493"/>
            <a:chExt cx="396084" cy="153989"/>
          </a:xfrm>
        </p:grpSpPr>
        <p:cxnSp>
          <p:nvCxnSpPr>
            <p:cNvPr id="15" name="Straight Connector 14"/>
            <p:cNvCxnSpPr/>
            <p:nvPr/>
          </p:nvCxnSpPr>
          <p:spPr>
            <a:xfrm rot="10800000" flipV="1">
              <a:off x="2280840" y="3950493"/>
              <a:ext cx="380177" cy="11470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296747" y="3989775"/>
              <a:ext cx="380177" cy="11470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7" name="Group 190"/>
          <p:cNvGrpSpPr>
            <a:grpSpLocks/>
          </p:cNvGrpSpPr>
          <p:nvPr/>
        </p:nvGrpSpPr>
        <p:grpSpPr bwMode="auto">
          <a:xfrm>
            <a:off x="10349901" y="2612089"/>
            <a:ext cx="196103" cy="214883"/>
            <a:chOff x="2241550" y="4144332"/>
            <a:chExt cx="588665" cy="619754"/>
          </a:xfrm>
        </p:grpSpPr>
        <p:cxnSp>
          <p:nvCxnSpPr>
            <p:cNvPr id="18" name="Straight Connector 17"/>
            <p:cNvCxnSpPr/>
            <p:nvPr/>
          </p:nvCxnSpPr>
          <p:spPr>
            <a:xfrm rot="16200000" flipV="1">
              <a:off x="2265520" y="4160657"/>
              <a:ext cx="581020" cy="54837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2226011" y="4175652"/>
              <a:ext cx="603973" cy="5728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 name="Group 191"/>
          <p:cNvGrpSpPr>
            <a:grpSpLocks/>
          </p:cNvGrpSpPr>
          <p:nvPr/>
        </p:nvGrpSpPr>
        <p:grpSpPr bwMode="auto">
          <a:xfrm>
            <a:off x="10548911" y="2731467"/>
            <a:ext cx="145909" cy="88540"/>
            <a:chOff x="2905424" y="4481520"/>
            <a:chExt cx="396269" cy="282566"/>
          </a:xfrm>
        </p:grpSpPr>
        <p:cxnSp>
          <p:nvCxnSpPr>
            <p:cNvPr id="21" name="Straight Connector 20"/>
            <p:cNvCxnSpPr/>
            <p:nvPr/>
          </p:nvCxnSpPr>
          <p:spPr>
            <a:xfrm rot="5400000" flipH="1" flipV="1">
              <a:off x="2973399" y="4413545"/>
              <a:ext cx="244467" cy="38041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921275" y="4518032"/>
              <a:ext cx="380418" cy="24605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3" name="Group 194"/>
          <p:cNvGrpSpPr>
            <a:grpSpLocks/>
          </p:cNvGrpSpPr>
          <p:nvPr/>
        </p:nvGrpSpPr>
        <p:grpSpPr bwMode="auto">
          <a:xfrm>
            <a:off x="10548909" y="2826969"/>
            <a:ext cx="168088" cy="95504"/>
            <a:chOff x="2867820" y="4802252"/>
            <a:chExt cx="819143" cy="525098"/>
          </a:xfrm>
        </p:grpSpPr>
        <p:cxnSp>
          <p:nvCxnSpPr>
            <p:cNvPr id="24" name="Straight Connector 23"/>
            <p:cNvCxnSpPr/>
            <p:nvPr/>
          </p:nvCxnSpPr>
          <p:spPr>
            <a:xfrm rot="5400000" flipH="1">
              <a:off x="3023046" y="4663435"/>
              <a:ext cx="508689" cy="819143"/>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3056576" y="4650472"/>
              <a:ext cx="478606" cy="782167"/>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26" name="Curved Connector 25"/>
          <p:cNvCxnSpPr>
            <a:stCxn id="36" idx="5"/>
          </p:cNvCxnSpPr>
          <p:nvPr/>
        </p:nvCxnSpPr>
        <p:spPr>
          <a:xfrm rot="5400000" flipH="1" flipV="1">
            <a:off x="11100848" y="2546279"/>
            <a:ext cx="48249" cy="752895"/>
          </a:xfrm>
          <a:prstGeom prst="curvedConnector4">
            <a:avLst>
              <a:gd name="adj1" fmla="val -39032"/>
              <a:gd name="adj2" fmla="val 75562"/>
            </a:avLst>
          </a:prstGeom>
          <a:ln w="508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nvGrpSpPr>
          <p:cNvPr id="27" name="Group 193"/>
          <p:cNvGrpSpPr>
            <a:grpSpLocks/>
          </p:cNvGrpSpPr>
          <p:nvPr/>
        </p:nvGrpSpPr>
        <p:grpSpPr bwMode="auto">
          <a:xfrm>
            <a:off x="11529424" y="2863781"/>
            <a:ext cx="159333" cy="34819"/>
            <a:chOff x="6072480" y="4920729"/>
            <a:chExt cx="432813" cy="112188"/>
          </a:xfrm>
        </p:grpSpPr>
        <p:cxnSp>
          <p:nvCxnSpPr>
            <p:cNvPr id="28" name="Straight Connector 27"/>
            <p:cNvCxnSpPr/>
            <p:nvPr/>
          </p:nvCxnSpPr>
          <p:spPr>
            <a:xfrm rot="16200000" flipH="1" flipV="1">
              <a:off x="6269654" y="4723555"/>
              <a:ext cx="38464" cy="43281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flipV="1">
              <a:off x="6088334" y="4957591"/>
              <a:ext cx="401105" cy="3846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6269654" y="4797278"/>
              <a:ext cx="38464" cy="43281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1" name="Oval 53"/>
          <p:cNvSpPr>
            <a:spLocks noChangeArrowheads="1"/>
          </p:cNvSpPr>
          <p:nvPr/>
        </p:nvSpPr>
        <p:spPr bwMode="auto">
          <a:xfrm>
            <a:off x="10523587" y="2793929"/>
            <a:ext cx="57149" cy="48707"/>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sp>
        <p:nvSpPr>
          <p:cNvPr id="32" name="Oval 50"/>
          <p:cNvSpPr>
            <a:spLocks noChangeArrowheads="1"/>
          </p:cNvSpPr>
          <p:nvPr/>
        </p:nvSpPr>
        <p:spPr bwMode="auto">
          <a:xfrm>
            <a:off x="10951619" y="3085632"/>
            <a:ext cx="32100" cy="14325"/>
          </a:xfrm>
          <a:prstGeom prst="ellipse">
            <a:avLst/>
          </a:prstGeom>
          <a:no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sp>
        <p:nvSpPr>
          <p:cNvPr id="33" name="Oval 54"/>
          <p:cNvSpPr>
            <a:spLocks noChangeArrowheads="1"/>
          </p:cNvSpPr>
          <p:nvPr/>
        </p:nvSpPr>
        <p:spPr bwMode="auto">
          <a:xfrm>
            <a:off x="10324794" y="2588212"/>
            <a:ext cx="57149" cy="48707"/>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sp>
        <p:nvSpPr>
          <p:cNvPr id="34" name="Oval 52"/>
          <p:cNvSpPr>
            <a:spLocks noChangeArrowheads="1"/>
          </p:cNvSpPr>
          <p:nvPr/>
        </p:nvSpPr>
        <p:spPr bwMode="auto">
          <a:xfrm>
            <a:off x="10159396" y="2421081"/>
            <a:ext cx="57149" cy="48707"/>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sp>
        <p:nvSpPr>
          <p:cNvPr id="35" name="Oval 51"/>
          <p:cNvSpPr>
            <a:spLocks noChangeArrowheads="1"/>
          </p:cNvSpPr>
          <p:nvPr/>
        </p:nvSpPr>
        <p:spPr bwMode="auto">
          <a:xfrm>
            <a:off x="10005876" y="2057400"/>
            <a:ext cx="57149" cy="48707"/>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sp>
        <p:nvSpPr>
          <p:cNvPr id="36" name="Oval 50"/>
          <p:cNvSpPr>
            <a:spLocks noChangeArrowheads="1"/>
          </p:cNvSpPr>
          <p:nvPr/>
        </p:nvSpPr>
        <p:spPr bwMode="auto">
          <a:xfrm>
            <a:off x="10699743" y="2905477"/>
            <a:ext cx="57149" cy="48707"/>
          </a:xfrm>
          <a:prstGeom prst="ellipse">
            <a:avLst/>
          </a:prstGeom>
          <a:solidFill>
            <a:srgbClr val="FFC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sp>
        <p:nvSpPr>
          <p:cNvPr id="37" name="Oval 55"/>
          <p:cNvSpPr>
            <a:spLocks noChangeArrowheads="1"/>
          </p:cNvSpPr>
          <p:nvPr/>
        </p:nvSpPr>
        <p:spPr bwMode="auto">
          <a:xfrm>
            <a:off x="10296779" y="2707593"/>
            <a:ext cx="57149" cy="48707"/>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sp>
        <p:nvSpPr>
          <p:cNvPr id="38" name="Oval 55"/>
          <p:cNvSpPr>
            <a:spLocks noChangeArrowheads="1"/>
          </p:cNvSpPr>
          <p:nvPr/>
        </p:nvSpPr>
        <p:spPr bwMode="auto">
          <a:xfrm>
            <a:off x="10128692" y="2492709"/>
            <a:ext cx="57149" cy="48707"/>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cxnSp>
        <p:nvCxnSpPr>
          <p:cNvPr id="39" name="Curved Connector 38"/>
          <p:cNvCxnSpPr>
            <a:stCxn id="42" idx="5"/>
          </p:cNvCxnSpPr>
          <p:nvPr/>
        </p:nvCxnSpPr>
        <p:spPr>
          <a:xfrm rot="16200000" flipH="1">
            <a:off x="11713817" y="2895426"/>
            <a:ext cx="100479" cy="96884"/>
          </a:xfrm>
          <a:prstGeom prst="curvedConnector3">
            <a:avLst>
              <a:gd name="adj1" fmla="val 50000"/>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40" name="Oval 50"/>
          <p:cNvSpPr>
            <a:spLocks noChangeArrowheads="1"/>
          </p:cNvSpPr>
          <p:nvPr/>
        </p:nvSpPr>
        <p:spPr bwMode="auto">
          <a:xfrm>
            <a:off x="10669039" y="2709885"/>
            <a:ext cx="57149" cy="48707"/>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sp>
        <p:nvSpPr>
          <p:cNvPr id="41" name="Oval 55"/>
          <p:cNvSpPr>
            <a:spLocks noChangeArrowheads="1"/>
          </p:cNvSpPr>
          <p:nvPr/>
        </p:nvSpPr>
        <p:spPr bwMode="auto">
          <a:xfrm>
            <a:off x="10470247" y="2545045"/>
            <a:ext cx="57149" cy="48707"/>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sp>
        <p:nvSpPr>
          <p:cNvPr id="42" name="Oval 50"/>
          <p:cNvSpPr>
            <a:spLocks noChangeArrowheads="1"/>
          </p:cNvSpPr>
          <p:nvPr/>
        </p:nvSpPr>
        <p:spPr bwMode="auto">
          <a:xfrm>
            <a:off x="11666808" y="2851801"/>
            <a:ext cx="57149" cy="48707"/>
          </a:xfrm>
          <a:prstGeom prst="ellipse">
            <a:avLst/>
          </a:prstGeom>
          <a:solidFill>
            <a:srgbClr val="FFC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sp>
        <p:nvSpPr>
          <p:cNvPr id="43" name="Oval 50"/>
          <p:cNvSpPr>
            <a:spLocks noChangeArrowheads="1"/>
          </p:cNvSpPr>
          <p:nvPr/>
        </p:nvSpPr>
        <p:spPr bwMode="auto">
          <a:xfrm>
            <a:off x="11493342" y="2862309"/>
            <a:ext cx="57149" cy="48707"/>
          </a:xfrm>
          <a:prstGeom prst="ellipse">
            <a:avLst/>
          </a:prstGeom>
          <a:solidFill>
            <a:srgbClr val="FFC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solidFill>
                <a:srgbClr val="FF0000"/>
              </a:solidFill>
            </a:endParaRPr>
          </a:p>
        </p:txBody>
      </p:sp>
      <p:sp>
        <p:nvSpPr>
          <p:cNvPr id="46" name="Oval 51"/>
          <p:cNvSpPr>
            <a:spLocks noChangeArrowheads="1"/>
          </p:cNvSpPr>
          <p:nvPr/>
        </p:nvSpPr>
        <p:spPr bwMode="auto">
          <a:xfrm>
            <a:off x="9931967" y="1996864"/>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54" name="Oval 51"/>
          <p:cNvSpPr>
            <a:spLocks noChangeArrowheads="1"/>
          </p:cNvSpPr>
          <p:nvPr/>
        </p:nvSpPr>
        <p:spPr bwMode="auto">
          <a:xfrm>
            <a:off x="11609512" y="2838653"/>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55" name="Oval 51"/>
          <p:cNvSpPr>
            <a:spLocks noChangeArrowheads="1"/>
          </p:cNvSpPr>
          <p:nvPr/>
        </p:nvSpPr>
        <p:spPr bwMode="auto">
          <a:xfrm>
            <a:off x="2572680" y="1452965"/>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56" name="Oval 51"/>
          <p:cNvSpPr>
            <a:spLocks noChangeArrowheads="1"/>
          </p:cNvSpPr>
          <p:nvPr/>
        </p:nvSpPr>
        <p:spPr bwMode="auto">
          <a:xfrm>
            <a:off x="8294183" y="2032659"/>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57" name="Oval 51"/>
          <p:cNvSpPr>
            <a:spLocks noChangeArrowheads="1"/>
          </p:cNvSpPr>
          <p:nvPr/>
        </p:nvSpPr>
        <p:spPr bwMode="auto">
          <a:xfrm>
            <a:off x="7411751" y="2178711"/>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58" name="Oval 51"/>
          <p:cNvSpPr>
            <a:spLocks noChangeArrowheads="1"/>
          </p:cNvSpPr>
          <p:nvPr/>
        </p:nvSpPr>
        <p:spPr bwMode="auto">
          <a:xfrm>
            <a:off x="6073197" y="1979676"/>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59" name="Oval 51"/>
          <p:cNvSpPr>
            <a:spLocks noChangeArrowheads="1"/>
          </p:cNvSpPr>
          <p:nvPr/>
        </p:nvSpPr>
        <p:spPr bwMode="auto">
          <a:xfrm>
            <a:off x="4503317" y="1204580"/>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60" name="Oval 51"/>
          <p:cNvSpPr>
            <a:spLocks noChangeArrowheads="1"/>
          </p:cNvSpPr>
          <p:nvPr/>
        </p:nvSpPr>
        <p:spPr bwMode="auto">
          <a:xfrm>
            <a:off x="1290851" y="2368096"/>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61" name="Oval 51"/>
          <p:cNvSpPr>
            <a:spLocks noChangeArrowheads="1"/>
          </p:cNvSpPr>
          <p:nvPr/>
        </p:nvSpPr>
        <p:spPr bwMode="auto">
          <a:xfrm>
            <a:off x="7620397" y="4191000"/>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62" name="Oval 51"/>
          <p:cNvSpPr>
            <a:spLocks noChangeArrowheads="1"/>
          </p:cNvSpPr>
          <p:nvPr/>
        </p:nvSpPr>
        <p:spPr bwMode="auto">
          <a:xfrm>
            <a:off x="9109640" y="5291244"/>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63" name="Oval 51"/>
          <p:cNvSpPr>
            <a:spLocks noChangeArrowheads="1"/>
          </p:cNvSpPr>
          <p:nvPr/>
        </p:nvSpPr>
        <p:spPr bwMode="auto">
          <a:xfrm>
            <a:off x="9848905" y="4572000"/>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cxnSp>
        <p:nvCxnSpPr>
          <p:cNvPr id="64" name="Curved Connector 63"/>
          <p:cNvCxnSpPr>
            <a:stCxn id="62" idx="6"/>
          </p:cNvCxnSpPr>
          <p:nvPr/>
        </p:nvCxnSpPr>
        <p:spPr>
          <a:xfrm flipV="1">
            <a:off x="9265138" y="4686157"/>
            <a:ext cx="661521" cy="682817"/>
          </a:xfrm>
          <a:prstGeom prst="curvedConnector2">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 name="Curved Connector 65"/>
          <p:cNvCxnSpPr>
            <a:endCxn id="62" idx="2"/>
          </p:cNvCxnSpPr>
          <p:nvPr/>
        </p:nvCxnSpPr>
        <p:spPr>
          <a:xfrm>
            <a:off x="7716321" y="4268729"/>
            <a:ext cx="1393329" cy="1100243"/>
          </a:xfrm>
          <a:prstGeom prst="curvedConnector3">
            <a:avLst>
              <a:gd name="adj1" fmla="val 50000"/>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 name="Curved Connector 67"/>
          <p:cNvCxnSpPr/>
          <p:nvPr/>
        </p:nvCxnSpPr>
        <p:spPr>
          <a:xfrm rot="16200000" flipV="1">
            <a:off x="6640715" y="3206747"/>
            <a:ext cx="1897044" cy="199476"/>
          </a:xfrm>
          <a:prstGeom prst="curvedConnector3">
            <a:avLst>
              <a:gd name="adj1" fmla="val 50000"/>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70" name="Curved Connector 69"/>
          <p:cNvCxnSpPr>
            <a:endCxn id="57" idx="2"/>
          </p:cNvCxnSpPr>
          <p:nvPr/>
        </p:nvCxnSpPr>
        <p:spPr>
          <a:xfrm>
            <a:off x="6150376" y="2052447"/>
            <a:ext cx="1261385" cy="203988"/>
          </a:xfrm>
          <a:prstGeom prst="curvedConnector3">
            <a:avLst>
              <a:gd name="adj1" fmla="val 50000"/>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58" idx="3"/>
            <a:endCxn id="59" idx="3"/>
          </p:cNvCxnSpPr>
          <p:nvPr/>
        </p:nvCxnSpPr>
        <p:spPr>
          <a:xfrm rot="5400000" flipH="1">
            <a:off x="4923480" y="939872"/>
            <a:ext cx="775096" cy="1569880"/>
          </a:xfrm>
          <a:prstGeom prst="curvedConnector3">
            <a:avLst>
              <a:gd name="adj1" fmla="val -32430"/>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76" name="Curved Connector 75"/>
          <p:cNvCxnSpPr/>
          <p:nvPr/>
        </p:nvCxnSpPr>
        <p:spPr>
          <a:xfrm flipV="1">
            <a:off x="3552824" y="1222033"/>
            <a:ext cx="1009613" cy="60275"/>
          </a:xfrm>
          <a:prstGeom prst="curvedConnector3">
            <a:avLst>
              <a:gd name="adj1" fmla="val 50000"/>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78" name="Curved Connector 77"/>
          <p:cNvCxnSpPr/>
          <p:nvPr/>
        </p:nvCxnSpPr>
        <p:spPr>
          <a:xfrm flipV="1">
            <a:off x="2618265" y="1282305"/>
            <a:ext cx="880175" cy="234715"/>
          </a:xfrm>
          <a:prstGeom prst="curvedConnector3">
            <a:avLst>
              <a:gd name="adj1" fmla="val 50000"/>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80" name="Curved Connector 79"/>
          <p:cNvCxnSpPr/>
          <p:nvPr/>
        </p:nvCxnSpPr>
        <p:spPr>
          <a:xfrm flipV="1">
            <a:off x="1403947" y="1530691"/>
            <a:ext cx="1168743" cy="884860"/>
          </a:xfrm>
          <a:prstGeom prst="curvedConnector3">
            <a:avLst>
              <a:gd name="adj1" fmla="val 50000"/>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82" name="Curved Connector 81"/>
          <p:cNvCxnSpPr/>
          <p:nvPr/>
        </p:nvCxnSpPr>
        <p:spPr>
          <a:xfrm rot="16200000" flipV="1">
            <a:off x="2119443" y="1001689"/>
            <a:ext cx="810607" cy="169672"/>
          </a:xfrm>
          <a:prstGeom prst="curvedConnector3">
            <a:avLst>
              <a:gd name="adj1" fmla="val 50000"/>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1" name="Curved Connector 90"/>
          <p:cNvCxnSpPr/>
          <p:nvPr/>
        </p:nvCxnSpPr>
        <p:spPr>
          <a:xfrm flipV="1">
            <a:off x="7484032" y="1478544"/>
            <a:ext cx="928941" cy="765133"/>
          </a:xfrm>
          <a:prstGeom prst="curvedConnector3">
            <a:avLst>
              <a:gd name="adj1" fmla="val 109301"/>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99" name="Curved Connector 98"/>
          <p:cNvCxnSpPr/>
          <p:nvPr/>
        </p:nvCxnSpPr>
        <p:spPr>
          <a:xfrm rot="5400000" flipH="1" flipV="1">
            <a:off x="9943177" y="2917908"/>
            <a:ext cx="1724883" cy="1722384"/>
          </a:xfrm>
          <a:prstGeom prst="curvedConnector3">
            <a:avLst>
              <a:gd name="adj1" fmla="val 26106"/>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02" name="Curved Connector 101"/>
          <p:cNvCxnSpPr/>
          <p:nvPr/>
        </p:nvCxnSpPr>
        <p:spPr>
          <a:xfrm rot="10800000">
            <a:off x="8599071" y="862384"/>
            <a:ext cx="1345364" cy="1190045"/>
          </a:xfrm>
          <a:prstGeom prst="curvedConnector3">
            <a:avLst>
              <a:gd name="adj1" fmla="val 38412"/>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04" name="Curved Connector 103"/>
          <p:cNvCxnSpPr/>
          <p:nvPr/>
        </p:nvCxnSpPr>
        <p:spPr>
          <a:xfrm rot="5400000" flipH="1" flipV="1">
            <a:off x="400164" y="2559679"/>
            <a:ext cx="1119856" cy="834788"/>
          </a:xfrm>
          <a:prstGeom prst="curvedConnector3">
            <a:avLst>
              <a:gd name="adj1" fmla="val 50000"/>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06" name="Curved Connector 105"/>
          <p:cNvCxnSpPr/>
          <p:nvPr/>
        </p:nvCxnSpPr>
        <p:spPr>
          <a:xfrm>
            <a:off x="9153859" y="5365421"/>
            <a:ext cx="1797767" cy="9888"/>
          </a:xfrm>
          <a:prstGeom prst="curvedConnector3">
            <a:avLst>
              <a:gd name="adj1" fmla="val 47687"/>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5" name="Curved Connector 114"/>
          <p:cNvCxnSpPr>
            <a:cxnSpLocks/>
            <a:stCxn id="139" idx="4"/>
          </p:cNvCxnSpPr>
          <p:nvPr/>
        </p:nvCxnSpPr>
        <p:spPr>
          <a:xfrm rot="16200000" flipH="1">
            <a:off x="7042023" y="-628239"/>
            <a:ext cx="578655" cy="2454920"/>
          </a:xfrm>
          <a:prstGeom prst="curvedConnector2">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8" name="Curved Connector 117"/>
          <p:cNvCxnSpPr/>
          <p:nvPr/>
        </p:nvCxnSpPr>
        <p:spPr>
          <a:xfrm rot="10800000" flipV="1">
            <a:off x="4616845" y="584938"/>
            <a:ext cx="950492" cy="619647"/>
          </a:xfrm>
          <a:prstGeom prst="curvedConnector3">
            <a:avLst>
              <a:gd name="adj1" fmla="val 4073"/>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3" name="Oval 51"/>
          <p:cNvSpPr>
            <a:spLocks noChangeArrowheads="1"/>
          </p:cNvSpPr>
          <p:nvPr/>
        </p:nvSpPr>
        <p:spPr bwMode="auto">
          <a:xfrm>
            <a:off x="8353579" y="1400816"/>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34" name="Oval 51"/>
          <p:cNvSpPr>
            <a:spLocks noChangeArrowheads="1"/>
          </p:cNvSpPr>
          <p:nvPr/>
        </p:nvSpPr>
        <p:spPr bwMode="auto">
          <a:xfrm>
            <a:off x="3534201" y="1199729"/>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35" name="Oval 51"/>
          <p:cNvSpPr>
            <a:spLocks noChangeArrowheads="1"/>
          </p:cNvSpPr>
          <p:nvPr/>
        </p:nvSpPr>
        <p:spPr bwMode="auto">
          <a:xfrm>
            <a:off x="10873875" y="5297585"/>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36" name="Oval 51"/>
          <p:cNvSpPr>
            <a:spLocks noChangeArrowheads="1"/>
          </p:cNvSpPr>
          <p:nvPr/>
        </p:nvSpPr>
        <p:spPr bwMode="auto">
          <a:xfrm>
            <a:off x="528901" y="3352800"/>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37" name="Oval 51"/>
          <p:cNvSpPr>
            <a:spLocks noChangeArrowheads="1"/>
          </p:cNvSpPr>
          <p:nvPr/>
        </p:nvSpPr>
        <p:spPr bwMode="auto">
          <a:xfrm>
            <a:off x="2377175" y="627767"/>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38" name="Oval 51"/>
          <p:cNvSpPr>
            <a:spLocks noChangeArrowheads="1"/>
          </p:cNvSpPr>
          <p:nvPr/>
        </p:nvSpPr>
        <p:spPr bwMode="auto">
          <a:xfrm>
            <a:off x="5489583" y="525773"/>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39" name="Oval 51"/>
          <p:cNvSpPr>
            <a:spLocks noChangeArrowheads="1"/>
          </p:cNvSpPr>
          <p:nvPr/>
        </p:nvSpPr>
        <p:spPr bwMode="auto">
          <a:xfrm>
            <a:off x="6026136" y="154447"/>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40" name="Oval 51"/>
          <p:cNvSpPr>
            <a:spLocks noChangeArrowheads="1"/>
          </p:cNvSpPr>
          <p:nvPr/>
        </p:nvSpPr>
        <p:spPr bwMode="auto">
          <a:xfrm>
            <a:off x="8291133" y="1993816"/>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41" name="Oval 51"/>
          <p:cNvSpPr>
            <a:spLocks noChangeArrowheads="1"/>
          </p:cNvSpPr>
          <p:nvPr/>
        </p:nvSpPr>
        <p:spPr bwMode="auto">
          <a:xfrm>
            <a:off x="10954764" y="2838653"/>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42" name="Oval 51"/>
          <p:cNvSpPr>
            <a:spLocks noChangeArrowheads="1"/>
          </p:cNvSpPr>
          <p:nvPr/>
        </p:nvSpPr>
        <p:spPr bwMode="auto">
          <a:xfrm>
            <a:off x="8138693" y="1841416"/>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43" name="Oval 51"/>
          <p:cNvSpPr>
            <a:spLocks noChangeArrowheads="1"/>
          </p:cNvSpPr>
          <p:nvPr/>
        </p:nvSpPr>
        <p:spPr bwMode="auto">
          <a:xfrm>
            <a:off x="10036213" y="2472055"/>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44" name="Oval 51"/>
          <p:cNvSpPr>
            <a:spLocks noChangeArrowheads="1"/>
          </p:cNvSpPr>
          <p:nvPr/>
        </p:nvSpPr>
        <p:spPr bwMode="auto">
          <a:xfrm>
            <a:off x="10422552" y="2482075"/>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45" name="Oval 51"/>
          <p:cNvSpPr>
            <a:spLocks noChangeArrowheads="1"/>
          </p:cNvSpPr>
          <p:nvPr/>
        </p:nvSpPr>
        <p:spPr bwMode="auto">
          <a:xfrm>
            <a:off x="10650127" y="2647397"/>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46" name="Oval 51"/>
          <p:cNvSpPr>
            <a:spLocks noChangeArrowheads="1"/>
          </p:cNvSpPr>
          <p:nvPr/>
        </p:nvSpPr>
        <p:spPr bwMode="auto">
          <a:xfrm>
            <a:off x="9435585" y="1720347"/>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149" name="Oval 51"/>
          <p:cNvSpPr>
            <a:spLocks noChangeArrowheads="1"/>
          </p:cNvSpPr>
          <p:nvPr/>
        </p:nvSpPr>
        <p:spPr bwMode="auto">
          <a:xfrm>
            <a:off x="7419100" y="742516"/>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cxnSp>
        <p:nvCxnSpPr>
          <p:cNvPr id="159" name="Curved Connector 158"/>
          <p:cNvCxnSpPr/>
          <p:nvPr/>
        </p:nvCxnSpPr>
        <p:spPr>
          <a:xfrm>
            <a:off x="7567239" y="2278457"/>
            <a:ext cx="1868347" cy="640099"/>
          </a:xfrm>
          <a:prstGeom prst="curvedConnector3">
            <a:avLst>
              <a:gd name="adj1" fmla="val 45871"/>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63" name="Curved Connector 162"/>
          <p:cNvCxnSpPr/>
          <p:nvPr/>
        </p:nvCxnSpPr>
        <p:spPr>
          <a:xfrm rot="16200000" flipV="1">
            <a:off x="8792831" y="3509515"/>
            <a:ext cx="1772235" cy="486717"/>
          </a:xfrm>
          <a:prstGeom prst="curvedConnector3">
            <a:avLst>
              <a:gd name="adj1" fmla="val 50000"/>
            </a:avLst>
          </a:prstGeom>
          <a:ln w="508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69" name="Curved Connector 168"/>
          <p:cNvCxnSpPr/>
          <p:nvPr/>
        </p:nvCxnSpPr>
        <p:spPr>
          <a:xfrm flipV="1">
            <a:off x="9407466" y="2566221"/>
            <a:ext cx="612713" cy="344755"/>
          </a:xfrm>
          <a:prstGeom prst="curvedConnector3">
            <a:avLst>
              <a:gd name="adj1" fmla="val 50000"/>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1" name="Oval 51"/>
          <p:cNvSpPr>
            <a:spLocks noChangeArrowheads="1"/>
          </p:cNvSpPr>
          <p:nvPr/>
        </p:nvSpPr>
        <p:spPr bwMode="auto">
          <a:xfrm>
            <a:off x="9370404" y="2855959"/>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cxnSp>
        <p:nvCxnSpPr>
          <p:cNvPr id="172" name="Curved Connector 171"/>
          <p:cNvCxnSpPr/>
          <p:nvPr/>
        </p:nvCxnSpPr>
        <p:spPr>
          <a:xfrm>
            <a:off x="7775892" y="4191003"/>
            <a:ext cx="1105321" cy="303276"/>
          </a:xfrm>
          <a:prstGeom prst="curvedConnector3">
            <a:avLst>
              <a:gd name="adj1" fmla="val 50000"/>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5" name="Oval 51"/>
          <p:cNvSpPr>
            <a:spLocks noChangeArrowheads="1"/>
          </p:cNvSpPr>
          <p:nvPr/>
        </p:nvSpPr>
        <p:spPr bwMode="auto">
          <a:xfrm>
            <a:off x="8839935" y="4377689"/>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cxnSp>
        <p:nvCxnSpPr>
          <p:cNvPr id="177" name="Curved Connector 176"/>
          <p:cNvCxnSpPr>
            <a:stCxn id="54" idx="7"/>
            <a:endCxn id="189" idx="3"/>
          </p:cNvCxnSpPr>
          <p:nvPr/>
        </p:nvCxnSpPr>
        <p:spPr>
          <a:xfrm rot="5400000" flipH="1" flipV="1">
            <a:off x="11712325" y="2363330"/>
            <a:ext cx="528003" cy="468185"/>
          </a:xfrm>
          <a:prstGeom prst="curvedConnector3">
            <a:avLst>
              <a:gd name="adj1" fmla="val 50000"/>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9" name="Oval 51"/>
          <p:cNvSpPr>
            <a:spLocks noChangeArrowheads="1"/>
          </p:cNvSpPr>
          <p:nvPr/>
        </p:nvSpPr>
        <p:spPr bwMode="auto">
          <a:xfrm>
            <a:off x="12187645" y="2200733"/>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cxnSp>
        <p:nvCxnSpPr>
          <p:cNvPr id="197" name="Curved Connector 196"/>
          <p:cNvCxnSpPr>
            <a:cxnSpLocks/>
            <a:endCxn id="198" idx="3"/>
          </p:cNvCxnSpPr>
          <p:nvPr/>
        </p:nvCxnSpPr>
        <p:spPr>
          <a:xfrm flipV="1">
            <a:off x="8412975" y="326510"/>
            <a:ext cx="1191523" cy="543791"/>
          </a:xfrm>
          <a:prstGeom prst="curvedConnector2">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8" name="Oval 51"/>
          <p:cNvSpPr>
            <a:spLocks noChangeArrowheads="1"/>
          </p:cNvSpPr>
          <p:nvPr/>
        </p:nvSpPr>
        <p:spPr bwMode="auto">
          <a:xfrm>
            <a:off x="9581727" y="193823"/>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sp>
        <p:nvSpPr>
          <p:cNvPr id="200" name="Oval 51"/>
          <p:cNvSpPr>
            <a:spLocks noChangeArrowheads="1"/>
          </p:cNvSpPr>
          <p:nvPr/>
        </p:nvSpPr>
        <p:spPr bwMode="auto">
          <a:xfrm>
            <a:off x="9357841" y="455315"/>
            <a:ext cx="155488" cy="155448"/>
          </a:xfrm>
          <a:prstGeom prst="ellipse">
            <a:avLst/>
          </a:prstGeom>
          <a:gradFill rotWithShape="1">
            <a:gsLst>
              <a:gs pos="0">
                <a:srgbClr val="FF0000"/>
              </a:gs>
              <a:gs pos="100000">
                <a:srgbClr val="CC0000"/>
              </a:gs>
            </a:gsLst>
            <a:path path="shape">
              <a:fillToRect l="50000" t="50000" r="50000" b="50000"/>
            </a:path>
          </a:gra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defRPr/>
            </a:pPr>
            <a:endParaRPr lang="en-US" sz="667" dirty="0"/>
          </a:p>
        </p:txBody>
      </p:sp>
      <p:cxnSp>
        <p:nvCxnSpPr>
          <p:cNvPr id="202" name="Straight Connector 201"/>
          <p:cNvCxnSpPr/>
          <p:nvPr/>
        </p:nvCxnSpPr>
        <p:spPr>
          <a:xfrm flipH="1">
            <a:off x="6781067" y="5867400"/>
            <a:ext cx="151007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Curved Connector 94"/>
          <p:cNvCxnSpPr>
            <a:cxnSpLocks/>
            <a:endCxn id="57" idx="7"/>
          </p:cNvCxnSpPr>
          <p:nvPr/>
        </p:nvCxnSpPr>
        <p:spPr>
          <a:xfrm rot="5400000">
            <a:off x="7303435" y="1719577"/>
            <a:ext cx="722935" cy="240865"/>
          </a:xfrm>
          <a:prstGeom prst="curvedConnector3">
            <a:avLst>
              <a:gd name="adj1" fmla="val 50000"/>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0" name="Curved Connector 99"/>
          <p:cNvCxnSpPr/>
          <p:nvPr/>
        </p:nvCxnSpPr>
        <p:spPr>
          <a:xfrm>
            <a:off x="6360358" y="1156188"/>
            <a:ext cx="1446495" cy="307697"/>
          </a:xfrm>
          <a:prstGeom prst="curvedConnector3">
            <a:avLst>
              <a:gd name="adj1" fmla="val 50000"/>
            </a:avLst>
          </a:prstGeom>
          <a:ln w="508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Scroll: Vertical 1">
            <a:extLst>
              <a:ext uri="{FF2B5EF4-FFF2-40B4-BE49-F238E27FC236}">
                <a16:creationId xmlns:a16="http://schemas.microsoft.com/office/drawing/2014/main" id="{F0AF904C-C1B7-4EE1-9A6F-0FD27B00A314}"/>
              </a:ext>
            </a:extLst>
          </p:cNvPr>
          <p:cNvSpPr/>
          <p:nvPr/>
        </p:nvSpPr>
        <p:spPr>
          <a:xfrm>
            <a:off x="45674" y="3993045"/>
            <a:ext cx="7739661" cy="2668528"/>
          </a:xfrm>
          <a:prstGeom prst="vertic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cs typeface="AL-Mohanad Bold" pitchFamily="2" charset="-78"/>
              </a:rPr>
              <a:t>الحاجة لوضع خطة عمل وجدول زمني لتنفيذ الربط بين الدول العربية بما يتماشى مع خطة تنفيذ السوق العربية المشتركة للكهرباء</a:t>
            </a:r>
            <a:endParaRPr lang="en-US" sz="3600" b="1" dirty="0">
              <a:cs typeface="AL-Mohanad Bold" pitchFamily="2" charset="-78"/>
            </a:endParaRPr>
          </a:p>
        </p:txBody>
      </p:sp>
    </p:spTree>
    <p:extLst>
      <p:ext uri="{BB962C8B-B14F-4D97-AF65-F5344CB8AC3E}">
        <p14:creationId xmlns:p14="http://schemas.microsoft.com/office/powerpoint/2010/main" val="448880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250"/>
                                        <p:tgtEl>
                                          <p:spTgt spid="95"/>
                                        </p:tgtEl>
                                      </p:cBhvr>
                                    </p:animEffect>
                                  </p:childTnLst>
                                </p:cTn>
                              </p:par>
                            </p:childTnLst>
                          </p:cTn>
                        </p:par>
                        <p:par>
                          <p:cTn id="8" fill="hold">
                            <p:stCondLst>
                              <p:cond delay="250"/>
                            </p:stCondLst>
                            <p:childTnLst>
                              <p:par>
                                <p:cTn id="9" presetID="22" presetClass="entr" presetSubtype="2"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right)">
                                      <p:cBhvr>
                                        <p:cTn id="11" dur="10"/>
                                        <p:tgtEl>
                                          <p:spTgt spid="100"/>
                                        </p:tgtEl>
                                      </p:cBhvr>
                                    </p:animEffect>
                                  </p:childTnLst>
                                </p:cTn>
                              </p:par>
                            </p:childTnLst>
                          </p:cTn>
                        </p:par>
                        <p:par>
                          <p:cTn id="12" fill="hold">
                            <p:stCondLst>
                              <p:cond delay="260"/>
                            </p:stCondLst>
                            <p:childTnLst>
                              <p:par>
                                <p:cTn id="13" presetID="22" presetClass="entr" presetSubtype="4"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down)">
                                      <p:cBhvr>
                                        <p:cTn id="15" dur="10"/>
                                        <p:tgtEl>
                                          <p:spTgt spid="82"/>
                                        </p:tgtEl>
                                      </p:cBhvr>
                                    </p:animEffect>
                                  </p:childTnLst>
                                </p:cTn>
                              </p:par>
                            </p:childTnLst>
                          </p:cTn>
                        </p:par>
                        <p:par>
                          <p:cTn id="16" fill="hold">
                            <p:stCondLst>
                              <p:cond delay="270"/>
                            </p:stCondLst>
                            <p:childTnLst>
                              <p:par>
                                <p:cTn id="17" presetID="22" presetClass="entr" presetSubtype="2" fill="hold"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wipe(right)">
                                      <p:cBhvr>
                                        <p:cTn id="19" dur="10"/>
                                        <p:tgtEl>
                                          <p:spTgt spid="115"/>
                                        </p:tgtEl>
                                      </p:cBhvr>
                                    </p:animEffect>
                                  </p:childTnLst>
                                </p:cTn>
                              </p:par>
                            </p:childTnLst>
                          </p:cTn>
                        </p:par>
                        <p:par>
                          <p:cTn id="20" fill="hold">
                            <p:stCondLst>
                              <p:cond delay="280"/>
                            </p:stCondLst>
                            <p:childTnLst>
                              <p:par>
                                <p:cTn id="21" presetID="22" presetClass="entr" presetSubtype="8" fill="hold" nodeType="afterEffect">
                                  <p:stCondLst>
                                    <p:cond delay="0"/>
                                  </p:stCondLst>
                                  <p:childTnLst>
                                    <p:set>
                                      <p:cBhvr>
                                        <p:cTn id="22" dur="1" fill="hold">
                                          <p:stCondLst>
                                            <p:cond delay="0"/>
                                          </p:stCondLst>
                                        </p:cTn>
                                        <p:tgtEl>
                                          <p:spTgt spid="197"/>
                                        </p:tgtEl>
                                        <p:attrNameLst>
                                          <p:attrName>style.visibility</p:attrName>
                                        </p:attrNameLst>
                                      </p:cBhvr>
                                      <p:to>
                                        <p:strVal val="visible"/>
                                      </p:to>
                                    </p:set>
                                    <p:animEffect transition="in" filter="wipe(left)">
                                      <p:cBhvr>
                                        <p:cTn id="23" dur="10"/>
                                        <p:tgtEl>
                                          <p:spTgt spid="197"/>
                                        </p:tgtEl>
                                      </p:cBhvr>
                                    </p:animEffect>
                                  </p:childTnLst>
                                </p:cTn>
                              </p:par>
                            </p:childTnLst>
                          </p:cTn>
                        </p:par>
                        <p:par>
                          <p:cTn id="24" fill="hold">
                            <p:stCondLst>
                              <p:cond delay="290"/>
                            </p:stCondLst>
                            <p:childTnLst>
                              <p:par>
                                <p:cTn id="25" presetID="22" presetClass="entr" presetSubtype="8" fill="hold" nodeType="afterEffect">
                                  <p:stCondLst>
                                    <p:cond delay="0"/>
                                  </p:stCondLst>
                                  <p:childTnLst>
                                    <p:set>
                                      <p:cBhvr>
                                        <p:cTn id="26" dur="1" fill="hold">
                                          <p:stCondLst>
                                            <p:cond delay="0"/>
                                          </p:stCondLst>
                                        </p:cTn>
                                        <p:tgtEl>
                                          <p:spTgt spid="177"/>
                                        </p:tgtEl>
                                        <p:attrNameLst>
                                          <p:attrName>style.visibility</p:attrName>
                                        </p:attrNameLst>
                                      </p:cBhvr>
                                      <p:to>
                                        <p:strVal val="visible"/>
                                      </p:to>
                                    </p:set>
                                    <p:animEffect transition="in" filter="wipe(left)">
                                      <p:cBhvr>
                                        <p:cTn id="27" dur="10"/>
                                        <p:tgtEl>
                                          <p:spTgt spid="177"/>
                                        </p:tgtEl>
                                      </p:cBhvr>
                                    </p:animEffect>
                                  </p:childTnLst>
                                </p:cTn>
                              </p:par>
                            </p:childTnLst>
                          </p:cTn>
                        </p:par>
                        <p:par>
                          <p:cTn id="28" fill="hold">
                            <p:stCondLst>
                              <p:cond delay="300"/>
                            </p:stCondLst>
                            <p:childTnLst>
                              <p:par>
                                <p:cTn id="29" presetID="22" presetClass="entr" presetSubtype="8" fill="hold" nodeType="afterEffect">
                                  <p:stCondLst>
                                    <p:cond delay="0"/>
                                  </p:stCondLst>
                                  <p:childTnLst>
                                    <p:set>
                                      <p:cBhvr>
                                        <p:cTn id="30" dur="1" fill="hold">
                                          <p:stCondLst>
                                            <p:cond delay="0"/>
                                          </p:stCondLst>
                                        </p:cTn>
                                        <p:tgtEl>
                                          <p:spTgt spid="172"/>
                                        </p:tgtEl>
                                        <p:attrNameLst>
                                          <p:attrName>style.visibility</p:attrName>
                                        </p:attrNameLst>
                                      </p:cBhvr>
                                      <p:to>
                                        <p:strVal val="visible"/>
                                      </p:to>
                                    </p:set>
                                    <p:animEffect transition="in" filter="wipe(left)">
                                      <p:cBhvr>
                                        <p:cTn id="31" dur="10"/>
                                        <p:tgtEl>
                                          <p:spTgt spid="172"/>
                                        </p:tgtEl>
                                      </p:cBhvr>
                                    </p:animEffect>
                                  </p:childTnLst>
                                </p:cTn>
                              </p:par>
                            </p:childTnLst>
                          </p:cTn>
                        </p:par>
                        <p:par>
                          <p:cTn id="32" fill="hold">
                            <p:stCondLst>
                              <p:cond delay="310"/>
                            </p:stCondLst>
                            <p:childTnLst>
                              <p:par>
                                <p:cTn id="33" presetID="22" presetClass="entr" presetSubtype="8" fill="hold"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10"/>
                                        <p:tgtEl>
                                          <p:spTgt spid="66"/>
                                        </p:tgtEl>
                                      </p:cBhvr>
                                    </p:animEffect>
                                  </p:childTnLst>
                                </p:cTn>
                              </p:par>
                            </p:childTnLst>
                          </p:cTn>
                        </p:par>
                        <p:par>
                          <p:cTn id="36" fill="hold">
                            <p:stCondLst>
                              <p:cond delay="320"/>
                            </p:stCondLst>
                            <p:childTnLst>
                              <p:par>
                                <p:cTn id="37" presetID="22" presetClass="entr" presetSubtype="8" fill="hold" nodeType="afterEffect">
                                  <p:stCondLst>
                                    <p:cond delay="0"/>
                                  </p:stCondLst>
                                  <p:childTnLst>
                                    <p:set>
                                      <p:cBhvr>
                                        <p:cTn id="38" dur="1" fill="hold">
                                          <p:stCondLst>
                                            <p:cond delay="0"/>
                                          </p:stCondLst>
                                        </p:cTn>
                                        <p:tgtEl>
                                          <p:spTgt spid="106"/>
                                        </p:tgtEl>
                                        <p:attrNameLst>
                                          <p:attrName>style.visibility</p:attrName>
                                        </p:attrNameLst>
                                      </p:cBhvr>
                                      <p:to>
                                        <p:strVal val="visible"/>
                                      </p:to>
                                    </p:set>
                                    <p:animEffect transition="in" filter="wipe(left)">
                                      <p:cBhvr>
                                        <p:cTn id="39" dur="10"/>
                                        <p:tgtEl>
                                          <p:spTgt spid="106"/>
                                        </p:tgtEl>
                                      </p:cBhvr>
                                    </p:animEffect>
                                  </p:childTnLst>
                                </p:cTn>
                              </p:par>
                            </p:childTnLst>
                          </p:cTn>
                        </p:par>
                        <p:par>
                          <p:cTn id="40" fill="hold">
                            <p:stCondLst>
                              <p:cond delay="330"/>
                            </p:stCondLst>
                            <p:childTnLst>
                              <p:par>
                                <p:cTn id="41" presetID="22" presetClass="entr" presetSubtype="4" fill="hold" nodeType="after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wipe(down)">
                                      <p:cBhvr>
                                        <p:cTn id="43" dur="10"/>
                                        <p:tgtEl>
                                          <p:spTgt spid="118"/>
                                        </p:tgtEl>
                                      </p:cBhvr>
                                    </p:animEffect>
                                  </p:childTnLst>
                                </p:cTn>
                              </p:par>
                            </p:childTnLst>
                          </p:cTn>
                        </p:par>
                        <p:par>
                          <p:cTn id="44" fill="hold">
                            <p:stCondLst>
                              <p:cond delay="340"/>
                            </p:stCondLst>
                            <p:childTnLst>
                              <p:par>
                                <p:cTn id="45" presetID="22" presetClass="entr" presetSubtype="1" fill="hold"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wipe(up)">
                                      <p:cBhvr>
                                        <p:cTn id="47" dur="10"/>
                                        <p:tgtEl>
                                          <p:spTgt spid="6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up)">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WER_USER_ID" val="45B26878-06C2-4639-9BD2-ED2FF936EE3A"/>
</p:tagLst>
</file>

<file path=ppt/tags/tag2.xml><?xml version="1.0" encoding="utf-8"?>
<p:tagLst xmlns:a="http://schemas.openxmlformats.org/drawingml/2006/main" xmlns:r="http://schemas.openxmlformats.org/officeDocument/2006/relationships" xmlns:p="http://schemas.openxmlformats.org/presentationml/2006/main">
  <p:tag name="POWER_USER_ID" val="45B26878-06C2-4639-9BD2-ED2FF936EE3A"/>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12398</TotalTime>
  <Words>1205</Words>
  <Application>Microsoft Office PowerPoint</Application>
  <PresentationFormat>Widescreen</PresentationFormat>
  <Paragraphs>180</Paragraphs>
  <Slides>18</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AL-Mohanad Bold</vt:lpstr>
      <vt:lpstr>Arial</vt:lpstr>
      <vt:lpstr>Calibri</vt:lpstr>
      <vt:lpstr>Calibri Light</vt:lpstr>
      <vt:lpstr>Candara</vt:lpstr>
      <vt:lpstr>SKR HEAD1</vt:lpstr>
      <vt:lpstr>Symbol</vt:lpstr>
      <vt:lpstr>Trebuchet MS</vt:lpstr>
      <vt:lpstr>Wingdings</vt:lpstr>
      <vt:lpstr>Office Theme</vt:lpstr>
      <vt:lpstr>4_Waveform</vt:lpstr>
      <vt:lpstr>التكامل الطاقي من خلال الربط الكهربائي وأسواق الطاقة  -الفرص والتحديات</vt:lpstr>
      <vt:lpstr>PowerPoint Presentation</vt:lpstr>
      <vt:lpstr>PowerPoint Presentation</vt:lpstr>
      <vt:lpstr>PowerPoint Presentation</vt:lpstr>
      <vt:lpstr>PowerPoint Presentation</vt:lpstr>
      <vt:lpstr>PowerPoint Presentation</vt:lpstr>
      <vt:lpstr>دراسة الربط العربي  الوفر المقدر في تكاليف التوليد في الدول العربية خلال الفترة 2012-2030</vt:lpstr>
      <vt:lpstr>PowerPoint Presentation</vt:lpstr>
      <vt:lpstr>PowerPoint Presentation</vt:lpstr>
      <vt:lpstr>PowerPoint Presentation</vt:lpstr>
      <vt:lpstr>حجم السوق الخليجية لتداول الطاقة الكهربائية بالنسبة للعالم</vt:lpstr>
      <vt:lpstr>الربط العالمي لشبكات كهرباء مستدامة (سيجري العالمية)</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GCC grid Expansion Opportunities:  Exploring interconnections to Promising corridors</dc:title>
  <dc:creator>Ahmed Ebrahim</dc:creator>
  <cp:lastModifiedBy>Ahmed Al-Ebrahim</cp:lastModifiedBy>
  <cp:revision>53</cp:revision>
  <dcterms:created xsi:type="dcterms:W3CDTF">2021-09-12T07:20:23Z</dcterms:created>
  <dcterms:modified xsi:type="dcterms:W3CDTF">2022-12-13T20:27:16Z</dcterms:modified>
</cp:coreProperties>
</file>