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647" autoAdjust="0"/>
    <p:restoredTop sz="94660"/>
  </p:normalViewPr>
  <p:slideViewPr>
    <p:cSldViewPr snapToGrid="0">
      <p:cViewPr varScale="1">
        <p:scale>
          <a:sx n="70" d="100"/>
          <a:sy n="70" d="100"/>
        </p:scale>
        <p:origin x="-948"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12192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12192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965060" y="5052546"/>
            <a:ext cx="7516013"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9FD35EC-A335-459B-959D-D19447CB54F8}" type="datetimeFigureOut">
              <a:rPr lang="en-US" smtClean="0"/>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489F5-15CF-4421-909B-09F673C62383}" type="slidenum">
              <a:rPr lang="en-US" smtClean="0"/>
              <a:t>‹#›</a:t>
            </a:fld>
            <a:endParaRPr lang="en-US"/>
          </a:p>
        </p:txBody>
      </p:sp>
      <p:sp>
        <p:nvSpPr>
          <p:cNvPr id="2" name="Title 1"/>
          <p:cNvSpPr>
            <a:spLocks noGrp="1"/>
          </p:cNvSpPr>
          <p:nvPr>
            <p:ph type="ctrTitle"/>
          </p:nvPr>
        </p:nvSpPr>
        <p:spPr>
          <a:xfrm>
            <a:off x="1090109" y="3132290"/>
            <a:ext cx="9567135"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2540000" y="731519"/>
            <a:ext cx="85344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FD35EC-A335-459B-959D-D19447CB54F8}" type="datetimeFigureOut">
              <a:rPr lang="en-US" smtClean="0"/>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489F5-15CF-4421-909B-09F673C62383}"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8344" y="376518"/>
            <a:ext cx="27432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4432151" y="731520"/>
            <a:ext cx="6439049"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9FD35EC-A335-459B-959D-D19447CB54F8}" type="datetimeFigureOut">
              <a:rPr lang="en-US" smtClean="0"/>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489F5-15CF-4421-909B-09F673C62383}"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9FD35EC-A335-459B-959D-D19447CB54F8}" type="datetimeFigureOut">
              <a:rPr lang="en-US" smtClean="0"/>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489F5-15CF-4421-909B-09F673C62383}"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524000" y="731520"/>
            <a:ext cx="85344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710927" y="2172648"/>
            <a:ext cx="7955555"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696584" y="4607511"/>
            <a:ext cx="7960659"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FD35EC-A335-459B-959D-D19447CB54F8}" type="datetimeFigureOut">
              <a:rPr lang="en-US" smtClean="0"/>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489F5-15CF-4421-909B-09F673C62383}"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9FD35EC-A335-459B-959D-D19447CB54F8}" type="datetimeFigureOut">
              <a:rPr lang="en-US" smtClean="0"/>
              <a:t>12/18/2019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5489F5-15CF-4421-909B-09F673C62383}"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523999" y="731519"/>
            <a:ext cx="4462272"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6193536" y="731520"/>
            <a:ext cx="4462272"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0"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41929" y="1400327"/>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6403"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6193367" y="1399032"/>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9FD35EC-A335-459B-959D-D19447CB54F8}" type="datetimeFigureOut">
              <a:rPr lang="en-US" smtClean="0"/>
              <a:t>12/18/2019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5489F5-15CF-4421-909B-09F673C62383}"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9FD35EC-A335-459B-959D-D19447CB54F8}" type="datetimeFigureOut">
              <a:rPr lang="en-US" smtClean="0"/>
              <a:t>12/18/2019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5489F5-15CF-4421-909B-09F673C62383}"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FD35EC-A335-459B-959D-D19447CB54F8}" type="datetimeFigureOut">
              <a:rPr lang="en-US" smtClean="0"/>
              <a:t>12/18/2019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5489F5-15CF-4421-909B-09F673C62383}"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8794" y="2209801"/>
            <a:ext cx="4848113"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6124688" y="731520"/>
            <a:ext cx="5356113"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34354" y="3497802"/>
            <a:ext cx="4518213"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FD35EC-A335-459B-959D-D19447CB54F8}" type="datetimeFigureOut">
              <a:rPr lang="en-US" smtClean="0"/>
              <a:t>12/18/2019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5489F5-15CF-4421-909B-09F673C62383}"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966900" y="1143000"/>
            <a:ext cx="54864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70516" y="1010486"/>
            <a:ext cx="4925485"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FD35EC-A335-459B-959D-D19447CB54F8}" type="datetimeFigureOut">
              <a:rPr lang="en-US" smtClean="0"/>
              <a:t>12/18/2019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5489F5-15CF-4421-909B-09F673C62383}" type="slidenum">
              <a:rPr lang="en-US" smtClean="0"/>
              <a:t>‹#›</a:t>
            </a:fld>
            <a:endParaRPr lang="en-US"/>
          </a:p>
        </p:txBody>
      </p:sp>
      <p:sp>
        <p:nvSpPr>
          <p:cNvPr id="2" name="Title 1"/>
          <p:cNvSpPr>
            <a:spLocks noGrp="1"/>
          </p:cNvSpPr>
          <p:nvPr>
            <p:ph type="title"/>
          </p:nvPr>
        </p:nvSpPr>
        <p:spPr>
          <a:xfrm>
            <a:off x="969691" y="4464421"/>
            <a:ext cx="8511384"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12192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12192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12192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2391053" y="4372168"/>
            <a:ext cx="8683348"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524000" y="732260"/>
            <a:ext cx="85344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00" y="6172201"/>
            <a:ext cx="3352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79FD35EC-A335-459B-959D-D19447CB54F8}" type="datetimeFigureOut">
              <a:rPr lang="en-US" smtClean="0"/>
              <a:t>12/18/2019</a:t>
            </a:fld>
            <a:endParaRPr lang="en-US"/>
          </a:p>
        </p:txBody>
      </p:sp>
      <p:sp>
        <p:nvSpPr>
          <p:cNvPr id="5" name="Footer Placeholder 4"/>
          <p:cNvSpPr>
            <a:spLocks noGrp="1"/>
          </p:cNvSpPr>
          <p:nvPr>
            <p:ph type="ftr" sz="quarter" idx="3"/>
          </p:nvPr>
        </p:nvSpPr>
        <p:spPr>
          <a:xfrm>
            <a:off x="609600" y="6172201"/>
            <a:ext cx="44704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5080000" y="6172201"/>
            <a:ext cx="24384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255489F5-15CF-4421-909B-09F673C6238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286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29049" y="381288"/>
            <a:ext cx="7465326" cy="646331"/>
          </a:xfrm>
          <a:prstGeom prst="rect">
            <a:avLst/>
          </a:prstGeom>
          <a:noFill/>
        </p:spPr>
        <p:txBody>
          <a:bodyPr wrap="square" rtlCol="0">
            <a:spAutoFit/>
          </a:bodyPr>
          <a:lstStyle/>
          <a:p>
            <a:pPr algn="ctr"/>
            <a:r>
              <a:rPr lang="ar-EG" sz="3600" b="1" u="sng" dirty="0" smtClean="0">
                <a:solidFill>
                  <a:srgbClr val="0070C0"/>
                </a:solidFill>
                <a:effectLst>
                  <a:outerShdw blurRad="38100" dist="38100" dir="2700000" algn="tl">
                    <a:srgbClr val="000000">
                      <a:alpha val="43137"/>
                    </a:srgbClr>
                  </a:outerShdw>
                </a:effectLst>
                <a:latin typeface="Arial Black" pitchFamily="34" charset="0"/>
              </a:rPr>
              <a:t>لجنة الفصل في المنازعات</a:t>
            </a:r>
            <a:endParaRPr lang="en-US" sz="3600" b="1" u="sng" dirty="0">
              <a:solidFill>
                <a:srgbClr val="0070C0"/>
              </a:solidFill>
              <a:effectLst>
                <a:outerShdw blurRad="38100" dist="38100" dir="2700000" algn="tl">
                  <a:srgbClr val="000000">
                    <a:alpha val="43137"/>
                  </a:srgbClr>
                </a:outerShdw>
              </a:effectLst>
              <a:latin typeface="Arial Black" pitchFamily="34" charset="0"/>
            </a:endParaRPr>
          </a:p>
        </p:txBody>
      </p:sp>
      <p:sp>
        <p:nvSpPr>
          <p:cNvPr id="5" name="TextBox 4"/>
          <p:cNvSpPr txBox="1"/>
          <p:nvPr/>
        </p:nvSpPr>
        <p:spPr>
          <a:xfrm>
            <a:off x="558406" y="1916825"/>
            <a:ext cx="11080821" cy="4401205"/>
          </a:xfrm>
          <a:prstGeom prst="rect">
            <a:avLst/>
          </a:prstGeom>
          <a:noFill/>
        </p:spPr>
        <p:txBody>
          <a:bodyPr wrap="square" rtlCol="0">
            <a:spAutoFit/>
          </a:bodyPr>
          <a:lstStyle/>
          <a:p>
            <a:pPr marL="457200" indent="-457200" algn="just" rtl="1">
              <a:buClr>
                <a:schemeClr val="accent1">
                  <a:lumMod val="75000"/>
                </a:schemeClr>
              </a:buClr>
              <a:buFont typeface="Wingdings" pitchFamily="2" charset="2"/>
              <a:buChar char="q"/>
            </a:pPr>
            <a:r>
              <a:rPr lang="ar-EG" sz="2800" dirty="0" smtClean="0">
                <a:latin typeface="Arial Black" pitchFamily="34" charset="0"/>
              </a:rPr>
              <a:t>قانون الكهرباء رقم87 الصادر سنة 2015 ولائحته التنفيذية حدد دور الجهاز في تنظيم ومتابعة ومراقبة وتطوير كل ما يتعلق بنشاط الكهرباء إنتاجاً ونقلاً وتوزيعاً.</a:t>
            </a:r>
          </a:p>
          <a:p>
            <a:pPr marL="457200" indent="-457200" algn="just" rtl="1">
              <a:buClr>
                <a:schemeClr val="accent1">
                  <a:lumMod val="75000"/>
                </a:schemeClr>
              </a:buClr>
              <a:buFont typeface="Wingdings" pitchFamily="2" charset="2"/>
              <a:buChar char="q"/>
            </a:pPr>
            <a:endParaRPr lang="ar-EG" sz="2800" dirty="0">
              <a:latin typeface="Arial Black" pitchFamily="34" charset="0"/>
            </a:endParaRPr>
          </a:p>
          <a:p>
            <a:pPr marL="457200" indent="-457200" algn="just" rtl="1">
              <a:buClr>
                <a:schemeClr val="accent1">
                  <a:lumMod val="75000"/>
                </a:schemeClr>
              </a:buClr>
              <a:buFont typeface="Wingdings" pitchFamily="2" charset="2"/>
              <a:buChar char="q"/>
            </a:pPr>
            <a:r>
              <a:rPr lang="ar-EG" sz="2800" dirty="0" smtClean="0">
                <a:latin typeface="Arial Black" pitchFamily="34" charset="0"/>
              </a:rPr>
              <a:t>كما حدد للجهاز في </a:t>
            </a:r>
            <a:r>
              <a:rPr lang="ar-EG" sz="2800" dirty="0" smtClean="0">
                <a:latin typeface="Arial Black" pitchFamily="34" charset="0"/>
              </a:rPr>
              <a:t>سبيل تحقيق أهدافه أن يباشر جميع التصرفات والأعمال اللازمة لذلك ومن ضمنها (النظر والبت في أي نزاع قد ينشأ بين أطراف مرفق الكهرباء يتصل بسير المرفق وانتظامه)، وذلك بتشكيل لجنة تختص بالنظر في تلك </a:t>
            </a:r>
            <a:r>
              <a:rPr lang="ar-EG" sz="2800" dirty="0" smtClean="0">
                <a:latin typeface="Arial Black" pitchFamily="34" charset="0"/>
              </a:rPr>
              <a:t>المنازعات التي تنشأ بين أطراف مرفق الكهرباء</a:t>
            </a:r>
            <a:endParaRPr lang="ar-EG" sz="2800" dirty="0" smtClean="0">
              <a:latin typeface="Arial Black" pitchFamily="34" charset="0"/>
            </a:endParaRPr>
          </a:p>
          <a:p>
            <a:pPr algn="just" rtl="1"/>
            <a:endParaRPr lang="ar-EG" sz="2800" dirty="0">
              <a:latin typeface="Arial Black" pitchFamily="34" charset="0"/>
            </a:endParaRPr>
          </a:p>
          <a:p>
            <a:pPr algn="just" rtl="1"/>
            <a:r>
              <a:rPr lang="ar-EG" sz="2800" dirty="0" smtClean="0">
                <a:latin typeface="Arial Black" pitchFamily="34" charset="0"/>
              </a:rPr>
              <a:t> </a:t>
            </a:r>
            <a:endParaRPr lang="en-US" sz="2800" dirty="0">
              <a:latin typeface="Arial Black" pitchFamily="34"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EG"/>
          </a:p>
        </p:txBody>
      </p:sp>
      <p:pic>
        <p:nvPicPr>
          <p:cNvPr id="102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08764" cy="10372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2485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4860" y="277754"/>
            <a:ext cx="9814412" cy="584775"/>
          </a:xfrm>
          <a:prstGeom prst="rect">
            <a:avLst/>
          </a:prstGeom>
          <a:noFill/>
        </p:spPr>
        <p:txBody>
          <a:bodyPr wrap="square" rtlCol="0">
            <a:spAutoFit/>
          </a:bodyPr>
          <a:lstStyle/>
          <a:p>
            <a:pPr algn="r" rtl="1"/>
            <a:r>
              <a:rPr lang="ar-EG" sz="3200" b="1" u="sng" dirty="0" smtClean="0">
                <a:solidFill>
                  <a:srgbClr val="0070C0"/>
                </a:solidFill>
                <a:latin typeface="Arial Black" pitchFamily="34" charset="0"/>
              </a:rPr>
              <a:t>الإطار التنظيمي لعمل لجنة الفصل في المنازعات</a:t>
            </a:r>
            <a:endParaRPr lang="en-US" sz="3200" b="1" u="sng" dirty="0">
              <a:solidFill>
                <a:srgbClr val="0070C0"/>
              </a:solidFill>
              <a:latin typeface="Arial Black" pitchFamily="34" charset="0"/>
            </a:endParaRPr>
          </a:p>
        </p:txBody>
      </p:sp>
      <p:sp>
        <p:nvSpPr>
          <p:cNvPr id="3" name="TextBox 2"/>
          <p:cNvSpPr txBox="1"/>
          <p:nvPr/>
        </p:nvSpPr>
        <p:spPr>
          <a:xfrm>
            <a:off x="4077480" y="1060486"/>
            <a:ext cx="7616323" cy="400110"/>
          </a:xfrm>
          <a:prstGeom prst="rect">
            <a:avLst/>
          </a:prstGeom>
          <a:noFill/>
        </p:spPr>
        <p:txBody>
          <a:bodyPr wrap="square" rtlCol="0">
            <a:spAutoFit/>
          </a:bodyPr>
          <a:lstStyle/>
          <a:p>
            <a:pPr algn="r" rtl="1"/>
            <a:r>
              <a:rPr lang="ar-EG" sz="2000" dirty="0" smtClean="0"/>
              <a:t>تشكل اللجنة وفقاً للقانون بقرار من رئيس مجلس الإدارة  كالاتي:</a:t>
            </a:r>
            <a:endParaRPr lang="en-US" sz="2000" dirty="0"/>
          </a:p>
        </p:txBody>
      </p:sp>
      <p:sp>
        <p:nvSpPr>
          <p:cNvPr id="4" name="Rectangle 3"/>
          <p:cNvSpPr/>
          <p:nvPr/>
        </p:nvSpPr>
        <p:spPr>
          <a:xfrm>
            <a:off x="4132072" y="1509707"/>
            <a:ext cx="4040637" cy="11379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EG" sz="2400" b="1" dirty="0" smtClean="0"/>
              <a:t>رئيس اللجنة</a:t>
            </a:r>
          </a:p>
          <a:p>
            <a:pPr algn="ctr"/>
            <a:r>
              <a:rPr lang="ar-EG" sz="2400" dirty="0" smtClean="0"/>
              <a:t>أحد نواب رئيس مجلس الدولة</a:t>
            </a:r>
            <a:endParaRPr lang="en-US" sz="2400" dirty="0"/>
          </a:p>
        </p:txBody>
      </p:sp>
      <p:sp>
        <p:nvSpPr>
          <p:cNvPr id="5" name="Rounded Rectangle 4"/>
          <p:cNvSpPr/>
          <p:nvPr/>
        </p:nvSpPr>
        <p:spPr>
          <a:xfrm>
            <a:off x="8118117" y="2796450"/>
            <a:ext cx="2365286" cy="9493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EG" sz="2000" b="1" dirty="0" smtClean="0"/>
              <a:t>أعضاء اللجنة</a:t>
            </a:r>
          </a:p>
          <a:p>
            <a:pPr algn="ctr"/>
            <a:r>
              <a:rPr lang="ar-EG" sz="2000" dirty="0" smtClean="0"/>
              <a:t>عدد فردي لا يقل عن خمسة</a:t>
            </a:r>
          </a:p>
        </p:txBody>
      </p:sp>
      <p:sp>
        <p:nvSpPr>
          <p:cNvPr id="6" name="TextBox 5"/>
          <p:cNvSpPr txBox="1"/>
          <p:nvPr/>
        </p:nvSpPr>
        <p:spPr>
          <a:xfrm>
            <a:off x="8503457" y="4106446"/>
            <a:ext cx="1564852" cy="1631216"/>
          </a:xfrm>
          <a:prstGeom prst="rect">
            <a:avLst/>
          </a:prstGeom>
          <a:noFill/>
          <a:ln>
            <a:solidFill>
              <a:schemeClr val="tx1"/>
            </a:solidFill>
          </a:ln>
        </p:spPr>
        <p:txBody>
          <a:bodyPr wrap="none" rtlCol="0">
            <a:spAutoFit/>
          </a:bodyPr>
          <a:lstStyle/>
          <a:p>
            <a:pPr algn="r" rtl="1"/>
            <a:r>
              <a:rPr lang="ar-EG" sz="2000" u="sng" dirty="0" smtClean="0"/>
              <a:t>تتضمن كوادر </a:t>
            </a:r>
          </a:p>
          <a:p>
            <a:pPr marL="285750" indent="-285750" algn="r" rtl="1">
              <a:buFont typeface="Arial" panose="020B0604020202020204" pitchFamily="34" charset="0"/>
              <a:buChar char="•"/>
            </a:pPr>
            <a:r>
              <a:rPr lang="ar-EG" sz="2000" dirty="0" smtClean="0"/>
              <a:t>فنية</a:t>
            </a:r>
          </a:p>
          <a:p>
            <a:pPr marL="285750" indent="-285750" algn="r" rtl="1">
              <a:buFont typeface="Arial" panose="020B0604020202020204" pitchFamily="34" charset="0"/>
              <a:buChar char="•"/>
            </a:pPr>
            <a:r>
              <a:rPr lang="ar-EG" sz="2000" dirty="0" smtClean="0"/>
              <a:t>مالية</a:t>
            </a:r>
          </a:p>
          <a:p>
            <a:pPr marL="285750" indent="-285750" algn="r" rtl="1">
              <a:buFont typeface="Arial" panose="020B0604020202020204" pitchFamily="34" charset="0"/>
              <a:buChar char="•"/>
            </a:pPr>
            <a:r>
              <a:rPr lang="ar-EG" sz="2000" dirty="0" smtClean="0"/>
              <a:t>تجارية </a:t>
            </a:r>
          </a:p>
          <a:p>
            <a:pPr marL="285750" indent="-285750" algn="r" rtl="1">
              <a:buFont typeface="Arial" panose="020B0604020202020204" pitchFamily="34" charset="0"/>
              <a:buChar char="•"/>
            </a:pPr>
            <a:r>
              <a:rPr lang="ar-EG" sz="2000" dirty="0" smtClean="0"/>
              <a:t>قانونية </a:t>
            </a:r>
            <a:endParaRPr lang="en-US" sz="2000" dirty="0"/>
          </a:p>
        </p:txBody>
      </p:sp>
      <p:cxnSp>
        <p:nvCxnSpPr>
          <p:cNvPr id="8" name="Straight Arrow Connector 7"/>
          <p:cNvCxnSpPr/>
          <p:nvPr/>
        </p:nvCxnSpPr>
        <p:spPr>
          <a:xfrm>
            <a:off x="9300760" y="3745837"/>
            <a:ext cx="0" cy="3606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2150067" y="2796450"/>
            <a:ext cx="2365286" cy="7856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EG" sz="2000" dirty="0" smtClean="0"/>
              <a:t>لجنة أمانة فنية</a:t>
            </a:r>
          </a:p>
        </p:txBody>
      </p:sp>
      <p:sp>
        <p:nvSpPr>
          <p:cNvPr id="10" name="TextBox 9"/>
          <p:cNvSpPr txBox="1"/>
          <p:nvPr/>
        </p:nvSpPr>
        <p:spPr>
          <a:xfrm>
            <a:off x="2156355" y="3940521"/>
            <a:ext cx="2344214" cy="1631216"/>
          </a:xfrm>
          <a:prstGeom prst="rect">
            <a:avLst/>
          </a:prstGeom>
          <a:noFill/>
          <a:ln>
            <a:solidFill>
              <a:schemeClr val="tx1"/>
            </a:solidFill>
          </a:ln>
        </p:spPr>
        <p:txBody>
          <a:bodyPr wrap="square" rtlCol="0">
            <a:spAutoFit/>
          </a:bodyPr>
          <a:lstStyle/>
          <a:p>
            <a:pPr algn="r" rtl="1"/>
            <a:r>
              <a:rPr lang="ar-EG" sz="2000" dirty="0" smtClean="0"/>
              <a:t>برئاسة مقرر اللجنة وعضوية عدد كاف من الأعضاء، وتختص الأمانة الفنية بأعمال تقرها اللائحة</a:t>
            </a:r>
            <a:endParaRPr lang="en-US" sz="2000" dirty="0"/>
          </a:p>
        </p:txBody>
      </p:sp>
      <p:cxnSp>
        <p:nvCxnSpPr>
          <p:cNvPr id="11" name="Straight Arrow Connector 10"/>
          <p:cNvCxnSpPr/>
          <p:nvPr/>
        </p:nvCxnSpPr>
        <p:spPr>
          <a:xfrm>
            <a:off x="3309931" y="3579913"/>
            <a:ext cx="0" cy="3606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3"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08764" cy="10372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96862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0303" y="140505"/>
            <a:ext cx="11747839" cy="6832640"/>
          </a:xfrm>
          <a:prstGeom prst="rect">
            <a:avLst/>
          </a:prstGeom>
          <a:noFill/>
        </p:spPr>
        <p:txBody>
          <a:bodyPr wrap="square" rtlCol="0">
            <a:spAutoFit/>
          </a:bodyPr>
          <a:lstStyle/>
          <a:p>
            <a:pPr marL="285750" indent="-285750" algn="r" rtl="1">
              <a:buFont typeface="Wingdings" pitchFamily="2" charset="2"/>
              <a:buChar char="v"/>
            </a:pPr>
            <a:r>
              <a:rPr lang="ar-EG" sz="3200" b="1" u="sng" dirty="0" smtClean="0">
                <a:solidFill>
                  <a:srgbClr val="C00000"/>
                </a:solidFill>
                <a:latin typeface="Arial Black" pitchFamily="34" charset="0"/>
              </a:rPr>
              <a:t>قواعد وإجراءات عمل اللجنة وفقاً لقانون الكهرباء:</a:t>
            </a:r>
            <a:endParaRPr lang="ar-EG" sz="3200" b="1" u="sng" dirty="0" smtClean="0">
              <a:solidFill>
                <a:srgbClr val="C00000"/>
              </a:solidFill>
              <a:latin typeface="Arial Black" pitchFamily="34" charset="0"/>
            </a:endParaRPr>
          </a:p>
          <a:p>
            <a:pPr algn="r" rtl="1"/>
            <a:endParaRPr lang="ar-EG" sz="1600" b="1" u="sng" dirty="0">
              <a:solidFill>
                <a:srgbClr val="C00000"/>
              </a:solidFill>
              <a:latin typeface="Arial Black" pitchFamily="34" charset="0"/>
            </a:endParaRPr>
          </a:p>
          <a:p>
            <a:pPr marL="285750" indent="-285750" algn="just" rtl="1">
              <a:buClr>
                <a:srgbClr val="C00000"/>
              </a:buClr>
              <a:buFont typeface="Arial" panose="020B0604020202020204" pitchFamily="34" charset="0"/>
              <a:buChar char="•"/>
            </a:pPr>
            <a:r>
              <a:rPr lang="ar-EG" sz="2400" dirty="0" smtClean="0">
                <a:latin typeface="Arial Black" pitchFamily="34" charset="0"/>
              </a:rPr>
              <a:t>تنعقد اللجنة بمقر الجهاز</a:t>
            </a:r>
          </a:p>
          <a:p>
            <a:pPr marL="285750" indent="-285750" algn="just" rtl="1">
              <a:buClr>
                <a:srgbClr val="C00000"/>
              </a:buClr>
              <a:buFont typeface="Arial" panose="020B0604020202020204" pitchFamily="34" charset="0"/>
              <a:buChar char="•"/>
            </a:pPr>
            <a:r>
              <a:rPr lang="ar-EG" sz="2400" dirty="0" smtClean="0">
                <a:latin typeface="Arial Black" pitchFamily="34" charset="0"/>
              </a:rPr>
              <a:t>تقدم طلبات الفصل في المنازعات بدون مقابل</a:t>
            </a:r>
          </a:p>
          <a:p>
            <a:pPr marL="285750" indent="-285750" algn="just" rtl="1">
              <a:buClr>
                <a:srgbClr val="C00000"/>
              </a:buClr>
              <a:buFont typeface="Arial" panose="020B0604020202020204" pitchFamily="34" charset="0"/>
              <a:buChar char="•"/>
            </a:pPr>
            <a:r>
              <a:rPr lang="ar-EG" sz="2400" dirty="0" smtClean="0">
                <a:latin typeface="Arial Black" pitchFamily="34" charset="0"/>
              </a:rPr>
              <a:t>يقدم طلب عرض النزاع على اللجنة باسم الرئيس التنفيذي، وذلك بإيداع الطلب بالأمانة الفنية للجنة المذكورة</a:t>
            </a:r>
          </a:p>
          <a:p>
            <a:pPr marL="285750" indent="-285750" algn="just" rtl="1">
              <a:buClr>
                <a:srgbClr val="C00000"/>
              </a:buClr>
              <a:buFont typeface="Arial" panose="020B0604020202020204" pitchFamily="34" charset="0"/>
              <a:buChar char="•"/>
            </a:pPr>
            <a:r>
              <a:rPr lang="ar-EG" sz="2400" dirty="0" smtClean="0">
                <a:latin typeface="Arial Black" pitchFamily="34" charset="0"/>
              </a:rPr>
              <a:t>تقوم الأمانة الفنية بإعداد مذكرة تفصيلية بموضوع النزاع للعرض على اللجنة ويحدد رئيس اللجنة ميعاداً للنظر خلال أسبوعين من تاريخ تقدمه</a:t>
            </a:r>
          </a:p>
          <a:p>
            <a:pPr marL="285750" indent="-285750" algn="just" rtl="1">
              <a:buClr>
                <a:srgbClr val="C00000"/>
              </a:buClr>
              <a:buFont typeface="Arial" panose="020B0604020202020204" pitchFamily="34" charset="0"/>
              <a:buChar char="•"/>
            </a:pPr>
            <a:r>
              <a:rPr lang="ar-EG" sz="2400" dirty="0" smtClean="0">
                <a:latin typeface="Arial Black" pitchFamily="34" charset="0"/>
              </a:rPr>
              <a:t>يكون لكل من أطراف النزاع الحق في الحضور أمام اللجنة لتقديم دفاعهم ، ويقوم مقرر اللجنة في تدوين المناقشات في محاضر تحرر لهذا الغرض</a:t>
            </a:r>
          </a:p>
          <a:p>
            <a:pPr marL="285750" indent="-285750" algn="just" rtl="1">
              <a:buClr>
                <a:srgbClr val="C00000"/>
              </a:buClr>
              <a:buFont typeface="Arial" panose="020B0604020202020204" pitchFamily="34" charset="0"/>
              <a:buChar char="•"/>
            </a:pPr>
            <a:r>
              <a:rPr lang="ar-EG" sz="2400" dirty="0" smtClean="0">
                <a:latin typeface="Arial Black" pitchFamily="34" charset="0"/>
              </a:rPr>
              <a:t>تصدر اللجنة قراراتها في المنازعات مع إشارة موجزة لأسباب القرار في ميعاد لا يجاوز ستين يوماً من تاريخ تقديم الطلب، وتعرض على مجلس الإدارة لاعتمادها</a:t>
            </a:r>
          </a:p>
          <a:p>
            <a:pPr marL="285750" indent="-285750" algn="just" rtl="1">
              <a:buClr>
                <a:srgbClr val="C00000"/>
              </a:buClr>
              <a:buFont typeface="Arial" panose="020B0604020202020204" pitchFamily="34" charset="0"/>
              <a:buChar char="•"/>
            </a:pPr>
            <a:r>
              <a:rPr lang="ar-EG" sz="2400" dirty="0" smtClean="0">
                <a:latin typeface="Arial Black" pitchFamily="34" charset="0"/>
              </a:rPr>
              <a:t>تتمتع جلسات اللجنة والمناقشات التي دارت أمامها ومحاضرها بالسرية، ويستثني من ذلك حالة ما إذا طلبت المحكمة المختصة ضم تلك المحاضر إلى القضية المنظورة أمامها وتتعلق بموضوع النزاع</a:t>
            </a:r>
          </a:p>
          <a:p>
            <a:pPr marL="285750" indent="-285750" algn="just" rtl="1">
              <a:buClr>
                <a:srgbClr val="C00000"/>
              </a:buClr>
              <a:buFont typeface="Arial" panose="020B0604020202020204" pitchFamily="34" charset="0"/>
              <a:buChar char="•"/>
            </a:pPr>
            <a:r>
              <a:rPr lang="ar-EG" sz="2400" dirty="0" smtClean="0">
                <a:latin typeface="Arial Black" pitchFamily="34" charset="0"/>
              </a:rPr>
              <a:t>تصدر قرارات اللجنة بأغلبية الأصوات، ويدون في القرار ما يفيد صدوره بالإجماع </a:t>
            </a:r>
            <a:r>
              <a:rPr lang="ar-EG" sz="2400" dirty="0" smtClean="0">
                <a:latin typeface="Arial Black" pitchFamily="34" charset="0"/>
              </a:rPr>
              <a:t>أو بالأغلبية</a:t>
            </a:r>
            <a:endParaRPr lang="ar-EG" sz="2400" dirty="0" smtClean="0">
              <a:latin typeface="Arial Black" pitchFamily="34" charset="0"/>
            </a:endParaRPr>
          </a:p>
          <a:p>
            <a:pPr marL="285750" indent="-285750" algn="r" rtl="1">
              <a:buFont typeface="Arial" panose="020B0604020202020204" pitchFamily="34" charset="0"/>
              <a:buChar char="•"/>
            </a:pPr>
            <a:endParaRPr lang="ar-EG" dirty="0" smtClean="0">
              <a:latin typeface="Arial Black" pitchFamily="34" charset="0"/>
            </a:endParaRPr>
          </a:p>
          <a:p>
            <a:pPr algn="r" rtl="1"/>
            <a:endParaRPr lang="ar-EG" dirty="0" smtClean="0">
              <a:latin typeface="Arial Black" pitchFamily="34" charset="0"/>
            </a:endParaRPr>
          </a:p>
          <a:p>
            <a:pPr algn="r" rtl="1"/>
            <a:endParaRPr lang="ar-EG" dirty="0" smtClean="0">
              <a:latin typeface="Arial Black" pitchFamily="34" charset="0"/>
            </a:endParaRPr>
          </a:p>
        </p:txBody>
      </p:sp>
      <p:pic>
        <p:nvPicPr>
          <p:cNvPr id="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08764" cy="10372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0499611"/>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351</TotalTime>
  <Words>285</Words>
  <Application>Microsoft Office PowerPoint</Application>
  <PresentationFormat>Custom</PresentationFormat>
  <Paragraphs>30</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Slipstream</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SHYMAA ELSHEIKH</dc:creator>
  <cp:lastModifiedBy>ASUS TP500L</cp:lastModifiedBy>
  <cp:revision>18</cp:revision>
  <dcterms:created xsi:type="dcterms:W3CDTF">2019-12-17T07:55:10Z</dcterms:created>
  <dcterms:modified xsi:type="dcterms:W3CDTF">2019-12-18T03:53:20Z</dcterms:modified>
</cp:coreProperties>
</file>