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7" r:id="rId2"/>
    <p:sldId id="258" r:id="rId3"/>
    <p:sldId id="259" r:id="rId4"/>
    <p:sldId id="280" r:id="rId5"/>
    <p:sldId id="262" r:id="rId6"/>
    <p:sldId id="281" r:id="rId7"/>
    <p:sldId id="282" r:id="rId8"/>
    <p:sldId id="283" r:id="rId9"/>
    <p:sldId id="284" r:id="rId10"/>
    <p:sldId id="285" r:id="rId11"/>
    <p:sldId id="26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4995" autoAdjust="0"/>
    <p:restoredTop sz="94660"/>
  </p:normalViewPr>
  <p:slideViewPr>
    <p:cSldViewPr snapToGrid="0">
      <p:cViewPr varScale="1">
        <p:scale>
          <a:sx n="93" d="100"/>
          <a:sy n="93" d="100"/>
        </p:scale>
        <p:origin x="-456" y="-9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962B7757-F35F-4B51-A481-A755831D2FD6}" type="datetimeFigureOut">
              <a:rPr lang="en-US" smtClean="0"/>
              <a:pPr/>
              <a:t>12/13/2019</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4EC6BCFB-AC85-476D-A6CA-FE1A4AF1D6A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62B7757-F35F-4B51-A481-A755831D2FD6}" type="datetimeFigureOut">
              <a:rPr lang="en-US" smtClean="0"/>
              <a:pPr/>
              <a:t>12/13/2019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C6BCFB-AC85-476D-A6CA-FE1A4AF1D6A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62B7757-F35F-4B51-A481-A755831D2FD6}" type="datetimeFigureOut">
              <a:rPr lang="en-US" smtClean="0"/>
              <a:pPr/>
              <a:t>12/13/2019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C6BCFB-AC85-476D-A6CA-FE1A4AF1D6A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62B7757-F35F-4B51-A481-A755831D2FD6}" type="datetimeFigureOut">
              <a:rPr lang="en-US" smtClean="0"/>
              <a:pPr/>
              <a:t>12/13/2019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C6BCFB-AC85-476D-A6CA-FE1A4AF1D6A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62B7757-F35F-4B51-A481-A755831D2FD6}" type="datetimeFigureOut">
              <a:rPr lang="en-US" smtClean="0"/>
              <a:pPr/>
              <a:t>12/13/2019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C6BCFB-AC85-476D-A6CA-FE1A4AF1D6A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62B7757-F35F-4B51-A481-A755831D2FD6}" type="datetimeFigureOut">
              <a:rPr lang="en-US" smtClean="0"/>
              <a:pPr/>
              <a:t>12/13/2019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C6BCFB-AC85-476D-A6CA-FE1A4AF1D6A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62B7757-F35F-4B51-A481-A755831D2FD6}" type="datetimeFigureOut">
              <a:rPr lang="en-US" smtClean="0"/>
              <a:pPr/>
              <a:t>12/13/2019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C6BCFB-AC85-476D-A6CA-FE1A4AF1D6A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62B7757-F35F-4B51-A481-A755831D2FD6}" type="datetimeFigureOut">
              <a:rPr lang="en-US" smtClean="0"/>
              <a:pPr/>
              <a:t>12/13/2019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C6BCFB-AC85-476D-A6CA-FE1A4AF1D6A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2B7757-F35F-4B51-A481-A755831D2FD6}" type="datetimeFigureOut">
              <a:rPr lang="en-US" smtClean="0"/>
              <a:pPr/>
              <a:t>12/13/2019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C6BCFB-AC85-476D-A6CA-FE1A4AF1D6A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62B7757-F35F-4B51-A481-A755831D2FD6}" type="datetimeFigureOut">
              <a:rPr lang="en-US" smtClean="0"/>
              <a:pPr/>
              <a:t>12/13/2019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C6BCFB-AC85-476D-A6CA-FE1A4AF1D6A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62B7757-F35F-4B51-A481-A755831D2FD6}" type="datetimeFigureOut">
              <a:rPr lang="en-US" smtClean="0"/>
              <a:pPr/>
              <a:t>12/13/2019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69600" y="6356351"/>
            <a:ext cx="812800" cy="365125"/>
          </a:xfrm>
        </p:spPr>
        <p:txBody>
          <a:bodyPr/>
          <a:lstStyle/>
          <a:p>
            <a:fld id="{4EC6BCFB-AC85-476D-A6CA-FE1A4AF1D6A8}" type="slidenum">
              <a:rPr lang="en-US" smtClean="0"/>
              <a:pPr/>
              <a:t>‹#›</a:t>
            </a:fld>
            <a:endParaRPr lang="en-US"/>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62B7757-F35F-4B51-A481-A755831D2FD6}" type="datetimeFigureOut">
              <a:rPr lang="en-US" smtClean="0"/>
              <a:pPr/>
              <a:t>12/13/2019</a:t>
            </a:fld>
            <a:endParaRPr lang="en-US"/>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EC6BCFB-AC85-476D-A6CA-FE1A4AF1D6A8}" type="slidenum">
              <a:rPr lang="en-US" smtClean="0"/>
              <a:pPr/>
              <a:t>‹#›</a:t>
            </a:fld>
            <a:endParaRPr lang="en-US"/>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06097" y="74707"/>
            <a:ext cx="1059316" cy="1047656"/>
          </a:xfrm>
          <a:prstGeom prst="rect">
            <a:avLst/>
          </a:prstGeom>
        </p:spPr>
      </p:pic>
      <p:sp>
        <p:nvSpPr>
          <p:cNvPr id="3" name="Rectangle 2"/>
          <p:cNvSpPr/>
          <p:nvPr/>
        </p:nvSpPr>
        <p:spPr>
          <a:xfrm>
            <a:off x="217673" y="1777156"/>
            <a:ext cx="11711048" cy="3108543"/>
          </a:xfrm>
          <a:prstGeom prst="rect">
            <a:avLst/>
          </a:prstGeom>
          <a:solidFill>
            <a:schemeClr val="accent6">
              <a:lumMod val="20000"/>
              <a:lumOff val="80000"/>
            </a:schemeClr>
          </a:solidFill>
          <a:ln>
            <a:solidFill>
              <a:schemeClr val="accent1">
                <a:lumMod val="75000"/>
              </a:schemeClr>
            </a:solidFill>
          </a:ln>
        </p:spPr>
        <p:txBody>
          <a:bodyPr wrap="square">
            <a:spAutoFit/>
          </a:bodyPr>
          <a:lstStyle/>
          <a:p>
            <a:pPr marL="1885950" indent="-1885950" algn="ctr" defTabSz="871538" rtl="1">
              <a:tabLst>
                <a:tab pos="9086850" algn="l"/>
                <a:tab pos="9945688" algn="l"/>
              </a:tabLst>
            </a:pPr>
            <a:endParaRPr lang="ar-JO" sz="2400" b="1" dirty="0" smtClean="0">
              <a:solidFill>
                <a:schemeClr val="bg2"/>
              </a:solidFill>
              <a:latin typeface="Arial" pitchFamily="34" charset="0"/>
            </a:endParaRPr>
          </a:p>
          <a:p>
            <a:pPr marL="1885950" indent="-1885950" algn="ctr" defTabSz="871538" rtl="1">
              <a:tabLst>
                <a:tab pos="9086850" algn="l"/>
                <a:tab pos="9945688" algn="l"/>
              </a:tabLst>
            </a:pPr>
            <a:endParaRPr lang="ar-JO" sz="3600" b="1" dirty="0" smtClean="0">
              <a:solidFill>
                <a:schemeClr val="bg2"/>
              </a:solidFill>
              <a:latin typeface="Arial" pitchFamily="34" charset="0"/>
            </a:endParaRPr>
          </a:p>
          <a:p>
            <a:pPr marL="1885950" indent="-1885950" algn="ctr" defTabSz="871538" rtl="1">
              <a:tabLst>
                <a:tab pos="9086850" algn="l"/>
                <a:tab pos="9945688" algn="l"/>
              </a:tabLst>
            </a:pPr>
            <a:r>
              <a:rPr lang="ar-JO" sz="5400" b="1" dirty="0" smtClean="0">
                <a:solidFill>
                  <a:schemeClr val="bg2"/>
                </a:solidFill>
                <a:latin typeface="Arial" pitchFamily="34" charset="0"/>
              </a:rPr>
              <a:t>حماية مستهلكي الكهرباء ووسائل الحماية</a:t>
            </a:r>
          </a:p>
          <a:p>
            <a:pPr marL="1885950" indent="-1885950" algn="ctr" defTabSz="871538" rtl="1">
              <a:tabLst>
                <a:tab pos="9086850" algn="l"/>
                <a:tab pos="9945688" algn="l"/>
              </a:tabLst>
            </a:pPr>
            <a:endParaRPr lang="ar-JO" sz="5400" b="1" dirty="0" smtClean="0">
              <a:solidFill>
                <a:schemeClr val="bg2"/>
              </a:solidFill>
              <a:latin typeface="Arial" pitchFamily="34" charset="0"/>
            </a:endParaRPr>
          </a:p>
          <a:p>
            <a:pPr marL="1885950" indent="-1885950" algn="ctr" defTabSz="871538" rtl="1">
              <a:tabLst>
                <a:tab pos="9086850" algn="l"/>
                <a:tab pos="9945688" algn="l"/>
              </a:tabLst>
            </a:pPr>
            <a:r>
              <a:rPr lang="ar-JO" sz="2800" b="1" dirty="0" smtClean="0">
                <a:solidFill>
                  <a:schemeClr val="bg2"/>
                </a:solidFill>
                <a:latin typeface="Arial" pitchFamily="34" charset="0"/>
              </a:rPr>
              <a:t>زاهرة عبد الرزاق طبيشات/مدير الشؤون القانونية</a:t>
            </a:r>
            <a:endParaRPr lang="ar-JO" sz="2800" b="1" dirty="0" smtClean="0">
              <a:solidFill>
                <a:schemeClr val="bg2"/>
              </a:solidFill>
              <a:latin typeface="Arial" pitchFamily="34" charset="0"/>
            </a:endParaRPr>
          </a:p>
        </p:txBody>
      </p:sp>
    </p:spTree>
    <p:extLst>
      <p:ext uri="{BB962C8B-B14F-4D97-AF65-F5344CB8AC3E}">
        <p14:creationId xmlns:p14="http://schemas.microsoft.com/office/powerpoint/2010/main" xmlns="" val="16299344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888406"/>
          </a:xfrm>
        </p:spPr>
        <p:txBody>
          <a:bodyPr>
            <a:normAutofit/>
          </a:bodyPr>
          <a:lstStyle/>
          <a:p>
            <a:pPr algn="ctr"/>
            <a:r>
              <a:rPr lang="ar-JO" sz="3400" b="1" dirty="0" smtClean="0"/>
              <a:t>تنظيم رخصة التوزيع والتزويد بالتجزئة لشكاوى المستهلكين .</a:t>
            </a:r>
            <a:endParaRPr lang="en-US" sz="3400" b="1" dirty="0"/>
          </a:p>
        </p:txBody>
      </p:sp>
      <p:sp>
        <p:nvSpPr>
          <p:cNvPr id="3" name="Content Placeholder 2"/>
          <p:cNvSpPr>
            <a:spLocks noGrp="1"/>
          </p:cNvSpPr>
          <p:nvPr>
            <p:ph idx="1"/>
          </p:nvPr>
        </p:nvSpPr>
        <p:spPr/>
        <p:txBody>
          <a:bodyPr>
            <a:normAutofit/>
          </a:bodyPr>
          <a:lstStyle/>
          <a:p>
            <a:pPr algn="just" rtl="1">
              <a:buFont typeface="Arial" pitchFamily="34" charset="0"/>
              <a:buChar char="•"/>
            </a:pPr>
            <a:r>
              <a:rPr lang="ar-JO" sz="2800" dirty="0" smtClean="0"/>
              <a:t>على المرخص له بالتوزيع تقديم تقرير شهري </a:t>
            </a:r>
            <a:r>
              <a:rPr lang="ar-JO" sz="2800" b="1" dirty="0" smtClean="0"/>
              <a:t>مفصل</a:t>
            </a:r>
            <a:r>
              <a:rPr lang="ar-JO" sz="2800" dirty="0" smtClean="0"/>
              <a:t>  للهيئة يوضح فيه ما يلي :</a:t>
            </a:r>
          </a:p>
          <a:p>
            <a:pPr algn="just" rtl="1">
              <a:buFont typeface="Wingdings" pitchFamily="2" charset="2"/>
              <a:buChar char="Ø"/>
            </a:pPr>
            <a:r>
              <a:rPr lang="ar-JO" sz="2400" dirty="0" smtClean="0"/>
              <a:t> الاعطال في شبكة التوزيع .</a:t>
            </a:r>
          </a:p>
          <a:p>
            <a:pPr algn="just" rtl="1">
              <a:buFont typeface="Wingdings" pitchFamily="2" charset="2"/>
              <a:buChar char="Ø"/>
            </a:pPr>
            <a:r>
              <a:rPr lang="ar-JO" sz="2400" dirty="0" smtClean="0"/>
              <a:t>الانقطاعات في التيار الكهربائي عددها والزمن المستغرق لاعادتها.</a:t>
            </a:r>
          </a:p>
          <a:p>
            <a:pPr algn="just" rtl="1">
              <a:buFont typeface="Wingdings" pitchFamily="2" charset="2"/>
              <a:buChar char="Ø"/>
            </a:pPr>
            <a:r>
              <a:rPr lang="ar-JO" sz="2400" dirty="0" smtClean="0"/>
              <a:t>  مشاكل جودة الخدمة .</a:t>
            </a:r>
          </a:p>
          <a:p>
            <a:pPr algn="just" rtl="1">
              <a:buFont typeface="Wingdings" pitchFamily="2" charset="2"/>
              <a:buChar char="Ø"/>
            </a:pPr>
            <a:r>
              <a:rPr lang="ar-JO" sz="2400" dirty="0" smtClean="0"/>
              <a:t>شكاوى المستهلكين</a:t>
            </a:r>
          </a:p>
          <a:p>
            <a:pPr algn="just" rtl="1">
              <a:buNone/>
            </a:pPr>
            <a:endParaRPr lang="ar-JO" sz="2400" dirty="0" smtClean="0"/>
          </a:p>
          <a:p>
            <a:pPr algn="just" rtl="1"/>
            <a:r>
              <a:rPr lang="ar-JO" sz="2400" dirty="0" smtClean="0"/>
              <a:t>على المرخص له بالتوزيع مراجعة آلية الشكاوى المشار اليها بهدف ادخال التحسينات عليها في حال طلب الهيئة ذلك.</a:t>
            </a:r>
          </a:p>
          <a:p>
            <a:pPr algn="just" rtl="1"/>
            <a:r>
              <a:rPr lang="ar-JO" sz="2400" dirty="0" smtClean="0"/>
              <a:t>توفير نسخ مجانية محدثة من الية التعامل مع شكاوى المستهلكين في جميع مكاتب المرخص له بالتوزيع. </a:t>
            </a:r>
            <a:endParaRPr lang="ar-JO" sz="2400" dirty="0" smtClean="0"/>
          </a:p>
        </p:txBody>
      </p:sp>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908202" y="443676"/>
            <a:ext cx="1059316" cy="1047656"/>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endParaRPr lang="en-US" b="1" dirty="0"/>
          </a:p>
        </p:txBody>
      </p:sp>
      <p:sp>
        <p:nvSpPr>
          <p:cNvPr id="3" name="Content Placeholder 2"/>
          <p:cNvSpPr>
            <a:spLocks noGrp="1"/>
          </p:cNvSpPr>
          <p:nvPr>
            <p:ph idx="1"/>
          </p:nvPr>
        </p:nvSpPr>
        <p:spPr>
          <a:xfrm>
            <a:off x="902369" y="1536867"/>
            <a:ext cx="10515600" cy="4992270"/>
          </a:xfrm>
        </p:spPr>
        <p:txBody>
          <a:bodyPr>
            <a:normAutofit/>
          </a:bodyPr>
          <a:lstStyle/>
          <a:p>
            <a:pPr algn="r" rtl="1">
              <a:lnSpc>
                <a:spcPct val="120000"/>
              </a:lnSpc>
              <a:buNone/>
            </a:pPr>
            <a:endParaRPr lang="ar-JO" sz="2400" b="1" dirty="0" smtClean="0"/>
          </a:p>
          <a:p>
            <a:pPr algn="r" rtl="1">
              <a:lnSpc>
                <a:spcPct val="120000"/>
              </a:lnSpc>
              <a:buNone/>
            </a:pPr>
            <a:endParaRPr lang="ar-JO" sz="2400" b="1" dirty="0" smtClean="0"/>
          </a:p>
          <a:p>
            <a:pPr algn="ctr" rtl="1">
              <a:lnSpc>
                <a:spcPct val="120000"/>
              </a:lnSpc>
              <a:buNone/>
            </a:pPr>
            <a:r>
              <a:rPr lang="ar-JO" sz="8800" b="1" i="1" dirty="0" smtClean="0">
                <a:solidFill>
                  <a:schemeClr val="tx2"/>
                </a:solidFill>
                <a:latin typeface="+mj-lt"/>
                <a:ea typeface="+mj-ea"/>
                <a:cs typeface="+mj-cs"/>
              </a:rPr>
              <a:t>شكرًا لكم </a:t>
            </a:r>
          </a:p>
        </p:txBody>
      </p:sp>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908202" y="443676"/>
            <a:ext cx="1059316" cy="1047656"/>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739701"/>
          </a:xfrm>
        </p:spPr>
        <p:txBody>
          <a:bodyPr>
            <a:normAutofit fontScale="90000"/>
          </a:bodyPr>
          <a:lstStyle/>
          <a:p>
            <a:pPr algn="ctr" rtl="1"/>
            <a:r>
              <a:rPr lang="ar-JO" b="1" dirty="0" smtClean="0"/>
              <a:t>أهداف الهيئة</a:t>
            </a:r>
            <a:endParaRPr lang="en-US" b="1" dirty="0"/>
          </a:p>
        </p:txBody>
      </p:sp>
      <p:sp>
        <p:nvSpPr>
          <p:cNvPr id="3" name="Content Placeholder 2"/>
          <p:cNvSpPr>
            <a:spLocks noGrp="1"/>
          </p:cNvSpPr>
          <p:nvPr>
            <p:ph idx="1"/>
          </p:nvPr>
        </p:nvSpPr>
        <p:spPr>
          <a:xfrm>
            <a:off x="513347" y="1331495"/>
            <a:ext cx="11069053" cy="4993106"/>
          </a:xfrm>
        </p:spPr>
        <p:txBody>
          <a:bodyPr>
            <a:normAutofit lnSpcReduction="10000"/>
          </a:bodyPr>
          <a:lstStyle/>
          <a:p>
            <a:pPr algn="r" rtl="1">
              <a:buNone/>
            </a:pPr>
            <a:endParaRPr lang="ar-JO" b="1" dirty="0" smtClean="0"/>
          </a:p>
          <a:p>
            <a:pPr algn="r" rtl="1"/>
            <a:r>
              <a:rPr lang="ar-JO" b="1" dirty="0" smtClean="0"/>
              <a:t>ضمان توفير خدمات امنة ومستقرة ودائمة وذات جودة عالية في مجال توليد ونقل وتوزيع وتزويد الطاقة الكهربائية وتشغيل نظام النقل . </a:t>
            </a:r>
          </a:p>
          <a:p>
            <a:pPr algn="r" rtl="1"/>
            <a:endParaRPr lang="ar-JO" b="1" dirty="0" smtClean="0"/>
          </a:p>
          <a:p>
            <a:pPr algn="r" rtl="1"/>
            <a:r>
              <a:rPr lang="ar-JO" b="1" dirty="0" smtClean="0"/>
              <a:t> التاكد من توفير خدمات الكهرباء من الجهات المرخصة الى المستهلكين بصورة كافية .  </a:t>
            </a:r>
            <a:endParaRPr lang="ar-JO" b="1" dirty="0" smtClean="0"/>
          </a:p>
          <a:p>
            <a:pPr algn="r" rtl="1">
              <a:buNone/>
            </a:pPr>
            <a:endParaRPr lang="ar-JO" b="1" dirty="0" smtClean="0"/>
          </a:p>
          <a:p>
            <a:pPr algn="r" rtl="1"/>
            <a:r>
              <a:rPr lang="ar-JO" b="1" dirty="0" smtClean="0"/>
              <a:t>رعاية </a:t>
            </a:r>
            <a:r>
              <a:rPr lang="ar-JO" b="1" dirty="0" smtClean="0"/>
              <a:t>مصالح المستهلكين شريطة التزامهم بشروط تزويد الخدمة الكهربائية الصادرة عن المرخص لهم والمقترنة بموافقة من الهيئة . </a:t>
            </a:r>
            <a:endParaRPr lang="ar-JO" b="1" dirty="0" smtClean="0"/>
          </a:p>
          <a:p>
            <a:pPr algn="r" rtl="1">
              <a:buNone/>
            </a:pPr>
            <a:r>
              <a:rPr lang="ar-JO" b="1" dirty="0" smtClean="0"/>
              <a:t> </a:t>
            </a:r>
            <a:endParaRPr lang="ar-JO" b="1" dirty="0" smtClean="0"/>
          </a:p>
          <a:p>
            <a:pPr algn="r" rtl="1"/>
            <a:r>
              <a:rPr lang="ar-JO" b="1" dirty="0" smtClean="0"/>
              <a:t>تنظيم القطاع على اساس من العدالة والتوازن بين مصالح المستهلكين والمرخص لهم والمستثمرين واي جهات اخرى ذات علاقة .</a:t>
            </a:r>
            <a:endParaRPr lang="en-US" b="1" dirty="0"/>
          </a:p>
        </p:txBody>
      </p:sp>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908202" y="443676"/>
            <a:ext cx="1059316" cy="1047656"/>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JO" b="1" dirty="0" smtClean="0"/>
              <a:t>مهام الهيئة</a:t>
            </a:r>
            <a:endParaRPr lang="en-US" b="1" dirty="0"/>
          </a:p>
        </p:txBody>
      </p:sp>
      <p:sp>
        <p:nvSpPr>
          <p:cNvPr id="3" name="Content Placeholder 2"/>
          <p:cNvSpPr>
            <a:spLocks noGrp="1"/>
          </p:cNvSpPr>
          <p:nvPr>
            <p:ph idx="1"/>
          </p:nvPr>
        </p:nvSpPr>
        <p:spPr/>
        <p:txBody>
          <a:bodyPr>
            <a:normAutofit fontScale="92500" lnSpcReduction="10000"/>
          </a:bodyPr>
          <a:lstStyle/>
          <a:p>
            <a:pPr algn="r" rtl="1"/>
            <a:r>
              <a:rPr lang="ar-JO" dirty="0" smtClean="0"/>
              <a:t>تتولى الهيئة في سبيل تحقيق اهدافها المهام التالية :  </a:t>
            </a:r>
          </a:p>
          <a:p>
            <a:pPr algn="r" rtl="1">
              <a:buNone/>
            </a:pPr>
            <a:endParaRPr lang="ar-JO" b="1" dirty="0" smtClean="0"/>
          </a:p>
          <a:p>
            <a:pPr algn="r" rtl="1">
              <a:buFont typeface="Wingdings" pitchFamily="2" charset="2"/>
              <a:buChar char="Ø"/>
            </a:pPr>
            <a:r>
              <a:rPr lang="ar-JO" dirty="0" smtClean="0"/>
              <a:t>تحديد التعريفة الكهربائية </a:t>
            </a:r>
            <a:r>
              <a:rPr lang="ar-JO" b="1" dirty="0" smtClean="0"/>
              <a:t>ورسوم الاشتراك وبدل الخدمات وبدل التكاليف والامانات وتكلفة </a:t>
            </a:r>
            <a:r>
              <a:rPr lang="ar-JO" b="1" dirty="0" smtClean="0"/>
              <a:t>خدمات</a:t>
            </a:r>
          </a:p>
          <a:p>
            <a:pPr algn="r" rtl="1">
              <a:buNone/>
            </a:pPr>
            <a:r>
              <a:rPr lang="ar-JO" b="1" dirty="0" smtClean="0"/>
              <a:t> </a:t>
            </a:r>
            <a:r>
              <a:rPr lang="ar-JO" b="1" dirty="0" smtClean="0"/>
              <a:t>  التوصيل </a:t>
            </a:r>
            <a:r>
              <a:rPr lang="ar-JO" b="1" dirty="0" smtClean="0"/>
              <a:t>مع نظام النقل ونظام التوزيع</a:t>
            </a:r>
            <a:endParaRPr lang="ar-JO" dirty="0" smtClean="0"/>
          </a:p>
          <a:p>
            <a:pPr algn="r" rtl="1"/>
            <a:r>
              <a:rPr lang="ar-JO" dirty="0" smtClean="0"/>
              <a:t>يتولى المجلس المهام والصلاحيات المنصوص عليها في هذا القانون والانظمة والتعليمات الصادرة بمقتضاه بما في ذلك ما يلي : </a:t>
            </a:r>
            <a:endParaRPr lang="ar-JO" dirty="0" smtClean="0"/>
          </a:p>
          <a:p>
            <a:pPr algn="r" rtl="1">
              <a:buFont typeface="Wingdings" pitchFamily="2" charset="2"/>
              <a:buChar char="Ø"/>
            </a:pPr>
            <a:r>
              <a:rPr lang="ar-JO" dirty="0" smtClean="0"/>
              <a:t> </a:t>
            </a:r>
            <a:r>
              <a:rPr lang="ar-JO" sz="2400" dirty="0" smtClean="0"/>
              <a:t>ضمان التزام المرخص لهم بالشروط الواردة في رخصهم وباي متطلبات قانونية اخرى بما في ذلك التعليمات الصادرة عن الهيئة . </a:t>
            </a:r>
          </a:p>
          <a:p>
            <a:pPr algn="r" rtl="1">
              <a:buFont typeface="Wingdings" pitchFamily="2" charset="2"/>
              <a:buChar char="Ø"/>
            </a:pPr>
            <a:r>
              <a:rPr lang="ar-JO" sz="2400" dirty="0" smtClean="0"/>
              <a:t>اعداد </a:t>
            </a:r>
            <a:r>
              <a:rPr lang="ar-JO" sz="2400" dirty="0" smtClean="0"/>
              <a:t>قواعد الاداء المناسبة ومعايير السلامة والامان والديمومة وفحص اداء المرخص لهم وفقا لهذه المعايير ، واقرار أي قواعد او معايير اخرى يكون المرخص لهم مسؤولين عن اعدادها . </a:t>
            </a:r>
            <a:endParaRPr lang="ar-JO" sz="2400" dirty="0" smtClean="0"/>
          </a:p>
          <a:p>
            <a:pPr algn="r" rtl="1">
              <a:buFont typeface="Wingdings" pitchFamily="2" charset="2"/>
              <a:buChar char="Ø"/>
            </a:pPr>
            <a:r>
              <a:rPr lang="ar-JO" sz="2400" dirty="0" smtClean="0"/>
              <a:t>فض </a:t>
            </a:r>
            <a:r>
              <a:rPr lang="ar-JO" sz="2400" dirty="0" smtClean="0"/>
              <a:t>النزاعات بين المرخص لهم والمستهلكين او فيما بين المرخص لهم وفقا لاحكام المادة (18) من هذا القانون . </a:t>
            </a:r>
          </a:p>
          <a:p>
            <a:pPr algn="r" rtl="1">
              <a:buNone/>
            </a:pP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908202" y="443676"/>
            <a:ext cx="1059316" cy="1047656"/>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JO" b="1" dirty="0" smtClean="0"/>
              <a:t>مهام </a:t>
            </a:r>
            <a:r>
              <a:rPr lang="ar-JO" b="1" dirty="0" smtClean="0"/>
              <a:t>الهيئة</a:t>
            </a:r>
            <a:endParaRPr lang="en-US" b="1" dirty="0"/>
          </a:p>
        </p:txBody>
      </p:sp>
      <p:sp>
        <p:nvSpPr>
          <p:cNvPr id="3" name="Content Placeholder 2"/>
          <p:cNvSpPr>
            <a:spLocks noGrp="1"/>
          </p:cNvSpPr>
          <p:nvPr>
            <p:ph idx="1"/>
          </p:nvPr>
        </p:nvSpPr>
        <p:spPr/>
        <p:txBody>
          <a:bodyPr>
            <a:normAutofit/>
          </a:bodyPr>
          <a:lstStyle/>
          <a:p>
            <a:pPr algn="ctr" rtl="1">
              <a:buNone/>
            </a:pPr>
            <a:r>
              <a:rPr lang="ar-JO" b="1" dirty="0" smtClean="0"/>
              <a:t>    المجالس الادارية ذات الاختصاص القضائي</a:t>
            </a:r>
          </a:p>
          <a:p>
            <a:pPr algn="ctr" rtl="1">
              <a:buNone/>
            </a:pPr>
            <a:endParaRPr lang="ar-JO" b="1" dirty="0" smtClean="0"/>
          </a:p>
          <a:p>
            <a:pPr algn="just" rtl="1">
              <a:lnSpc>
                <a:spcPct val="200000"/>
              </a:lnSpc>
              <a:buNone/>
            </a:pPr>
            <a:r>
              <a:rPr lang="ar-JO" dirty="0" smtClean="0"/>
              <a:t>   على </a:t>
            </a:r>
            <a:r>
              <a:rPr lang="ar-JO" dirty="0" smtClean="0"/>
              <a:t>الرغم مما ورد في أي تشريع اخر ، يبت المجلس في النزاعات التي تنشا بين المرخص لهم اذا اجازت العقود المبرمة بينهم ذلك او اتفقوا على احالة النزاع الى الهيئة ، كما يبت في النزاعات التي تنشا بين </a:t>
            </a:r>
            <a:r>
              <a:rPr lang="ar-JO" b="1" dirty="0" smtClean="0"/>
              <a:t>المستهلكين والمرخص لهم في المسائل المتعلقة بتوصيل التيار الكهربائي وتزويده وجودة الخدمة والتعريفة الكهربائية ، ويكون قرار المجلس قابلا للطعن لدى محكمة العدل العليا </a:t>
            </a:r>
            <a:r>
              <a:rPr lang="ar-JO" b="1" dirty="0" smtClean="0"/>
              <a:t>.</a:t>
            </a:r>
            <a:endParaRPr lang="ar-JO" b="1" dirty="0" smtClean="0"/>
          </a:p>
        </p:txBody>
      </p:sp>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908202" y="443676"/>
            <a:ext cx="1059316" cy="1047656"/>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888406"/>
          </a:xfrm>
        </p:spPr>
        <p:txBody>
          <a:bodyPr/>
          <a:lstStyle/>
          <a:p>
            <a:pPr algn="ctr"/>
            <a:r>
              <a:rPr lang="ar-JO" b="1" dirty="0" smtClean="0"/>
              <a:t>تعليمات الهيئة في مجال حماية المستهلك</a:t>
            </a:r>
            <a:endParaRPr lang="en-US" b="1" dirty="0"/>
          </a:p>
        </p:txBody>
      </p:sp>
      <p:sp>
        <p:nvSpPr>
          <p:cNvPr id="3" name="Content Placeholder 2"/>
          <p:cNvSpPr>
            <a:spLocks noGrp="1"/>
          </p:cNvSpPr>
          <p:nvPr>
            <p:ph idx="1"/>
          </p:nvPr>
        </p:nvSpPr>
        <p:spPr/>
        <p:txBody>
          <a:bodyPr>
            <a:normAutofit/>
          </a:bodyPr>
          <a:lstStyle/>
          <a:p>
            <a:pPr algn="r" rtl="1"/>
            <a:r>
              <a:rPr lang="ar-JO" sz="3000" b="1" dirty="0" smtClean="0"/>
              <a:t>تعليمات مسافة السماح الكهربائي </a:t>
            </a:r>
            <a:r>
              <a:rPr lang="ar-JO" sz="3000" b="1" dirty="0" smtClean="0"/>
              <a:t>:</a:t>
            </a:r>
            <a:endParaRPr lang="ar-JO" sz="3000" b="1" dirty="0" smtClean="0"/>
          </a:p>
          <a:p>
            <a:pPr algn="just" rtl="1">
              <a:buFont typeface="Wingdings" pitchFamily="2" charset="2"/>
              <a:buChar char="Ø"/>
            </a:pPr>
            <a:r>
              <a:rPr lang="ar-JO" b="1" dirty="0" smtClean="0"/>
              <a:t> </a:t>
            </a:r>
            <a:r>
              <a:rPr lang="ar-JO" dirty="0" smtClean="0"/>
              <a:t>تعليمات تهدف الى تحقيق التنظيم الاجتماعي من خلال حماية المستهلكين من أخطار المنشآت والابراج والأسلاك الكهربائية حيث تم تحديد  أقل مسافة يسمح بها بين الموصلات الكهربائية الحاملة للتيار الكهربائي وأي منشأ قريب منها بحيث لا يؤثر التيار الكهربائي </a:t>
            </a:r>
            <a:r>
              <a:rPr lang="ar-JO" dirty="0" smtClean="0"/>
              <a:t>بشكل </a:t>
            </a:r>
            <a:r>
              <a:rPr lang="ar-JO" dirty="0" smtClean="0"/>
              <a:t>ضار على هذا المنشأ</a:t>
            </a:r>
            <a:r>
              <a:rPr lang="ar-JO" dirty="0" smtClean="0"/>
              <a:t>.</a:t>
            </a:r>
          </a:p>
          <a:p>
            <a:pPr algn="r" rtl="1"/>
            <a:r>
              <a:rPr lang="ar-JO" sz="3000" b="1" dirty="0" smtClean="0"/>
              <a:t>تعليمات تكاليف </a:t>
            </a:r>
            <a:r>
              <a:rPr lang="ar-JO" sz="3000" b="1" dirty="0" smtClean="0"/>
              <a:t>التوصيل :</a:t>
            </a:r>
            <a:endParaRPr lang="ar-JO" sz="2400" u="sng" dirty="0" smtClean="0"/>
          </a:p>
          <a:p>
            <a:pPr algn="just" rtl="1">
              <a:buFont typeface="Wingdings" pitchFamily="2" charset="2"/>
              <a:buChar char="Ø"/>
            </a:pPr>
            <a:r>
              <a:rPr lang="ar-SA" sz="2400" dirty="0" smtClean="0"/>
              <a:t>وتحدد هذه التعليمات تكاليف تزويد التيار الكهربائي من الشركات للمستهلكين ، والتي تدفع من قبل المستهلك </a:t>
            </a:r>
            <a:r>
              <a:rPr lang="ar-SA" sz="2400" dirty="0" smtClean="0"/>
              <a:t>. </a:t>
            </a:r>
            <a:r>
              <a:rPr lang="ar-JO" sz="2400" dirty="0" smtClean="0"/>
              <a:t>و</a:t>
            </a:r>
            <a:r>
              <a:rPr lang="ar-SA" sz="2400" dirty="0" smtClean="0"/>
              <a:t>تهدف الى </a:t>
            </a:r>
            <a:r>
              <a:rPr lang="ar-SA" sz="2400" dirty="0" smtClean="0"/>
              <a:t>حماية المستهلك من أن يدفع للشركة رسوم مبالغ فيها من اجل ربطه بالنظام الكهربائي  ، فيتم تقديرها من قبل الهيئة بهدف حماية  المستهلك وبما يضمن التقدير الصحيح لهذه التكاليف التي تدفع لشركات الكهرباء .</a:t>
            </a:r>
            <a:endParaRPr lang="en-US" sz="2400" dirty="0" smtClean="0"/>
          </a:p>
          <a:p>
            <a:pPr algn="just" rtl="1">
              <a:buFont typeface="Arial" pitchFamily="34" charset="0"/>
              <a:buChar char="•"/>
            </a:pPr>
            <a:endParaRPr lang="ar-JO" dirty="0" smtClean="0"/>
          </a:p>
        </p:txBody>
      </p:sp>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908202" y="443676"/>
            <a:ext cx="1059316" cy="1047656"/>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888406"/>
          </a:xfrm>
        </p:spPr>
        <p:txBody>
          <a:bodyPr/>
          <a:lstStyle/>
          <a:p>
            <a:pPr algn="ctr"/>
            <a:r>
              <a:rPr lang="ar-JO" b="1" dirty="0" smtClean="0"/>
              <a:t>تعليمات الهيئة في مجال حماية المستهلك</a:t>
            </a:r>
            <a:endParaRPr lang="en-US" b="1" dirty="0"/>
          </a:p>
        </p:txBody>
      </p:sp>
      <p:sp>
        <p:nvSpPr>
          <p:cNvPr id="3" name="Content Placeholder 2"/>
          <p:cNvSpPr>
            <a:spLocks noGrp="1"/>
          </p:cNvSpPr>
          <p:nvPr>
            <p:ph idx="1"/>
          </p:nvPr>
        </p:nvSpPr>
        <p:spPr/>
        <p:txBody>
          <a:bodyPr>
            <a:normAutofit/>
          </a:bodyPr>
          <a:lstStyle/>
          <a:p>
            <a:pPr algn="r" rtl="1"/>
            <a:r>
              <a:rPr lang="ar-JO" sz="3000" b="1" dirty="0" smtClean="0"/>
              <a:t>التعليمات المنظمة لحالات قطع التيار الكهربائي عن </a:t>
            </a:r>
            <a:r>
              <a:rPr lang="ar-JO" sz="3000" b="1" dirty="0" smtClean="0"/>
              <a:t>المستهلكين :</a:t>
            </a:r>
          </a:p>
          <a:p>
            <a:pPr algn="just" rtl="1">
              <a:buFont typeface="Wingdings" pitchFamily="2" charset="2"/>
              <a:buChar char="Ø"/>
            </a:pPr>
            <a:r>
              <a:rPr lang="ar-JO" sz="2400" dirty="0" smtClean="0"/>
              <a:t>تنظم </a:t>
            </a:r>
            <a:r>
              <a:rPr lang="ar-JO" sz="2400" dirty="0" smtClean="0"/>
              <a:t>هذه التعليمات الحالات التي يتم فيها فصل التيار الكهربائي عن المستهلك بسبب عدم التزامه بتسديد فواتير الكهرباء للشركات ، او بسبب حالات العبث والسرقه من النظام الكهربائي. </a:t>
            </a:r>
            <a:endParaRPr lang="ar-JO" sz="2400" dirty="0" smtClean="0"/>
          </a:p>
          <a:p>
            <a:pPr algn="just" rtl="1">
              <a:buFont typeface="Wingdings" pitchFamily="2" charset="2"/>
              <a:buChar char="Ø"/>
            </a:pPr>
            <a:r>
              <a:rPr lang="ar-JO" sz="2400" dirty="0" smtClean="0"/>
              <a:t>تهدف </a:t>
            </a:r>
            <a:r>
              <a:rPr lang="ar-JO" sz="2400" dirty="0" smtClean="0"/>
              <a:t>هذه التعليمات الى حماية ممتلكات النظام الكهربائي من العبث والتخريب، وضمان حصول الشركة على العائد الضروري الذي يكفل استمراريتها بالتزويد </a:t>
            </a:r>
            <a:r>
              <a:rPr lang="ar-JO" sz="2400" dirty="0" smtClean="0"/>
              <a:t>، </a:t>
            </a:r>
            <a:r>
              <a:rPr lang="ar-JO" sz="2400" b="1" dirty="0" smtClean="0"/>
              <a:t>وحماية المستهلك من تعسف الشركة في تقدير حالات العبث والسرقة .</a:t>
            </a:r>
          </a:p>
          <a:p>
            <a:pPr algn="just" rtl="1">
              <a:buNone/>
            </a:pPr>
            <a:endParaRPr lang="ar-JO" sz="2400" b="1" dirty="0" smtClean="0"/>
          </a:p>
          <a:p>
            <a:pPr algn="r" rtl="1">
              <a:lnSpc>
                <a:spcPct val="80000"/>
              </a:lnSpc>
            </a:pPr>
            <a:r>
              <a:rPr lang="ar-SA" sz="3000" b="1" dirty="0" smtClean="0"/>
              <a:t>تعليمات فض </a:t>
            </a:r>
            <a:r>
              <a:rPr lang="ar-SA" sz="3000" b="1" dirty="0" smtClean="0"/>
              <a:t>النزاعات</a:t>
            </a:r>
            <a:r>
              <a:rPr lang="ar-JO" sz="3000" b="1" dirty="0" smtClean="0"/>
              <a:t> :</a:t>
            </a:r>
          </a:p>
          <a:p>
            <a:pPr algn="just" rtl="1">
              <a:lnSpc>
                <a:spcPct val="80000"/>
              </a:lnSpc>
              <a:buFont typeface="Wingdings" pitchFamily="2" charset="2"/>
              <a:buChar char="Ø"/>
            </a:pPr>
            <a:r>
              <a:rPr lang="ar-SA" sz="2400" dirty="0" smtClean="0"/>
              <a:t>قام </a:t>
            </a:r>
            <a:r>
              <a:rPr lang="ar-SA" sz="2400" dirty="0" smtClean="0"/>
              <a:t>مجلس المفوضين في الهيئة بإصدار تعليمات تحدد الأصول الإجرائية لفض النزاعات ، مثل تقديم الشكوى الى الهيئة ، ومقدار الرسوم على الشكوى ، والتبليغات ، والمدة التي يجب على مجلس المفوضين ان يفصل فيها في النزاع المعروض أمامه ، وقانونية إجتماعات المجلس وآليه إصدار القرارات من المجلس .</a:t>
            </a:r>
            <a:endParaRPr lang="en-US" sz="2400" dirty="0" smtClean="0"/>
          </a:p>
          <a:p>
            <a:pPr algn="just" rtl="1">
              <a:buFont typeface="Arial" pitchFamily="34" charset="0"/>
              <a:buChar char="•"/>
            </a:pPr>
            <a:endParaRPr lang="ar-JO" sz="2400" dirty="0" smtClean="0"/>
          </a:p>
        </p:txBody>
      </p:sp>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908202" y="443676"/>
            <a:ext cx="1059316" cy="1047656"/>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888406"/>
          </a:xfrm>
        </p:spPr>
        <p:txBody>
          <a:bodyPr>
            <a:normAutofit fontScale="90000"/>
          </a:bodyPr>
          <a:lstStyle/>
          <a:p>
            <a:pPr algn="ctr"/>
            <a:r>
              <a:rPr lang="ar-JO" sz="3400" b="1" dirty="0" smtClean="0"/>
              <a:t>رخصة التوزيع والتزويد بالتجزئة وكود التوزيع ومعايير الاداء</a:t>
            </a:r>
            <a:br>
              <a:rPr lang="ar-JO" sz="3400" b="1" dirty="0" smtClean="0"/>
            </a:br>
            <a:r>
              <a:rPr lang="ar-JO" sz="3400" b="1" dirty="0" smtClean="0"/>
              <a:t> في مجال حماية المستهلك</a:t>
            </a:r>
            <a:endParaRPr lang="en-US" sz="3400" b="1" dirty="0"/>
          </a:p>
        </p:txBody>
      </p:sp>
      <p:sp>
        <p:nvSpPr>
          <p:cNvPr id="3" name="Content Placeholder 2"/>
          <p:cNvSpPr>
            <a:spLocks noGrp="1"/>
          </p:cNvSpPr>
          <p:nvPr>
            <p:ph idx="1"/>
          </p:nvPr>
        </p:nvSpPr>
        <p:spPr/>
        <p:txBody>
          <a:bodyPr>
            <a:normAutofit/>
          </a:bodyPr>
          <a:lstStyle/>
          <a:p>
            <a:pPr algn="r" rtl="1"/>
            <a:r>
              <a:rPr lang="ar-JO" sz="2400" b="1" dirty="0" smtClean="0"/>
              <a:t>التزام المرخص له بالتوزيع بتقديم المعلومات والتقارير الى الهيئة (تقارير تتعلق بالعلاقة مع المستهلك) .</a:t>
            </a:r>
          </a:p>
          <a:p>
            <a:pPr algn="just" rtl="1">
              <a:buNone/>
            </a:pPr>
            <a:endParaRPr lang="ar-JO" sz="2400" b="1" dirty="0" smtClean="0"/>
          </a:p>
          <a:p>
            <a:pPr algn="just" rtl="1"/>
            <a:r>
              <a:rPr lang="ar-JO" sz="2400" b="1" dirty="0" smtClean="0"/>
              <a:t>يلتزم </a:t>
            </a:r>
            <a:r>
              <a:rPr lang="ar-JO" sz="2400" b="1" dirty="0" smtClean="0"/>
              <a:t>المرخص له في نهاية كل سنة بإعداد وتقديم تقرير عن معايير الاداء المتحققة في السنة السابقة، وعلى المرخص له نشر ملخص عن هذا التقرير بالطريقة التي توافق عليها الهيئة وتوفيره في جميع مكاتبه لاطلاع المشتركين</a:t>
            </a:r>
            <a:r>
              <a:rPr lang="ar-JO" sz="2400" b="1" dirty="0" smtClean="0"/>
              <a:t>.</a:t>
            </a:r>
          </a:p>
          <a:p>
            <a:pPr algn="just" rtl="1">
              <a:buNone/>
            </a:pPr>
            <a:endParaRPr lang="ar-JO" sz="2400" b="1" dirty="0" smtClean="0"/>
          </a:p>
          <a:p>
            <a:pPr algn="just" rtl="1"/>
            <a:r>
              <a:rPr lang="ar-JO" sz="2400" b="1" dirty="0" smtClean="0"/>
              <a:t>تتضمن معايير الاداء الاجراءات والنشاطات المتعلقة بالصيانة والخطة السنوية لها ، بالاضافة الى خطة سنوية للتعامل مع اي ظروف استثنائية سواء كانت غير متوقعة او مخطط لها للتخفيف من اي تأثيرات سلبية محتملة بما فيها التأثيرات السلبية المحتملة على المستهلكين .</a:t>
            </a:r>
            <a:endParaRPr lang="ar-JO" sz="2400" b="1" dirty="0" smtClean="0"/>
          </a:p>
          <a:p>
            <a:pPr algn="just" rtl="1">
              <a:buNone/>
            </a:pPr>
            <a:endParaRPr lang="ar-JO" sz="2200" dirty="0" smtClean="0"/>
          </a:p>
          <a:p>
            <a:pPr algn="just" rtl="1">
              <a:buFont typeface="Arial" pitchFamily="34" charset="0"/>
              <a:buChar char="•"/>
            </a:pPr>
            <a:endParaRPr lang="ar-JO" sz="2200" b="1" dirty="0" smtClean="0"/>
          </a:p>
          <a:p>
            <a:pPr algn="just" rtl="1">
              <a:buFont typeface="Wingdings" pitchFamily="2" charset="2"/>
              <a:buChar char="Ø"/>
            </a:pPr>
            <a:endParaRPr lang="ar-JO" sz="2400" b="1" dirty="0" smtClean="0"/>
          </a:p>
          <a:p>
            <a:pPr algn="just" rtl="1">
              <a:buFont typeface="Arial" pitchFamily="34" charset="0"/>
              <a:buChar char="•"/>
            </a:pPr>
            <a:endParaRPr lang="ar-JO" sz="2400" dirty="0" smtClean="0"/>
          </a:p>
        </p:txBody>
      </p:sp>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908202" y="443676"/>
            <a:ext cx="1059316" cy="1047656"/>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888406"/>
          </a:xfrm>
        </p:spPr>
        <p:txBody>
          <a:bodyPr>
            <a:normAutofit fontScale="90000"/>
          </a:bodyPr>
          <a:lstStyle/>
          <a:p>
            <a:pPr algn="ctr"/>
            <a:r>
              <a:rPr lang="ar-JO" sz="3400" b="1" dirty="0" smtClean="0"/>
              <a:t>رخصة التوزيع والتزويد بالتجزئة وكود التوزيع ومعايير الاداء</a:t>
            </a:r>
            <a:br>
              <a:rPr lang="ar-JO" sz="3400" b="1" dirty="0" smtClean="0"/>
            </a:br>
            <a:r>
              <a:rPr lang="ar-JO" sz="3400" b="1" dirty="0" smtClean="0"/>
              <a:t> في مجال حماية المستهلك</a:t>
            </a:r>
            <a:endParaRPr lang="en-US" sz="3400" b="1" dirty="0"/>
          </a:p>
        </p:txBody>
      </p:sp>
      <p:sp>
        <p:nvSpPr>
          <p:cNvPr id="3" name="Content Placeholder 2"/>
          <p:cNvSpPr>
            <a:spLocks noGrp="1"/>
          </p:cNvSpPr>
          <p:nvPr>
            <p:ph idx="1"/>
          </p:nvPr>
        </p:nvSpPr>
        <p:spPr/>
        <p:txBody>
          <a:bodyPr>
            <a:normAutofit/>
          </a:bodyPr>
          <a:lstStyle/>
          <a:p>
            <a:pPr algn="just" rtl="1"/>
            <a:r>
              <a:rPr lang="ar-JO" sz="2800" b="1" dirty="0" smtClean="0"/>
              <a:t>يتضمن كود التوزيع ما يلي </a:t>
            </a:r>
            <a:r>
              <a:rPr lang="ar-JO" sz="2800" b="1" dirty="0" smtClean="0"/>
              <a:t>:</a:t>
            </a:r>
            <a:endParaRPr lang="ar-JO" sz="2800" b="1" dirty="0" smtClean="0"/>
          </a:p>
          <a:p>
            <a:pPr algn="just" rtl="1">
              <a:buFont typeface="Wingdings" pitchFamily="2" charset="2"/>
              <a:buChar char="Ø"/>
            </a:pPr>
            <a:r>
              <a:rPr lang="ar-JO" sz="2400" dirty="0" smtClean="0"/>
              <a:t>الشروط والمبادىء الخاصة بعدم التمييز بالتوصيل واستخدام نظام التوزيع الخاص بالمرخص له من قبل المستخدمين</a:t>
            </a:r>
            <a:r>
              <a:rPr lang="ar-JO" sz="2400" dirty="0" smtClean="0"/>
              <a:t>.</a:t>
            </a:r>
          </a:p>
          <a:p>
            <a:pPr algn="just" rtl="1">
              <a:buNone/>
            </a:pPr>
            <a:endParaRPr lang="ar-JO" sz="2400" dirty="0" smtClean="0"/>
          </a:p>
          <a:p>
            <a:pPr algn="just" rtl="1">
              <a:buFont typeface="Wingdings" pitchFamily="2" charset="2"/>
              <a:buChar char="Ø"/>
            </a:pPr>
            <a:r>
              <a:rPr lang="ar-JO" sz="2400" dirty="0" smtClean="0"/>
              <a:t>الشروط والمبادىء الخاصة بتزويد الطاقة الكهربائية لمباني المستهلكين ومحطات التوليد واي من انظمة التوزيع الاخرى، وقياس الطاقة المزودة لمباني المستهلكين </a:t>
            </a:r>
            <a:r>
              <a:rPr lang="ar-JO" sz="2400" dirty="0" smtClean="0"/>
              <a:t>.</a:t>
            </a:r>
          </a:p>
          <a:p>
            <a:pPr algn="just" rtl="1">
              <a:buNone/>
            </a:pPr>
            <a:endParaRPr lang="ar-JO" sz="2400" dirty="0" smtClean="0"/>
          </a:p>
          <a:p>
            <a:pPr algn="just" rtl="1">
              <a:buFont typeface="Wingdings" pitchFamily="2" charset="2"/>
              <a:buChar char="Ø"/>
            </a:pPr>
            <a:endParaRPr lang="ar-JO" sz="2400" b="1" dirty="0" smtClean="0"/>
          </a:p>
          <a:p>
            <a:pPr algn="just" rtl="1">
              <a:buFont typeface="Arial" pitchFamily="34" charset="0"/>
              <a:buChar char="•"/>
            </a:pPr>
            <a:r>
              <a:rPr lang="ar-JO" sz="2400" b="1" i="1" dirty="0" smtClean="0"/>
              <a:t>على المرخص له ان يوفر في مكاتبه نسخاً محدثة من كود التوزيع لاطلاع جمهور المستهلكين عليها .</a:t>
            </a:r>
          </a:p>
          <a:p>
            <a:pPr algn="r" rtl="1"/>
            <a:endParaRPr lang="ar-JO" sz="2200" b="1" dirty="0" smtClean="0"/>
          </a:p>
          <a:p>
            <a:pPr algn="just" rtl="1">
              <a:buFont typeface="Wingdings" pitchFamily="2" charset="2"/>
              <a:buChar char="Ø"/>
            </a:pPr>
            <a:endParaRPr lang="ar-JO" sz="2400" b="1" dirty="0" smtClean="0"/>
          </a:p>
          <a:p>
            <a:pPr algn="just" rtl="1">
              <a:buFont typeface="Arial" pitchFamily="34" charset="0"/>
              <a:buChar char="•"/>
            </a:pPr>
            <a:endParaRPr lang="ar-JO" sz="2400" dirty="0" smtClean="0"/>
          </a:p>
        </p:txBody>
      </p:sp>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908202" y="443676"/>
            <a:ext cx="1059316" cy="1047656"/>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888406"/>
          </a:xfrm>
        </p:spPr>
        <p:txBody>
          <a:bodyPr>
            <a:normAutofit/>
          </a:bodyPr>
          <a:lstStyle/>
          <a:p>
            <a:pPr algn="ctr"/>
            <a:r>
              <a:rPr lang="ar-JO" sz="3400" b="1" dirty="0" smtClean="0"/>
              <a:t>تنظيم رخصة التوزيع والتزويد بالتجزئة لشكاوى المستهلكين .</a:t>
            </a:r>
            <a:endParaRPr lang="en-US" sz="3400" b="1" dirty="0"/>
          </a:p>
        </p:txBody>
      </p:sp>
      <p:sp>
        <p:nvSpPr>
          <p:cNvPr id="3" name="Content Placeholder 2"/>
          <p:cNvSpPr>
            <a:spLocks noGrp="1"/>
          </p:cNvSpPr>
          <p:nvPr>
            <p:ph idx="1"/>
          </p:nvPr>
        </p:nvSpPr>
        <p:spPr/>
        <p:txBody>
          <a:bodyPr>
            <a:normAutofit/>
          </a:bodyPr>
          <a:lstStyle/>
          <a:p>
            <a:pPr algn="just" rtl="1"/>
            <a:r>
              <a:rPr lang="ar-JO" sz="2800" b="1" dirty="0" smtClean="0"/>
              <a:t>يلتزم المرخص له بالتوزويع بموجب الرخصة الممنوحة له بالقيام بما يلي :</a:t>
            </a:r>
          </a:p>
          <a:p>
            <a:pPr algn="just" rtl="1">
              <a:buFont typeface="Wingdings" pitchFamily="2" charset="2"/>
              <a:buChar char="Ø"/>
            </a:pPr>
            <a:r>
              <a:rPr lang="ar-JO" sz="2400" dirty="0" smtClean="0"/>
              <a:t>تطبيق آلية مناسبة لاجراءات تلقي شكاوى المستهلكين والاجابة عليها والمتعلقة بالانقطاعات او بجودة خدمات نشاط التوزيع .</a:t>
            </a:r>
          </a:p>
          <a:p>
            <a:pPr algn="just" rtl="1">
              <a:buFont typeface="Wingdings" pitchFamily="2" charset="2"/>
              <a:buChar char="Ø"/>
            </a:pPr>
            <a:r>
              <a:rPr lang="ar-JO" sz="2400" dirty="0" smtClean="0"/>
              <a:t>على المرخص </a:t>
            </a:r>
            <a:r>
              <a:rPr lang="ar-JO" sz="2400" dirty="0" smtClean="0"/>
              <a:t>له بالتوزيع </a:t>
            </a:r>
            <a:r>
              <a:rPr lang="ar-JO" sz="2400" b="1" dirty="0" smtClean="0"/>
              <a:t>تقديم وصف عن هذه الالية للهيئة لمراجعتها واخذ الموافقة عليها .</a:t>
            </a:r>
          </a:p>
          <a:p>
            <a:pPr algn="just" rtl="1">
              <a:buFont typeface="Wingdings" pitchFamily="2" charset="2"/>
              <a:buChar char="Ø"/>
            </a:pPr>
            <a:r>
              <a:rPr lang="ar-JO" sz="2400" b="1" dirty="0" smtClean="0"/>
              <a:t>حفظ سجل خاص تدون به المعلومات التالية :</a:t>
            </a:r>
          </a:p>
          <a:p>
            <a:pPr algn="just" rtl="1">
              <a:buNone/>
            </a:pPr>
            <a:endParaRPr lang="ar-JO" sz="2400" b="1" dirty="0" smtClean="0"/>
          </a:p>
          <a:p>
            <a:pPr algn="just" rtl="1">
              <a:buFont typeface="Wingdings" pitchFamily="2" charset="2"/>
              <a:buChar char="Ø"/>
            </a:pPr>
            <a:endParaRPr lang="ar-JO" sz="2400" dirty="0" smtClean="0"/>
          </a:p>
          <a:p>
            <a:pPr algn="r" rtl="1"/>
            <a:endParaRPr lang="ar-JO" sz="2200" b="1" dirty="0" smtClean="0"/>
          </a:p>
          <a:p>
            <a:pPr algn="just" rtl="1">
              <a:buFont typeface="Wingdings" pitchFamily="2" charset="2"/>
              <a:buChar char="Ø"/>
            </a:pPr>
            <a:endParaRPr lang="ar-JO" sz="2400" b="1" dirty="0" smtClean="0"/>
          </a:p>
          <a:p>
            <a:pPr algn="just" rtl="1">
              <a:buFont typeface="Arial" pitchFamily="34" charset="0"/>
              <a:buChar char="•"/>
            </a:pPr>
            <a:endParaRPr lang="ar-JO" sz="2400" dirty="0" smtClean="0"/>
          </a:p>
        </p:txBody>
      </p:sp>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908202" y="443676"/>
            <a:ext cx="1059316" cy="1047656"/>
          </a:xfrm>
          <a:prstGeom prst="rect">
            <a:avLst/>
          </a:prstGeom>
        </p:spPr>
      </p:pic>
      <p:graphicFrame>
        <p:nvGraphicFramePr>
          <p:cNvPr id="5" name="Table 4"/>
          <p:cNvGraphicFramePr>
            <a:graphicFrameLocks noGrp="1"/>
          </p:cNvGraphicFramePr>
          <p:nvPr/>
        </p:nvGraphicFramePr>
        <p:xfrm>
          <a:off x="2833385" y="4376791"/>
          <a:ext cx="7790094" cy="201168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220342"/>
                <a:gridCol w="1489752"/>
              </a:tblGrid>
              <a:tr h="92467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ar-JO" sz="1800" b="1" i="0" u="none" strike="noStrike" kern="1200" cap="none" spc="0" normalizeH="0" baseline="0" noProof="0" dirty="0" smtClean="0">
                          <a:ln>
                            <a:noFill/>
                          </a:ln>
                          <a:solidFill>
                            <a:prstClr val="white"/>
                          </a:solidFill>
                          <a:effectLst/>
                          <a:uLnTx/>
                          <a:uFillTx/>
                          <a:latin typeface="+mn-lt"/>
                          <a:ea typeface="+mn-ea"/>
                        </a:rPr>
                        <a:t>جميع المطلوبات المطلوبة في كود معايير الاداء</a:t>
                      </a:r>
                      <a:endParaRPr kumimoji="0" lang="en-US" sz="1800" b="1" i="0" u="none" strike="noStrike" kern="1200" cap="none" spc="0" normalizeH="0" baseline="0" noProof="0" dirty="0" smtClean="0">
                        <a:ln>
                          <a:noFill/>
                        </a:ln>
                        <a:solidFill>
                          <a:prstClr val="white"/>
                        </a:solidFill>
                        <a:effectLst/>
                        <a:uLnTx/>
                        <a:uFillTx/>
                        <a:latin typeface="+mn-lt"/>
                        <a:ea typeface="+mn-ea"/>
                        <a:cs typeface="+mn-cs"/>
                      </a:endParaRPr>
                    </a:p>
                    <a:p>
                      <a:endParaRPr lang="en-US" dirty="0"/>
                    </a:p>
                  </a:txBody>
                  <a:tcPr/>
                </a:tc>
                <a:tc>
                  <a:txBody>
                    <a:bodyPr/>
                    <a:lstStyle/>
                    <a:p>
                      <a:pPr algn="ctr"/>
                      <a:r>
                        <a:rPr lang="ar-JO" dirty="0" smtClean="0"/>
                        <a:t>جميع المطلوبات المطلوبة في</a:t>
                      </a:r>
                      <a:r>
                        <a:rPr lang="ar-JO" baseline="0" dirty="0" smtClean="0"/>
                        <a:t> كود التوزيع</a:t>
                      </a:r>
                      <a:endParaRPr lang="en-US" dirty="0"/>
                    </a:p>
                  </a:txBody>
                  <a:tcPr/>
                </a:tc>
                <a:tc>
                  <a:txBody>
                    <a:bodyPr/>
                    <a:lstStyle/>
                    <a:p>
                      <a:pPr algn="ctr"/>
                      <a:r>
                        <a:rPr lang="ar-JO" dirty="0" smtClean="0"/>
                        <a:t>الزمن</a:t>
                      </a:r>
                      <a:r>
                        <a:rPr lang="ar-JO" baseline="0" dirty="0" smtClean="0"/>
                        <a:t> المستغرق لاعادة التوصيل</a:t>
                      </a:r>
                      <a:endParaRPr lang="en-US" dirty="0"/>
                    </a:p>
                  </a:txBody>
                  <a:tcPr/>
                </a:tc>
                <a:tc>
                  <a:txBody>
                    <a:bodyPr/>
                    <a:lstStyle/>
                    <a:p>
                      <a:pPr algn="ctr"/>
                      <a:r>
                        <a:rPr lang="ar-JO" dirty="0" smtClean="0"/>
                        <a:t>وقت الانقطاع (اذا كانت الشكوى انقطاع)</a:t>
                      </a:r>
                      <a:endParaRPr lang="en-US" dirty="0"/>
                    </a:p>
                  </a:txBody>
                  <a:tcPr/>
                </a:tc>
                <a:tc>
                  <a:txBody>
                    <a:bodyPr/>
                    <a:lstStyle/>
                    <a:p>
                      <a:pPr algn="ctr"/>
                      <a:r>
                        <a:rPr lang="ar-JO" dirty="0" smtClean="0"/>
                        <a:t>موقع العطل</a:t>
                      </a:r>
                      <a:endParaRPr lang="en-US" dirty="0"/>
                    </a:p>
                  </a:txBody>
                  <a:tcPr/>
                </a:tc>
                <a:tc>
                  <a:txBody>
                    <a:bodyPr/>
                    <a:lstStyle/>
                    <a:p>
                      <a:pPr algn="ctr"/>
                      <a:r>
                        <a:rPr lang="ar-JO" dirty="0" smtClean="0"/>
                        <a:t>نوع العطل او الشكوى</a:t>
                      </a:r>
                      <a:endParaRPr lang="en-US" dirty="0"/>
                    </a:p>
                  </a:txBody>
                  <a:tcPr/>
                </a:tc>
                <a:tc>
                  <a:txBody>
                    <a:bodyPr/>
                    <a:lstStyle/>
                    <a:p>
                      <a:pPr algn="ctr"/>
                      <a:r>
                        <a:rPr lang="ar-JO" dirty="0" smtClean="0"/>
                        <a:t>هوية المشتكي</a:t>
                      </a:r>
                      <a:endParaRPr lang="en-US" dirty="0"/>
                    </a:p>
                  </a:txBody>
                  <a:tcPr/>
                </a:tc>
              </a:tr>
            </a:tbl>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2567</TotalTime>
  <Words>872</Words>
  <Application>Microsoft Office PowerPoint</Application>
  <PresentationFormat>Custom</PresentationFormat>
  <Paragraphs>83</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Flow</vt:lpstr>
      <vt:lpstr>Slide 1</vt:lpstr>
      <vt:lpstr>أهداف الهيئة</vt:lpstr>
      <vt:lpstr>مهام الهيئة</vt:lpstr>
      <vt:lpstr>مهام الهيئة</vt:lpstr>
      <vt:lpstr>تعليمات الهيئة في مجال حماية المستهلك</vt:lpstr>
      <vt:lpstr>تعليمات الهيئة في مجال حماية المستهلك</vt:lpstr>
      <vt:lpstr>رخصة التوزيع والتزويد بالتجزئة وكود التوزيع ومعايير الاداء  في مجال حماية المستهلك</vt:lpstr>
      <vt:lpstr>رخصة التوزيع والتزويد بالتجزئة وكود التوزيع ومعايير الاداء  في مجال حماية المستهلك</vt:lpstr>
      <vt:lpstr>تنظيم رخصة التوزيع والتزويد بالتجزئة لشكاوى المستهلكين .</vt:lpstr>
      <vt:lpstr>تنظيم رخصة التوزيع والتزويد بالتجزئة لشكاوى المستهلكين .</vt:lpstr>
      <vt:lpstr>Slide 11</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mohammed AL-Rousan</dc:creator>
  <cp:lastModifiedBy>salahk</cp:lastModifiedBy>
  <cp:revision>176</cp:revision>
  <dcterms:created xsi:type="dcterms:W3CDTF">2019-11-14T13:46:24Z</dcterms:created>
  <dcterms:modified xsi:type="dcterms:W3CDTF">2019-12-13T18:34:02Z</dcterms:modified>
</cp:coreProperties>
</file>