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9" r:id="rId2"/>
    <p:sldId id="270" r:id="rId3"/>
    <p:sldId id="263" r:id="rId4"/>
    <p:sldId id="261" r:id="rId5"/>
    <p:sldId id="264" r:id="rId6"/>
    <p:sldId id="268" r:id="rId7"/>
    <p:sldId id="265" r:id="rId8"/>
    <p:sldId id="266" r:id="rId9"/>
    <p:sldId id="267"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6B6A4"/>
    <a:srgbClr val="FF33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7" d="100"/>
          <a:sy n="77" d="100"/>
        </p:scale>
        <p:origin x="72" y="43"/>
      </p:cViewPr>
      <p:guideLst>
        <p:guide orient="horz" pos="2160"/>
        <p:guide pos="384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45D746D-39A9-4E2C-88AB-8536749334DB}" type="datetimeFigureOut">
              <a:rPr lang="ar-IQ" smtClean="0"/>
              <a:t>21/04/1441</a:t>
            </a:fld>
            <a:endParaRPr lang="ar-IQ"/>
          </a:p>
        </p:txBody>
      </p:sp>
      <p:sp>
        <p:nvSpPr>
          <p:cNvPr id="5" name="Footer Placeholder 4"/>
          <p:cNvSpPr>
            <a:spLocks noGrp="1"/>
          </p:cNvSpPr>
          <p:nvPr>
            <p:ph type="ftr" sz="quarter" idx="11"/>
          </p:nvPr>
        </p:nvSpPr>
        <p:spPr/>
        <p:txBody>
          <a:bodyPr/>
          <a:lstStyle/>
          <a:p>
            <a:endParaRPr lang="ar-IQ"/>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63C8A330-B01D-4E86-A6EA-3D94868A92E3}" type="slidenum">
              <a:rPr lang="ar-IQ" smtClean="0"/>
              <a:t>‹#›</a:t>
            </a:fld>
            <a:endParaRPr lang="ar-IQ"/>
          </a:p>
        </p:txBody>
      </p:sp>
    </p:spTree>
    <p:extLst>
      <p:ext uri="{BB962C8B-B14F-4D97-AF65-F5344CB8AC3E}">
        <p14:creationId xmlns:p14="http://schemas.microsoft.com/office/powerpoint/2010/main" val="5841291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45D746D-39A9-4E2C-88AB-8536749334DB}" type="datetimeFigureOut">
              <a:rPr lang="ar-IQ" smtClean="0"/>
              <a:t>21/04/1441</a:t>
            </a:fld>
            <a:endParaRPr lang="ar-IQ"/>
          </a:p>
        </p:txBody>
      </p:sp>
      <p:sp>
        <p:nvSpPr>
          <p:cNvPr id="5" name="Footer Placeholder 4"/>
          <p:cNvSpPr>
            <a:spLocks noGrp="1"/>
          </p:cNvSpPr>
          <p:nvPr>
            <p:ph type="ftr" sz="quarter" idx="11"/>
          </p:nvPr>
        </p:nvSpPr>
        <p:spPr/>
        <p:txBody>
          <a:bodyPr/>
          <a:lstStyle/>
          <a:p>
            <a:endParaRPr lang="ar-IQ"/>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3C8A330-B01D-4E86-A6EA-3D94868A92E3}" type="slidenum">
              <a:rPr lang="ar-IQ" smtClean="0"/>
              <a:t>‹#›</a:t>
            </a:fld>
            <a:endParaRPr lang="ar-IQ"/>
          </a:p>
        </p:txBody>
      </p:sp>
    </p:spTree>
    <p:extLst>
      <p:ext uri="{BB962C8B-B14F-4D97-AF65-F5344CB8AC3E}">
        <p14:creationId xmlns:p14="http://schemas.microsoft.com/office/powerpoint/2010/main" val="33900468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45D746D-39A9-4E2C-88AB-8536749334DB}" type="datetimeFigureOut">
              <a:rPr lang="ar-IQ" smtClean="0"/>
              <a:t>21/04/1441</a:t>
            </a:fld>
            <a:endParaRPr lang="ar-IQ"/>
          </a:p>
        </p:txBody>
      </p:sp>
      <p:sp>
        <p:nvSpPr>
          <p:cNvPr id="5" name="Footer Placeholder 4"/>
          <p:cNvSpPr>
            <a:spLocks noGrp="1"/>
          </p:cNvSpPr>
          <p:nvPr>
            <p:ph type="ftr" sz="quarter" idx="11"/>
          </p:nvPr>
        </p:nvSpPr>
        <p:spPr/>
        <p:txBody>
          <a:bodyPr/>
          <a:lstStyle/>
          <a:p>
            <a:endParaRPr lang="ar-IQ"/>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3C8A330-B01D-4E86-A6EA-3D94868A92E3}" type="slidenum">
              <a:rPr lang="ar-IQ" smtClean="0"/>
              <a:t>‹#›</a:t>
            </a:fld>
            <a:endParaRPr lang="ar-IQ"/>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76681269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345D746D-39A9-4E2C-88AB-8536749334DB}" type="datetimeFigureOut">
              <a:rPr lang="ar-IQ" smtClean="0"/>
              <a:t>21/04/1441</a:t>
            </a:fld>
            <a:endParaRPr lang="ar-IQ"/>
          </a:p>
        </p:txBody>
      </p:sp>
      <p:sp>
        <p:nvSpPr>
          <p:cNvPr id="6" name="Footer Placeholder 5"/>
          <p:cNvSpPr>
            <a:spLocks noGrp="1"/>
          </p:cNvSpPr>
          <p:nvPr>
            <p:ph type="ftr" sz="quarter" idx="11"/>
          </p:nvPr>
        </p:nvSpPr>
        <p:spPr/>
        <p:txBody>
          <a:bodyPr/>
          <a:lstStyle/>
          <a:p>
            <a:endParaRPr lang="ar-IQ"/>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3C8A330-B01D-4E86-A6EA-3D94868A92E3}" type="slidenum">
              <a:rPr lang="ar-IQ" smtClean="0"/>
              <a:t>‹#›</a:t>
            </a:fld>
            <a:endParaRPr lang="ar-IQ"/>
          </a:p>
        </p:txBody>
      </p:sp>
    </p:spTree>
    <p:extLst>
      <p:ext uri="{BB962C8B-B14F-4D97-AF65-F5344CB8AC3E}">
        <p14:creationId xmlns:p14="http://schemas.microsoft.com/office/powerpoint/2010/main" val="205268719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345D746D-39A9-4E2C-88AB-8536749334DB}" type="datetimeFigureOut">
              <a:rPr lang="ar-IQ" smtClean="0"/>
              <a:t>21/04/1441</a:t>
            </a:fld>
            <a:endParaRPr lang="ar-IQ"/>
          </a:p>
        </p:txBody>
      </p:sp>
      <p:sp>
        <p:nvSpPr>
          <p:cNvPr id="6" name="Footer Placeholder 5"/>
          <p:cNvSpPr>
            <a:spLocks noGrp="1"/>
          </p:cNvSpPr>
          <p:nvPr>
            <p:ph type="ftr" sz="quarter" idx="11"/>
          </p:nvPr>
        </p:nvSpPr>
        <p:spPr/>
        <p:txBody>
          <a:bodyPr/>
          <a:lstStyle/>
          <a:p>
            <a:endParaRPr lang="ar-IQ"/>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3C8A330-B01D-4E86-A6EA-3D94868A92E3}" type="slidenum">
              <a:rPr lang="ar-IQ" smtClean="0"/>
              <a:t>‹#›</a:t>
            </a:fld>
            <a:endParaRPr lang="ar-IQ"/>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86812858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345D746D-39A9-4E2C-88AB-8536749334DB}" type="datetimeFigureOut">
              <a:rPr lang="ar-IQ" smtClean="0"/>
              <a:t>21/04/1441</a:t>
            </a:fld>
            <a:endParaRPr lang="ar-IQ"/>
          </a:p>
        </p:txBody>
      </p:sp>
      <p:sp>
        <p:nvSpPr>
          <p:cNvPr id="6" name="Footer Placeholder 5"/>
          <p:cNvSpPr>
            <a:spLocks noGrp="1"/>
          </p:cNvSpPr>
          <p:nvPr>
            <p:ph type="ftr" sz="quarter" idx="11"/>
          </p:nvPr>
        </p:nvSpPr>
        <p:spPr/>
        <p:txBody>
          <a:bodyPr/>
          <a:lstStyle/>
          <a:p>
            <a:endParaRPr lang="ar-IQ"/>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3C8A330-B01D-4E86-A6EA-3D94868A92E3}" type="slidenum">
              <a:rPr lang="ar-IQ" smtClean="0"/>
              <a:t>‹#›</a:t>
            </a:fld>
            <a:endParaRPr lang="ar-IQ"/>
          </a:p>
        </p:txBody>
      </p:sp>
    </p:spTree>
    <p:extLst>
      <p:ext uri="{BB962C8B-B14F-4D97-AF65-F5344CB8AC3E}">
        <p14:creationId xmlns:p14="http://schemas.microsoft.com/office/powerpoint/2010/main" val="362355294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45D746D-39A9-4E2C-88AB-8536749334DB}" type="datetimeFigureOut">
              <a:rPr lang="ar-IQ" smtClean="0"/>
              <a:t>21/04/1441</a:t>
            </a:fld>
            <a:endParaRPr lang="ar-IQ"/>
          </a:p>
        </p:txBody>
      </p:sp>
      <p:sp>
        <p:nvSpPr>
          <p:cNvPr id="5" name="Footer Placeholder 4"/>
          <p:cNvSpPr>
            <a:spLocks noGrp="1"/>
          </p:cNvSpPr>
          <p:nvPr>
            <p:ph type="ftr" sz="quarter" idx="11"/>
          </p:nvPr>
        </p:nvSpPr>
        <p:spPr/>
        <p:txBody>
          <a:bodyPr/>
          <a:lstStyle/>
          <a:p>
            <a:endParaRPr lang="ar-IQ"/>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3C8A330-B01D-4E86-A6EA-3D94868A92E3}" type="slidenum">
              <a:rPr lang="ar-IQ" smtClean="0"/>
              <a:t>‹#›</a:t>
            </a:fld>
            <a:endParaRPr lang="ar-IQ"/>
          </a:p>
        </p:txBody>
      </p:sp>
    </p:spTree>
    <p:extLst>
      <p:ext uri="{BB962C8B-B14F-4D97-AF65-F5344CB8AC3E}">
        <p14:creationId xmlns:p14="http://schemas.microsoft.com/office/powerpoint/2010/main" val="2373617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45D746D-39A9-4E2C-88AB-8536749334DB}" type="datetimeFigureOut">
              <a:rPr lang="ar-IQ" smtClean="0"/>
              <a:t>21/04/1441</a:t>
            </a:fld>
            <a:endParaRPr lang="ar-IQ"/>
          </a:p>
        </p:txBody>
      </p:sp>
      <p:sp>
        <p:nvSpPr>
          <p:cNvPr id="5" name="Footer Placeholder 4"/>
          <p:cNvSpPr>
            <a:spLocks noGrp="1"/>
          </p:cNvSpPr>
          <p:nvPr>
            <p:ph type="ftr" sz="quarter" idx="11"/>
          </p:nvPr>
        </p:nvSpPr>
        <p:spPr/>
        <p:txBody>
          <a:bodyPr/>
          <a:lstStyle/>
          <a:p>
            <a:endParaRPr lang="ar-IQ"/>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3C8A330-B01D-4E86-A6EA-3D94868A92E3}" type="slidenum">
              <a:rPr lang="ar-IQ" smtClean="0"/>
              <a:t>‹#›</a:t>
            </a:fld>
            <a:endParaRPr lang="ar-IQ"/>
          </a:p>
        </p:txBody>
      </p:sp>
    </p:spTree>
    <p:extLst>
      <p:ext uri="{BB962C8B-B14F-4D97-AF65-F5344CB8AC3E}">
        <p14:creationId xmlns:p14="http://schemas.microsoft.com/office/powerpoint/2010/main" val="42696831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45D746D-39A9-4E2C-88AB-8536749334DB}" type="datetimeFigureOut">
              <a:rPr lang="ar-IQ" smtClean="0"/>
              <a:t>21/04/1441</a:t>
            </a:fld>
            <a:endParaRPr lang="ar-IQ"/>
          </a:p>
        </p:txBody>
      </p:sp>
      <p:sp>
        <p:nvSpPr>
          <p:cNvPr id="5" name="Footer Placeholder 4"/>
          <p:cNvSpPr>
            <a:spLocks noGrp="1"/>
          </p:cNvSpPr>
          <p:nvPr>
            <p:ph type="ftr" sz="quarter" idx="11"/>
          </p:nvPr>
        </p:nvSpPr>
        <p:spPr/>
        <p:txBody>
          <a:bodyPr/>
          <a:lstStyle/>
          <a:p>
            <a:endParaRPr lang="ar-IQ"/>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3C8A330-B01D-4E86-A6EA-3D94868A92E3}" type="slidenum">
              <a:rPr lang="ar-IQ" smtClean="0"/>
              <a:t>‹#›</a:t>
            </a:fld>
            <a:endParaRPr lang="ar-IQ"/>
          </a:p>
        </p:txBody>
      </p:sp>
    </p:spTree>
    <p:extLst>
      <p:ext uri="{BB962C8B-B14F-4D97-AF65-F5344CB8AC3E}">
        <p14:creationId xmlns:p14="http://schemas.microsoft.com/office/powerpoint/2010/main" val="23826381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45D746D-39A9-4E2C-88AB-8536749334DB}" type="datetimeFigureOut">
              <a:rPr lang="ar-IQ" smtClean="0"/>
              <a:t>21/04/1441</a:t>
            </a:fld>
            <a:endParaRPr lang="ar-IQ"/>
          </a:p>
        </p:txBody>
      </p:sp>
      <p:sp>
        <p:nvSpPr>
          <p:cNvPr id="5" name="Footer Placeholder 4"/>
          <p:cNvSpPr>
            <a:spLocks noGrp="1"/>
          </p:cNvSpPr>
          <p:nvPr>
            <p:ph type="ftr" sz="quarter" idx="11"/>
          </p:nvPr>
        </p:nvSpPr>
        <p:spPr/>
        <p:txBody>
          <a:bodyPr/>
          <a:lstStyle/>
          <a:p>
            <a:endParaRPr lang="ar-IQ"/>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3C8A330-B01D-4E86-A6EA-3D94868A92E3}" type="slidenum">
              <a:rPr lang="ar-IQ" smtClean="0"/>
              <a:t>‹#›</a:t>
            </a:fld>
            <a:endParaRPr lang="ar-IQ"/>
          </a:p>
        </p:txBody>
      </p:sp>
    </p:spTree>
    <p:extLst>
      <p:ext uri="{BB962C8B-B14F-4D97-AF65-F5344CB8AC3E}">
        <p14:creationId xmlns:p14="http://schemas.microsoft.com/office/powerpoint/2010/main" val="8372932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45D746D-39A9-4E2C-88AB-8536749334DB}" type="datetimeFigureOut">
              <a:rPr lang="ar-IQ" smtClean="0"/>
              <a:t>21/04/1441</a:t>
            </a:fld>
            <a:endParaRPr lang="ar-IQ"/>
          </a:p>
        </p:txBody>
      </p:sp>
      <p:sp>
        <p:nvSpPr>
          <p:cNvPr id="6" name="Footer Placeholder 5"/>
          <p:cNvSpPr>
            <a:spLocks noGrp="1"/>
          </p:cNvSpPr>
          <p:nvPr>
            <p:ph type="ftr" sz="quarter" idx="11"/>
          </p:nvPr>
        </p:nvSpPr>
        <p:spPr/>
        <p:txBody>
          <a:bodyPr/>
          <a:lstStyle/>
          <a:p>
            <a:endParaRPr lang="ar-IQ"/>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63C8A330-B01D-4E86-A6EA-3D94868A92E3}" type="slidenum">
              <a:rPr lang="ar-IQ" smtClean="0"/>
              <a:t>‹#›</a:t>
            </a:fld>
            <a:endParaRPr lang="ar-IQ"/>
          </a:p>
        </p:txBody>
      </p:sp>
    </p:spTree>
    <p:extLst>
      <p:ext uri="{BB962C8B-B14F-4D97-AF65-F5344CB8AC3E}">
        <p14:creationId xmlns:p14="http://schemas.microsoft.com/office/powerpoint/2010/main" val="31827863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45D746D-39A9-4E2C-88AB-8536749334DB}" type="datetimeFigureOut">
              <a:rPr lang="ar-IQ" smtClean="0"/>
              <a:t>21/04/1441</a:t>
            </a:fld>
            <a:endParaRPr lang="ar-IQ"/>
          </a:p>
        </p:txBody>
      </p:sp>
      <p:sp>
        <p:nvSpPr>
          <p:cNvPr id="8" name="Footer Placeholder 7"/>
          <p:cNvSpPr>
            <a:spLocks noGrp="1"/>
          </p:cNvSpPr>
          <p:nvPr>
            <p:ph type="ftr" sz="quarter" idx="11"/>
          </p:nvPr>
        </p:nvSpPr>
        <p:spPr/>
        <p:txBody>
          <a:bodyPr/>
          <a:lstStyle/>
          <a:p>
            <a:endParaRPr lang="ar-IQ"/>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63C8A330-B01D-4E86-A6EA-3D94868A92E3}" type="slidenum">
              <a:rPr lang="ar-IQ" smtClean="0"/>
              <a:t>‹#›</a:t>
            </a:fld>
            <a:endParaRPr lang="ar-IQ"/>
          </a:p>
        </p:txBody>
      </p:sp>
    </p:spTree>
    <p:extLst>
      <p:ext uri="{BB962C8B-B14F-4D97-AF65-F5344CB8AC3E}">
        <p14:creationId xmlns:p14="http://schemas.microsoft.com/office/powerpoint/2010/main" val="38241609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45D746D-39A9-4E2C-88AB-8536749334DB}" type="datetimeFigureOut">
              <a:rPr lang="ar-IQ" smtClean="0"/>
              <a:t>21/04/1441</a:t>
            </a:fld>
            <a:endParaRPr lang="ar-IQ"/>
          </a:p>
        </p:txBody>
      </p:sp>
      <p:sp>
        <p:nvSpPr>
          <p:cNvPr id="4" name="Footer Placeholder 3"/>
          <p:cNvSpPr>
            <a:spLocks noGrp="1"/>
          </p:cNvSpPr>
          <p:nvPr>
            <p:ph type="ftr" sz="quarter" idx="11"/>
          </p:nvPr>
        </p:nvSpPr>
        <p:spPr/>
        <p:txBody>
          <a:bodyPr/>
          <a:lstStyle/>
          <a:p>
            <a:endParaRPr lang="ar-IQ"/>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63C8A330-B01D-4E86-A6EA-3D94868A92E3}" type="slidenum">
              <a:rPr lang="ar-IQ" smtClean="0"/>
              <a:t>‹#›</a:t>
            </a:fld>
            <a:endParaRPr lang="ar-IQ"/>
          </a:p>
        </p:txBody>
      </p:sp>
    </p:spTree>
    <p:extLst>
      <p:ext uri="{BB962C8B-B14F-4D97-AF65-F5344CB8AC3E}">
        <p14:creationId xmlns:p14="http://schemas.microsoft.com/office/powerpoint/2010/main" val="24862178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45D746D-39A9-4E2C-88AB-8536749334DB}" type="datetimeFigureOut">
              <a:rPr lang="ar-IQ" smtClean="0"/>
              <a:t>21/04/1441</a:t>
            </a:fld>
            <a:endParaRPr lang="ar-IQ"/>
          </a:p>
        </p:txBody>
      </p:sp>
      <p:sp>
        <p:nvSpPr>
          <p:cNvPr id="3" name="Footer Placeholder 2"/>
          <p:cNvSpPr>
            <a:spLocks noGrp="1"/>
          </p:cNvSpPr>
          <p:nvPr>
            <p:ph type="ftr" sz="quarter" idx="11"/>
          </p:nvPr>
        </p:nvSpPr>
        <p:spPr/>
        <p:txBody>
          <a:bodyPr/>
          <a:lstStyle/>
          <a:p>
            <a:endParaRPr lang="ar-IQ"/>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63C8A330-B01D-4E86-A6EA-3D94868A92E3}" type="slidenum">
              <a:rPr lang="ar-IQ" smtClean="0"/>
              <a:t>‹#›</a:t>
            </a:fld>
            <a:endParaRPr lang="ar-IQ"/>
          </a:p>
        </p:txBody>
      </p:sp>
    </p:spTree>
    <p:extLst>
      <p:ext uri="{BB962C8B-B14F-4D97-AF65-F5344CB8AC3E}">
        <p14:creationId xmlns:p14="http://schemas.microsoft.com/office/powerpoint/2010/main" val="18354380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45D746D-39A9-4E2C-88AB-8536749334DB}" type="datetimeFigureOut">
              <a:rPr lang="ar-IQ" smtClean="0"/>
              <a:t>21/04/1441</a:t>
            </a:fld>
            <a:endParaRPr lang="ar-IQ"/>
          </a:p>
        </p:txBody>
      </p:sp>
      <p:sp>
        <p:nvSpPr>
          <p:cNvPr id="6" name="Footer Placeholder 5"/>
          <p:cNvSpPr>
            <a:spLocks noGrp="1"/>
          </p:cNvSpPr>
          <p:nvPr>
            <p:ph type="ftr" sz="quarter" idx="11"/>
          </p:nvPr>
        </p:nvSpPr>
        <p:spPr/>
        <p:txBody>
          <a:bodyPr/>
          <a:lstStyle/>
          <a:p>
            <a:endParaRPr lang="ar-IQ"/>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63C8A330-B01D-4E86-A6EA-3D94868A92E3}" type="slidenum">
              <a:rPr lang="ar-IQ" smtClean="0"/>
              <a:t>‹#›</a:t>
            </a:fld>
            <a:endParaRPr lang="ar-IQ"/>
          </a:p>
        </p:txBody>
      </p:sp>
    </p:spTree>
    <p:extLst>
      <p:ext uri="{BB962C8B-B14F-4D97-AF65-F5344CB8AC3E}">
        <p14:creationId xmlns:p14="http://schemas.microsoft.com/office/powerpoint/2010/main" val="12595815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45D746D-39A9-4E2C-88AB-8536749334DB}" type="datetimeFigureOut">
              <a:rPr lang="ar-IQ" smtClean="0"/>
              <a:t>21/04/1441</a:t>
            </a:fld>
            <a:endParaRPr lang="ar-IQ"/>
          </a:p>
        </p:txBody>
      </p:sp>
      <p:sp>
        <p:nvSpPr>
          <p:cNvPr id="6" name="Footer Placeholder 5"/>
          <p:cNvSpPr>
            <a:spLocks noGrp="1"/>
          </p:cNvSpPr>
          <p:nvPr>
            <p:ph type="ftr" sz="quarter" idx="11"/>
          </p:nvPr>
        </p:nvSpPr>
        <p:spPr/>
        <p:txBody>
          <a:bodyPr/>
          <a:lstStyle/>
          <a:p>
            <a:endParaRPr lang="ar-IQ"/>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3C8A330-B01D-4E86-A6EA-3D94868A92E3}" type="slidenum">
              <a:rPr lang="ar-IQ" smtClean="0"/>
              <a:t>‹#›</a:t>
            </a:fld>
            <a:endParaRPr lang="ar-IQ"/>
          </a:p>
        </p:txBody>
      </p:sp>
    </p:spTree>
    <p:extLst>
      <p:ext uri="{BB962C8B-B14F-4D97-AF65-F5344CB8AC3E}">
        <p14:creationId xmlns:p14="http://schemas.microsoft.com/office/powerpoint/2010/main" val="39706444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345D746D-39A9-4E2C-88AB-8536749334DB}" type="datetimeFigureOut">
              <a:rPr lang="ar-IQ" smtClean="0"/>
              <a:t>21/04/1441</a:t>
            </a:fld>
            <a:endParaRPr lang="ar-IQ"/>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ar-IQ"/>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63C8A330-B01D-4E86-A6EA-3D94868A92E3}" type="slidenum">
              <a:rPr lang="ar-IQ" smtClean="0"/>
              <a:t>‹#›</a:t>
            </a:fld>
            <a:endParaRPr lang="ar-IQ"/>
          </a:p>
        </p:txBody>
      </p:sp>
    </p:spTree>
    <p:extLst>
      <p:ext uri="{BB962C8B-B14F-4D97-AF65-F5344CB8AC3E}">
        <p14:creationId xmlns:p14="http://schemas.microsoft.com/office/powerpoint/2010/main" val="220134269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1" eaLnBrk="1" latinLnBrk="0" hangingPunct="1">
        <a:spcBef>
          <a:spcPct val="0"/>
        </a:spcBef>
        <a:buNone/>
        <a:defRPr sz="3600" kern="1200">
          <a:solidFill>
            <a:schemeClr val="tx1">
              <a:lumMod val="85000"/>
              <a:lumOff val="15000"/>
            </a:schemeClr>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r" defTabSz="457200" rtl="1"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r" defTabSz="457200" rtl="1"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Content Placeholder 6">
            <a:extLst>
              <a:ext uri="{FF2B5EF4-FFF2-40B4-BE49-F238E27FC236}">
                <a16:creationId xmlns="" xmlns:a16="http://schemas.microsoft.com/office/drawing/2014/main" id="{8ED0C150-3FE4-416E-9C26-255A3BFCA7A6}"/>
              </a:ext>
            </a:extLst>
          </p:cNvPr>
          <p:cNvPicPr>
            <a:picLocks noGrp="1" noChangeAspect="1"/>
          </p:cNvPicPr>
          <p:nvPr>
            <p:ph idx="1"/>
          </p:nvPr>
        </p:nvPicPr>
        <p:blipFill>
          <a:blip r:embed="rId2">
            <a:extLst>
              <a:ext uri="{BEBA8EAE-BF5A-486C-A8C5-ECC9F3942E4B}">
                <a14:imgProps xmlns:a14="http://schemas.microsoft.com/office/drawing/2010/main">
                  <a14:imgLayer r:embed="rId3">
                    <a14:imgEffect>
                      <a14:saturation sat="194000"/>
                    </a14:imgEffect>
                  </a14:imgLayer>
                </a14:imgProps>
              </a:ext>
              <a:ext uri="{28A0092B-C50C-407E-A947-70E740481C1C}">
                <a14:useLocalDpi xmlns:a14="http://schemas.microsoft.com/office/drawing/2010/main" val="0"/>
              </a:ext>
            </a:extLst>
          </a:blip>
          <a:stretch>
            <a:fillRect/>
          </a:stretch>
        </p:blipFill>
        <p:spPr>
          <a:xfrm>
            <a:off x="1633787" y="225091"/>
            <a:ext cx="10295323" cy="5967396"/>
          </a:xfrm>
          <a:prstGeom prst="roundRect">
            <a:avLst>
              <a:gd name="adj" fmla="val 8594"/>
            </a:avLst>
          </a:prstGeom>
          <a:solidFill>
            <a:srgbClr val="FFFFFF">
              <a:shade val="85000"/>
            </a:srgbClr>
          </a:solidFill>
          <a:ln>
            <a:noFill/>
          </a:ln>
          <a:effectLst>
            <a:reflection blurRad="50800" stA="0" endPos="28000" dist="5000" dir="5400000" sy="-100000" algn="bl" rotWithShape="0"/>
          </a:effectLst>
        </p:spPr>
      </p:pic>
      <p:sp>
        <p:nvSpPr>
          <p:cNvPr id="8" name="Rectangle: Rounded Corners 7">
            <a:extLst>
              <a:ext uri="{FF2B5EF4-FFF2-40B4-BE49-F238E27FC236}">
                <a16:creationId xmlns="" xmlns:a16="http://schemas.microsoft.com/office/drawing/2014/main" id="{AB4155A9-C7D3-477E-B231-22AF6C24C9D4}"/>
              </a:ext>
            </a:extLst>
          </p:cNvPr>
          <p:cNvSpPr/>
          <p:nvPr/>
        </p:nvSpPr>
        <p:spPr>
          <a:xfrm>
            <a:off x="1873817" y="3898098"/>
            <a:ext cx="10295323" cy="2294389"/>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scene3d>
              <a:camera prst="orthographicFront"/>
              <a:lightRig rig="threePt" dir="t"/>
            </a:scene3d>
            <a:sp3d extrusionH="57150">
              <a:bevelT h="25400" prst="softRound"/>
            </a:sp3d>
          </a:bodyPr>
          <a:lstStyle/>
          <a:p>
            <a:pPr algn="ctr" rtl="1"/>
            <a:r>
              <a:rPr lang="ar-IQ" sz="6000" b="1" dirty="0">
                <a:solidFill>
                  <a:srgbClr val="F6B6A4"/>
                </a:solidFill>
                <a:latin typeface="Arial" panose="020B0604020202020204" pitchFamily="34" charset="0"/>
                <a:cs typeface="Arial" panose="020B0604020202020204" pitchFamily="34" charset="0"/>
              </a:rPr>
              <a:t>تلبية مطالب المتظاهرين</a:t>
            </a:r>
          </a:p>
          <a:p>
            <a:pPr algn="r" rtl="1"/>
            <a:r>
              <a:rPr lang="ar-IQ" sz="2800" b="1" dirty="0">
                <a:solidFill>
                  <a:srgbClr val="FF0000"/>
                </a:solidFill>
                <a:latin typeface="Arial" panose="020B0604020202020204" pitchFamily="34" charset="0"/>
                <a:cs typeface="Arial" panose="020B0604020202020204" pitchFamily="34" charset="0"/>
              </a:rPr>
              <a:t>                                                                                  </a:t>
            </a:r>
            <a:endParaRPr lang="ar-IQ" sz="2800" b="1" dirty="0">
              <a:solidFill>
                <a:schemeClr val="bg1"/>
              </a:solidFill>
              <a:latin typeface="Arial" panose="020B0604020202020204" pitchFamily="34" charset="0"/>
              <a:cs typeface="Arial" panose="020B0604020202020204" pitchFamily="34" charset="0"/>
            </a:endParaRPr>
          </a:p>
        </p:txBody>
      </p:sp>
      <p:sp>
        <p:nvSpPr>
          <p:cNvPr id="11" name="Rectangle 10">
            <a:extLst>
              <a:ext uri="{FF2B5EF4-FFF2-40B4-BE49-F238E27FC236}">
                <a16:creationId xmlns="" xmlns:a16="http://schemas.microsoft.com/office/drawing/2014/main" id="{B8BF9613-5EA3-4197-B7A7-5C1979563304}"/>
              </a:ext>
            </a:extLst>
          </p:cNvPr>
          <p:cNvSpPr/>
          <p:nvPr/>
        </p:nvSpPr>
        <p:spPr>
          <a:xfrm>
            <a:off x="9209473" y="425483"/>
            <a:ext cx="2411730" cy="64008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IQ" sz="2800" b="1" dirty="0">
                <a:solidFill>
                  <a:srgbClr val="002060"/>
                </a:solidFill>
                <a:latin typeface="Arial" panose="020B0604020202020204" pitchFamily="34" charset="0"/>
                <a:cs typeface="Arial" panose="020B0604020202020204" pitchFamily="34" charset="0"/>
              </a:rPr>
              <a:t>جمهورية العراق</a:t>
            </a:r>
          </a:p>
        </p:txBody>
      </p:sp>
      <p:sp>
        <p:nvSpPr>
          <p:cNvPr id="2" name="Rounded Rectangle 1"/>
          <p:cNvSpPr/>
          <p:nvPr/>
        </p:nvSpPr>
        <p:spPr>
          <a:xfrm>
            <a:off x="1873817" y="425483"/>
            <a:ext cx="5272418" cy="3472615"/>
          </a:xfrm>
          <a:prstGeom prst="roundRect">
            <a:avLst/>
          </a:prstGeom>
          <a:solidFill>
            <a:srgbClr val="FF3300">
              <a:alpha val="65098"/>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EG" sz="3600" b="1" dirty="0" smtClean="0"/>
              <a:t>دور أجهزة التنظيم في حماية المشتركين ومقدمي الخدمة</a:t>
            </a:r>
            <a:endParaRPr lang="en-US" sz="3600" b="1" dirty="0"/>
          </a:p>
        </p:txBody>
      </p:sp>
      <p:sp>
        <p:nvSpPr>
          <p:cNvPr id="3" name="Rounded Rectangle 2"/>
          <p:cNvSpPr/>
          <p:nvPr/>
        </p:nvSpPr>
        <p:spPr>
          <a:xfrm>
            <a:off x="1669775" y="5277677"/>
            <a:ext cx="4949686" cy="91480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EG" sz="2400" b="1" dirty="0" smtClean="0"/>
              <a:t>المستشار رعد محسن الحارس</a:t>
            </a:r>
          </a:p>
          <a:p>
            <a:pPr algn="ctr" rtl="1"/>
            <a:r>
              <a:rPr lang="ar-EG" sz="2400" b="1" dirty="0" smtClean="0"/>
              <a:t> </a:t>
            </a:r>
            <a:r>
              <a:rPr lang="ar-EG" sz="2400" b="1" dirty="0"/>
              <a:t>هيئة المستشارين</a:t>
            </a:r>
            <a:endParaRPr lang="ar-EG" sz="2400" b="1" dirty="0" smtClean="0"/>
          </a:p>
        </p:txBody>
      </p:sp>
    </p:spTree>
    <p:extLst>
      <p:ext uri="{BB962C8B-B14F-4D97-AF65-F5344CB8AC3E}">
        <p14:creationId xmlns:p14="http://schemas.microsoft.com/office/powerpoint/2010/main" val="4046290141"/>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2C4D3BA3-C77E-428A-A426-04B529DE707B}"/>
              </a:ext>
            </a:extLst>
          </p:cNvPr>
          <p:cNvSpPr>
            <a:spLocks noGrp="1"/>
          </p:cNvSpPr>
          <p:nvPr>
            <p:ph idx="1"/>
          </p:nvPr>
        </p:nvSpPr>
        <p:spPr>
          <a:xfrm>
            <a:off x="698320" y="1117180"/>
            <a:ext cx="10515600" cy="5352631"/>
          </a:xfrm>
        </p:spPr>
        <p:txBody>
          <a:bodyPr/>
          <a:lstStyle/>
          <a:p>
            <a:pPr algn="just" rtl="1"/>
            <a:r>
              <a:rPr lang="ar-IQ" b="1" dirty="0">
                <a:latin typeface="Arial Narrow" panose="020B0606020202030204" pitchFamily="34" charset="0"/>
              </a:rPr>
              <a:t>نتيجة للحروب والمعارك والأزمات المتكررة التي عانى منها العراق منذ فترة الثمانينات (الحرب العراقية الإيرانية) ومن ثم حرب الخليج فترة التسعينات و الحصار الاقتصادي على العراق ومن بعدها حرب التحالف الأطلسي فترة </a:t>
            </a:r>
            <a:r>
              <a:rPr lang="ar-IQ" b="1" dirty="0" smtClean="0">
                <a:latin typeface="Arial Narrow" panose="020B0606020202030204" pitchFamily="34" charset="0"/>
              </a:rPr>
              <a:t>ما بعد عام 2003 وسقوط </a:t>
            </a:r>
            <a:r>
              <a:rPr lang="ar-IQ" b="1" dirty="0">
                <a:latin typeface="Arial Narrow" panose="020B0606020202030204" pitchFamily="34" charset="0"/>
              </a:rPr>
              <a:t>النظام البائد، واخيراً  الحرب ضد تنظيم داعش الإرهابي في عام 2014 التي استمرت مدة سنتان جميع هذه الاحداث أدت الى تعثر كبير في النمو الاقتصادي للبلد لجميع القطاعات سواء كان قطاع عام او خاص نتيجة لتوقف عجلة الصناعة في العراق والاعتماد بشكل كبير على الاستيراد لسد حاجة السوق، وقد اعتمدت الموازنة الاتحادية بشكل كامل على الريع المتحقق من القطاع النفطي، والجدول ادناه يبين المؤشرات الاقتصادية لحركة القطاع النفطي في العراق للسنوات الأخيرة (2016، 2017، 2018).</a:t>
            </a:r>
          </a:p>
          <a:p>
            <a:pPr algn="just" rtl="1"/>
            <a:endParaRPr lang="ar-IQ" b="1" dirty="0">
              <a:latin typeface="Arial Narrow" panose="020B0606020202030204" pitchFamily="34" charset="0"/>
            </a:endParaRPr>
          </a:p>
          <a:p>
            <a:pPr algn="just" rtl="1"/>
            <a:endParaRPr lang="ar-IQ" b="1" dirty="0">
              <a:latin typeface="Arial Narrow" panose="020B0606020202030204" pitchFamily="34" charset="0"/>
            </a:endParaRPr>
          </a:p>
          <a:p>
            <a:pPr algn="just" rtl="1"/>
            <a:endParaRPr lang="ar-IQ" b="1" dirty="0">
              <a:latin typeface="Arial Narrow" panose="020B0606020202030204" pitchFamily="34" charset="0"/>
            </a:endParaRPr>
          </a:p>
          <a:p>
            <a:pPr algn="just" rtl="1"/>
            <a:endParaRPr lang="ar-IQ" b="1" dirty="0">
              <a:latin typeface="Arial Narrow" panose="020B0606020202030204" pitchFamily="34" charset="0"/>
            </a:endParaRPr>
          </a:p>
          <a:p>
            <a:pPr algn="just" rtl="1"/>
            <a:r>
              <a:rPr lang="ar-IQ" b="1" dirty="0">
                <a:latin typeface="Arial Narrow" panose="020B0606020202030204" pitchFamily="34" charset="0"/>
              </a:rPr>
              <a:t>بلغ معدل انتاج النفط الخام لثمانية اشهر الأولى من عام 2019 ---(4433) الف ب/ي.</a:t>
            </a:r>
          </a:p>
          <a:p>
            <a:pPr algn="just"/>
            <a:r>
              <a:rPr lang="ar-IQ" b="1" dirty="0">
                <a:latin typeface="Arial Narrow" panose="020B0606020202030204" pitchFamily="34" charset="0"/>
              </a:rPr>
              <a:t>بلغ معدل تصدير النفط الخام لثمانية اشهر الأولى  من عام 2019 --- (3795) الف ب/ي.</a:t>
            </a:r>
          </a:p>
          <a:p>
            <a:pPr algn="just"/>
            <a:r>
              <a:rPr lang="ar-IQ" b="1" dirty="0">
                <a:latin typeface="Arial Narrow" panose="020B0606020202030204" pitchFamily="34" charset="0"/>
              </a:rPr>
              <a:t>ان معدل السعر لثمانية الأشهر الأولى من عام 2019 هو (60.17) دولار/ب. </a:t>
            </a:r>
          </a:p>
          <a:p>
            <a:pPr marL="0" indent="0" algn="just" rtl="1">
              <a:buNone/>
            </a:pPr>
            <a:endParaRPr lang="ar-IQ" b="1" dirty="0">
              <a:latin typeface="Arial Narrow" panose="020B0606020202030204" pitchFamily="34" charset="0"/>
            </a:endParaRPr>
          </a:p>
        </p:txBody>
      </p:sp>
      <p:sp>
        <p:nvSpPr>
          <p:cNvPr id="5" name="Rectangle 4">
            <a:extLst>
              <a:ext uri="{FF2B5EF4-FFF2-40B4-BE49-F238E27FC236}">
                <a16:creationId xmlns="" xmlns:a16="http://schemas.microsoft.com/office/drawing/2014/main" id="{2B78A1EB-5C99-4FFA-A1D9-A12C41370922}"/>
              </a:ext>
            </a:extLst>
          </p:cNvPr>
          <p:cNvSpPr/>
          <p:nvPr/>
        </p:nvSpPr>
        <p:spPr>
          <a:xfrm>
            <a:off x="8562975" y="627672"/>
            <a:ext cx="2599607" cy="401128"/>
          </a:xfrm>
          <a:prstGeom prst="rect">
            <a:avLst/>
          </a:prstGeom>
          <a:gradFill>
            <a:gsLst>
              <a:gs pos="0">
                <a:schemeClr val="accent1">
                  <a:lumMod val="5000"/>
                  <a:lumOff val="95000"/>
                </a:schemeClr>
              </a:gs>
              <a:gs pos="58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IQ" sz="3200" dirty="0">
                <a:solidFill>
                  <a:srgbClr val="0070C0"/>
                </a:solidFill>
              </a:rPr>
              <a:t>المقدمة:</a:t>
            </a:r>
          </a:p>
        </p:txBody>
      </p:sp>
      <p:graphicFrame>
        <p:nvGraphicFramePr>
          <p:cNvPr id="6" name="Table 7">
            <a:extLst>
              <a:ext uri="{FF2B5EF4-FFF2-40B4-BE49-F238E27FC236}">
                <a16:creationId xmlns="" xmlns:a16="http://schemas.microsoft.com/office/drawing/2014/main" id="{C7817EC5-F4FB-41AE-876E-B54897C25CBE}"/>
              </a:ext>
            </a:extLst>
          </p:cNvPr>
          <p:cNvGraphicFramePr>
            <a:graphicFrameLocks noGrp="1"/>
          </p:cNvGraphicFramePr>
          <p:nvPr>
            <p:extLst>
              <p:ext uri="{D42A27DB-BD31-4B8C-83A1-F6EECF244321}">
                <p14:modId xmlns:p14="http://schemas.microsoft.com/office/powerpoint/2010/main" val="2957587042"/>
              </p:ext>
            </p:extLst>
          </p:nvPr>
        </p:nvGraphicFramePr>
        <p:xfrm>
          <a:off x="923925" y="3521274"/>
          <a:ext cx="10064389" cy="1483360"/>
        </p:xfrm>
        <a:graphic>
          <a:graphicData uri="http://schemas.openxmlformats.org/drawingml/2006/table">
            <a:tbl>
              <a:tblPr rtl="1" firstRow="1" bandRow="1">
                <a:tableStyleId>{5C22544A-7EE6-4342-B048-85BDC9FD1C3A}</a:tableStyleId>
              </a:tblPr>
              <a:tblGrid>
                <a:gridCol w="3544993">
                  <a:extLst>
                    <a:ext uri="{9D8B030D-6E8A-4147-A177-3AD203B41FA5}">
                      <a16:colId xmlns="" xmlns:a16="http://schemas.microsoft.com/office/drawing/2014/main" val="3953401755"/>
                    </a:ext>
                  </a:extLst>
                </a:gridCol>
                <a:gridCol w="2173132">
                  <a:extLst>
                    <a:ext uri="{9D8B030D-6E8A-4147-A177-3AD203B41FA5}">
                      <a16:colId xmlns="" xmlns:a16="http://schemas.microsoft.com/office/drawing/2014/main" val="3326785280"/>
                    </a:ext>
                  </a:extLst>
                </a:gridCol>
                <a:gridCol w="2173132">
                  <a:extLst>
                    <a:ext uri="{9D8B030D-6E8A-4147-A177-3AD203B41FA5}">
                      <a16:colId xmlns="" xmlns:a16="http://schemas.microsoft.com/office/drawing/2014/main" val="3120967849"/>
                    </a:ext>
                  </a:extLst>
                </a:gridCol>
                <a:gridCol w="2173132">
                  <a:extLst>
                    <a:ext uri="{9D8B030D-6E8A-4147-A177-3AD203B41FA5}">
                      <a16:colId xmlns="" xmlns:a16="http://schemas.microsoft.com/office/drawing/2014/main" val="3474206832"/>
                    </a:ext>
                  </a:extLst>
                </a:gridCol>
              </a:tblGrid>
              <a:tr h="370840">
                <a:tc>
                  <a:txBody>
                    <a:bodyPr/>
                    <a:lstStyle/>
                    <a:p>
                      <a:pPr algn="ctr" rtl="1"/>
                      <a:r>
                        <a:rPr lang="ar-IQ" sz="1800" dirty="0">
                          <a:solidFill>
                            <a:schemeClr val="tx1"/>
                          </a:solidFill>
                          <a:latin typeface="Arial" panose="020B0604020202020204" pitchFamily="34" charset="0"/>
                          <a:cs typeface="Arial" panose="020B0604020202020204" pitchFamily="34" charset="0"/>
                        </a:rPr>
                        <a:t>السنة</a:t>
                      </a:r>
                    </a:p>
                  </a:txBody>
                  <a:tcPr/>
                </a:tc>
                <a:tc>
                  <a:txBody>
                    <a:bodyPr/>
                    <a:lstStyle/>
                    <a:p>
                      <a:pPr algn="ctr" rtl="1"/>
                      <a:r>
                        <a:rPr lang="ar-IQ" sz="1800" b="1" dirty="0">
                          <a:solidFill>
                            <a:schemeClr val="tx1"/>
                          </a:solidFill>
                          <a:latin typeface="Arial" panose="020B0604020202020204" pitchFamily="34" charset="0"/>
                          <a:cs typeface="Arial" panose="020B0604020202020204" pitchFamily="34" charset="0"/>
                        </a:rPr>
                        <a:t>2016</a:t>
                      </a:r>
                    </a:p>
                  </a:txBody>
                  <a:tcPr/>
                </a:tc>
                <a:tc>
                  <a:txBody>
                    <a:bodyPr/>
                    <a:lstStyle/>
                    <a:p>
                      <a:pPr algn="ctr" rtl="1"/>
                      <a:r>
                        <a:rPr lang="ar-IQ" sz="1800" b="1" dirty="0">
                          <a:solidFill>
                            <a:schemeClr val="tx1"/>
                          </a:solidFill>
                          <a:latin typeface="Arial" panose="020B0604020202020204" pitchFamily="34" charset="0"/>
                          <a:cs typeface="Arial" panose="020B0604020202020204" pitchFamily="34" charset="0"/>
                        </a:rPr>
                        <a:t>2017</a:t>
                      </a:r>
                    </a:p>
                  </a:txBody>
                  <a:tcPr/>
                </a:tc>
                <a:tc>
                  <a:txBody>
                    <a:bodyPr/>
                    <a:lstStyle/>
                    <a:p>
                      <a:pPr algn="ctr" rtl="1"/>
                      <a:r>
                        <a:rPr lang="ar-IQ" sz="1800" b="1" dirty="0">
                          <a:solidFill>
                            <a:schemeClr val="tx1"/>
                          </a:solidFill>
                          <a:latin typeface="Arial" panose="020B0604020202020204" pitchFamily="34" charset="0"/>
                          <a:cs typeface="Arial" panose="020B0604020202020204" pitchFamily="34" charset="0"/>
                        </a:rPr>
                        <a:t>2018</a:t>
                      </a:r>
                    </a:p>
                  </a:txBody>
                  <a:tcPr/>
                </a:tc>
                <a:extLst>
                  <a:ext uri="{0D108BD9-81ED-4DB2-BD59-A6C34878D82A}">
                    <a16:rowId xmlns="" xmlns:a16="http://schemas.microsoft.com/office/drawing/2014/main" val="3318900193"/>
                  </a:ext>
                </a:extLst>
              </a:tr>
              <a:tr h="370840">
                <a:tc>
                  <a:txBody>
                    <a:bodyPr/>
                    <a:lstStyle/>
                    <a:p>
                      <a:pPr algn="ctr" rtl="1"/>
                      <a:r>
                        <a:rPr lang="ar-IQ" sz="1800" b="1" dirty="0">
                          <a:latin typeface="Arial" panose="020B0604020202020204" pitchFamily="34" charset="0"/>
                          <a:cs typeface="Arial" panose="020B0604020202020204" pitchFamily="34" charset="0"/>
                        </a:rPr>
                        <a:t>كمية النفط الخام المنتج / مليون برميل</a:t>
                      </a:r>
                    </a:p>
                  </a:txBody>
                  <a:tcPr anchor="ctr"/>
                </a:tc>
                <a:tc>
                  <a:txBody>
                    <a:bodyPr/>
                    <a:lstStyle/>
                    <a:p>
                      <a:pPr algn="ctr" rtl="1"/>
                      <a:r>
                        <a:rPr lang="ar-IQ" sz="1800" b="1" dirty="0">
                          <a:latin typeface="Arial" panose="020B0604020202020204" pitchFamily="34" charset="0"/>
                          <a:cs typeface="Arial" panose="020B0604020202020204" pitchFamily="34" charset="0"/>
                        </a:rPr>
                        <a:t>1524</a:t>
                      </a:r>
                    </a:p>
                  </a:txBody>
                  <a:tcPr anchor="ctr"/>
                </a:tc>
                <a:tc>
                  <a:txBody>
                    <a:bodyPr/>
                    <a:lstStyle/>
                    <a:p>
                      <a:pPr algn="ctr" rtl="1"/>
                      <a:r>
                        <a:rPr lang="ar-IQ" sz="1800" b="1" dirty="0">
                          <a:latin typeface="Arial" panose="020B0604020202020204" pitchFamily="34" charset="0"/>
                          <a:cs typeface="Arial" panose="020B0604020202020204" pitchFamily="34" charset="0"/>
                        </a:rPr>
                        <a:t>1466.2</a:t>
                      </a:r>
                    </a:p>
                  </a:txBody>
                  <a:tcPr anchor="ctr"/>
                </a:tc>
                <a:tc>
                  <a:txBody>
                    <a:bodyPr/>
                    <a:lstStyle/>
                    <a:p>
                      <a:pPr algn="ctr" rtl="1"/>
                      <a:r>
                        <a:rPr lang="ar-IQ" sz="1800" b="1" dirty="0">
                          <a:latin typeface="Arial" panose="020B0604020202020204" pitchFamily="34" charset="0"/>
                          <a:cs typeface="Arial" panose="020B0604020202020204" pitchFamily="34" charset="0"/>
                        </a:rPr>
                        <a:t>1609.8</a:t>
                      </a:r>
                    </a:p>
                  </a:txBody>
                  <a:tcPr anchor="ctr"/>
                </a:tc>
                <a:extLst>
                  <a:ext uri="{0D108BD9-81ED-4DB2-BD59-A6C34878D82A}">
                    <a16:rowId xmlns="" xmlns:a16="http://schemas.microsoft.com/office/drawing/2014/main" val="2782682407"/>
                  </a:ext>
                </a:extLst>
              </a:tr>
              <a:tr h="370840">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lang="ar-IQ" sz="1800" b="1" dirty="0">
                          <a:latin typeface="Arial" panose="020B0604020202020204" pitchFamily="34" charset="0"/>
                          <a:cs typeface="Arial" panose="020B0604020202020204" pitchFamily="34" charset="0"/>
                        </a:rPr>
                        <a:t>كمية النفط </a:t>
                      </a:r>
                      <a:r>
                        <a:rPr lang="ar-IQ" sz="1800" b="1">
                          <a:latin typeface="Arial" panose="020B0604020202020204" pitchFamily="34" charset="0"/>
                          <a:cs typeface="Arial" panose="020B0604020202020204" pitchFamily="34" charset="0"/>
                        </a:rPr>
                        <a:t>الخام المصدر/  </a:t>
                      </a:r>
                      <a:r>
                        <a:rPr lang="ar-IQ" sz="1800" b="1" dirty="0">
                          <a:latin typeface="Arial" panose="020B0604020202020204" pitchFamily="34" charset="0"/>
                          <a:cs typeface="Arial" panose="020B0604020202020204" pitchFamily="34" charset="0"/>
                        </a:rPr>
                        <a:t>مليون برميل</a:t>
                      </a:r>
                    </a:p>
                  </a:txBody>
                  <a:tcPr anchor="ctr"/>
                </a:tc>
                <a:tc>
                  <a:txBody>
                    <a:bodyPr/>
                    <a:lstStyle/>
                    <a:p>
                      <a:pPr algn="ctr" rtl="1"/>
                      <a:r>
                        <a:rPr lang="ar-IQ" sz="1800" b="1" dirty="0">
                          <a:latin typeface="Arial" panose="020B0604020202020204" pitchFamily="34" charset="0"/>
                          <a:cs typeface="Arial" panose="020B0604020202020204" pitchFamily="34" charset="0"/>
                        </a:rPr>
                        <a:t>1208</a:t>
                      </a:r>
                    </a:p>
                  </a:txBody>
                  <a:tcPr anchor="ctr"/>
                </a:tc>
                <a:tc>
                  <a:txBody>
                    <a:bodyPr/>
                    <a:lstStyle/>
                    <a:p>
                      <a:pPr algn="ctr" rtl="1"/>
                      <a:r>
                        <a:rPr lang="ar-IQ" sz="1800" b="1" dirty="0">
                          <a:latin typeface="Arial" panose="020B0604020202020204" pitchFamily="34" charset="0"/>
                          <a:cs typeface="Arial" panose="020B0604020202020204" pitchFamily="34" charset="0"/>
                        </a:rPr>
                        <a:t>1207.8</a:t>
                      </a:r>
                    </a:p>
                  </a:txBody>
                  <a:tcPr anchor="ctr"/>
                </a:tc>
                <a:tc>
                  <a:txBody>
                    <a:bodyPr/>
                    <a:lstStyle/>
                    <a:p>
                      <a:pPr algn="ctr" rtl="1"/>
                      <a:r>
                        <a:rPr lang="ar-IQ" sz="1800" b="1" dirty="0">
                          <a:latin typeface="Arial" panose="020B0604020202020204" pitchFamily="34" charset="0"/>
                          <a:cs typeface="Arial" panose="020B0604020202020204" pitchFamily="34" charset="0"/>
                        </a:rPr>
                        <a:t>1478.1</a:t>
                      </a:r>
                    </a:p>
                  </a:txBody>
                  <a:tcPr anchor="ctr"/>
                </a:tc>
                <a:extLst>
                  <a:ext uri="{0D108BD9-81ED-4DB2-BD59-A6C34878D82A}">
                    <a16:rowId xmlns="" xmlns:a16="http://schemas.microsoft.com/office/drawing/2014/main" val="1639453732"/>
                  </a:ext>
                </a:extLst>
              </a:tr>
              <a:tr h="370840">
                <a:tc>
                  <a:txBody>
                    <a:bodyPr/>
                    <a:lstStyle/>
                    <a:p>
                      <a:pPr algn="ctr" rtl="1"/>
                      <a:r>
                        <a:rPr lang="ar-IQ" sz="1800" b="1" dirty="0">
                          <a:latin typeface="Arial" panose="020B0604020202020204" pitchFamily="34" charset="0"/>
                          <a:cs typeface="Arial" panose="020B0604020202020204" pitchFamily="34" charset="0"/>
                        </a:rPr>
                        <a:t>معدل سعر البرميل / دولار</a:t>
                      </a:r>
                    </a:p>
                  </a:txBody>
                  <a:tcPr anchor="ctr"/>
                </a:tc>
                <a:tc>
                  <a:txBody>
                    <a:bodyPr/>
                    <a:lstStyle/>
                    <a:p>
                      <a:pPr algn="ctr" rtl="1"/>
                      <a:r>
                        <a:rPr lang="ar-IQ" sz="1800" b="1" dirty="0">
                          <a:latin typeface="Arial" panose="020B0604020202020204" pitchFamily="34" charset="0"/>
                          <a:cs typeface="Arial" panose="020B0604020202020204" pitchFamily="34" charset="0"/>
                        </a:rPr>
                        <a:t>36.1</a:t>
                      </a:r>
                    </a:p>
                  </a:txBody>
                  <a:tcPr anchor="ctr"/>
                </a:tc>
                <a:tc>
                  <a:txBody>
                    <a:bodyPr/>
                    <a:lstStyle/>
                    <a:p>
                      <a:pPr algn="ctr" rtl="1"/>
                      <a:r>
                        <a:rPr lang="ar-IQ" sz="1800" b="1" dirty="0">
                          <a:latin typeface="Arial" panose="020B0604020202020204" pitchFamily="34" charset="0"/>
                          <a:cs typeface="Arial" panose="020B0604020202020204" pitchFamily="34" charset="0"/>
                        </a:rPr>
                        <a:t>49.3</a:t>
                      </a:r>
                    </a:p>
                  </a:txBody>
                  <a:tcPr anchor="ctr"/>
                </a:tc>
                <a:tc>
                  <a:txBody>
                    <a:bodyPr/>
                    <a:lstStyle/>
                    <a:p>
                      <a:pPr algn="ctr" rtl="1"/>
                      <a:r>
                        <a:rPr lang="ar-IQ" sz="1800" b="1" dirty="0">
                          <a:latin typeface="Arial" panose="020B0604020202020204" pitchFamily="34" charset="0"/>
                          <a:cs typeface="Arial" panose="020B0604020202020204" pitchFamily="34" charset="0"/>
                        </a:rPr>
                        <a:t>46.475</a:t>
                      </a:r>
                    </a:p>
                  </a:txBody>
                  <a:tcPr anchor="ctr"/>
                </a:tc>
                <a:extLst>
                  <a:ext uri="{0D108BD9-81ED-4DB2-BD59-A6C34878D82A}">
                    <a16:rowId xmlns="" xmlns:a16="http://schemas.microsoft.com/office/drawing/2014/main" val="1792064062"/>
                  </a:ext>
                </a:extLst>
              </a:tr>
            </a:tbl>
          </a:graphicData>
        </a:graphic>
      </p:graphicFrame>
    </p:spTree>
    <p:extLst>
      <p:ext uri="{BB962C8B-B14F-4D97-AF65-F5344CB8AC3E}">
        <p14:creationId xmlns:p14="http://schemas.microsoft.com/office/powerpoint/2010/main" val="1733038735"/>
      </p:ext>
    </p:extLst>
  </p:cSld>
  <p:clrMapOvr>
    <a:masterClrMapping/>
  </p:clrMapOvr>
  <p:transition spd="slow">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00F61BBF-AE12-4599-BFBF-6420C3BBFE61}"/>
              </a:ext>
            </a:extLst>
          </p:cNvPr>
          <p:cNvSpPr>
            <a:spLocks noGrp="1"/>
          </p:cNvSpPr>
          <p:nvPr>
            <p:ph idx="1"/>
          </p:nvPr>
        </p:nvSpPr>
        <p:spPr>
          <a:xfrm>
            <a:off x="838200" y="1150433"/>
            <a:ext cx="10515600" cy="5383333"/>
          </a:xfrm>
        </p:spPr>
        <p:txBody>
          <a:bodyPr/>
          <a:lstStyle/>
          <a:p>
            <a:pPr algn="just" rtl="1"/>
            <a:r>
              <a:rPr lang="ar-IQ" b="1" dirty="0">
                <a:latin typeface="Arial Narrow" panose="020B0606020202030204" pitchFamily="34" charset="0"/>
              </a:rPr>
              <a:t>من الجدير ان الريع المتحقق من العمليات الإنتاجية للقطاع النفطي يذهب بشكل كبير  لأغراض الموازنة التشغيلية (الرواتب)، اما الجزء الآخر فهو للخدمات الأخرى (الكهرباء، المياه، المجاري، الصحة وغيرها من الخدمات.</a:t>
            </a:r>
          </a:p>
          <a:p>
            <a:pPr algn="just" rtl="1"/>
            <a:r>
              <a:rPr lang="ar-IQ" b="1" dirty="0">
                <a:latin typeface="Arial Narrow" panose="020B0606020202030204" pitchFamily="34" charset="0"/>
              </a:rPr>
              <a:t>ان نسبة المصروف على المشاريع الاستثمارية قليلة جداً </a:t>
            </a:r>
            <a:r>
              <a:rPr lang="ar-IQ" b="1" dirty="0" err="1">
                <a:latin typeface="Arial Narrow" panose="020B0606020202030204" pitchFamily="34" charset="0"/>
              </a:rPr>
              <a:t>وتتراروح</a:t>
            </a:r>
            <a:r>
              <a:rPr lang="ar-IQ" b="1" dirty="0">
                <a:latin typeface="Arial Narrow" panose="020B0606020202030204" pitchFamily="34" charset="0"/>
              </a:rPr>
              <a:t> بحدود (20%) من الموازنة الاتحادية للبلد بالنسبة لسنوات ما قبل عام 2014، اما الفترة (2014-2018) فان النسبة وصلت الى اقل من (5%).  </a:t>
            </a:r>
          </a:p>
          <a:p>
            <a:pPr algn="just" rtl="1"/>
            <a:r>
              <a:rPr lang="ar-IQ" b="1" dirty="0">
                <a:latin typeface="Arial Narrow" panose="020B0606020202030204" pitchFamily="34" charset="0"/>
              </a:rPr>
              <a:t>ان الجزء الأكبر من النفقات الحكومية التي تذهب الى قطاع الخدمات هو يخصص الى توفير خدمة الطاقة الكهربائية الى المستهلكين، والجدول ادناه يبين كمية الطاقة الكهربائية التي احتاجها العراق للسنوات 2016 و 2017 و 2018 علماً بان الحكومة قد تحملت الجزء الأكبر من تكاليف الوحدة الكهربائية كون ان نسبة الجباية منخفضة جداً.</a:t>
            </a:r>
          </a:p>
          <a:p>
            <a:pPr marL="0" indent="0" algn="just" rtl="1">
              <a:buNone/>
            </a:pPr>
            <a:endParaRPr lang="ar-IQ" dirty="0"/>
          </a:p>
          <a:p>
            <a:pPr marL="0" indent="0" algn="just" rtl="1">
              <a:buNone/>
            </a:pPr>
            <a:endParaRPr lang="ar-IQ" dirty="0"/>
          </a:p>
          <a:p>
            <a:pPr marL="0" indent="0" algn="just" rtl="1">
              <a:buNone/>
            </a:pPr>
            <a:endParaRPr lang="ar-IQ" dirty="0"/>
          </a:p>
          <a:p>
            <a:pPr marL="0" indent="0" algn="just" rtl="1">
              <a:buNone/>
            </a:pPr>
            <a:endParaRPr lang="ar-IQ" dirty="0"/>
          </a:p>
          <a:p>
            <a:pPr marL="0" indent="0" algn="just" rtl="1">
              <a:buNone/>
            </a:pPr>
            <a:endParaRPr lang="ar-IQ" dirty="0"/>
          </a:p>
          <a:p>
            <a:pPr marL="0" indent="0" algn="just" rtl="1">
              <a:buNone/>
            </a:pPr>
            <a:endParaRPr lang="ar-IQ" dirty="0"/>
          </a:p>
          <a:p>
            <a:pPr marL="0" indent="0" algn="just" rtl="1">
              <a:buNone/>
            </a:pPr>
            <a:endParaRPr lang="ar-IQ" dirty="0"/>
          </a:p>
        </p:txBody>
      </p:sp>
      <p:graphicFrame>
        <p:nvGraphicFramePr>
          <p:cNvPr id="4" name="Table 4">
            <a:extLst>
              <a:ext uri="{FF2B5EF4-FFF2-40B4-BE49-F238E27FC236}">
                <a16:creationId xmlns="" xmlns:a16="http://schemas.microsoft.com/office/drawing/2014/main" id="{9435A3B2-54F0-45FF-9B72-426C3B2FAF3F}"/>
              </a:ext>
            </a:extLst>
          </p:cNvPr>
          <p:cNvGraphicFramePr>
            <a:graphicFrameLocks noGrp="1"/>
          </p:cNvGraphicFramePr>
          <p:nvPr>
            <p:extLst>
              <p:ext uri="{D42A27DB-BD31-4B8C-83A1-F6EECF244321}">
                <p14:modId xmlns:p14="http://schemas.microsoft.com/office/powerpoint/2010/main" val="1743765167"/>
              </p:ext>
            </p:extLst>
          </p:nvPr>
        </p:nvGraphicFramePr>
        <p:xfrm>
          <a:off x="1134973" y="4409004"/>
          <a:ext cx="9325035" cy="1889760"/>
        </p:xfrm>
        <a:graphic>
          <a:graphicData uri="http://schemas.openxmlformats.org/drawingml/2006/table">
            <a:tbl>
              <a:tblPr rtl="1" firstRow="1" bandRow="1">
                <a:tableStyleId>{5C22544A-7EE6-4342-B048-85BDC9FD1C3A}</a:tableStyleId>
              </a:tblPr>
              <a:tblGrid>
                <a:gridCol w="3229035">
                  <a:extLst>
                    <a:ext uri="{9D8B030D-6E8A-4147-A177-3AD203B41FA5}">
                      <a16:colId xmlns="" xmlns:a16="http://schemas.microsoft.com/office/drawing/2014/main" val="2966900702"/>
                    </a:ext>
                  </a:extLst>
                </a:gridCol>
                <a:gridCol w="2032000">
                  <a:extLst>
                    <a:ext uri="{9D8B030D-6E8A-4147-A177-3AD203B41FA5}">
                      <a16:colId xmlns="" xmlns:a16="http://schemas.microsoft.com/office/drawing/2014/main" val="2590197879"/>
                    </a:ext>
                  </a:extLst>
                </a:gridCol>
                <a:gridCol w="2032000">
                  <a:extLst>
                    <a:ext uri="{9D8B030D-6E8A-4147-A177-3AD203B41FA5}">
                      <a16:colId xmlns="" xmlns:a16="http://schemas.microsoft.com/office/drawing/2014/main" val="1221260335"/>
                    </a:ext>
                  </a:extLst>
                </a:gridCol>
                <a:gridCol w="2032000">
                  <a:extLst>
                    <a:ext uri="{9D8B030D-6E8A-4147-A177-3AD203B41FA5}">
                      <a16:colId xmlns="" xmlns:a16="http://schemas.microsoft.com/office/drawing/2014/main" val="3041257879"/>
                    </a:ext>
                  </a:extLst>
                </a:gridCol>
              </a:tblGrid>
              <a:tr h="370840">
                <a:tc>
                  <a:txBody>
                    <a:bodyPr/>
                    <a:lstStyle/>
                    <a:p>
                      <a:pPr algn="ctr" rtl="1"/>
                      <a:r>
                        <a:rPr lang="ar-IQ" sz="2000" b="1" dirty="0">
                          <a:solidFill>
                            <a:schemeClr val="tx1"/>
                          </a:solidFill>
                          <a:latin typeface="Arial" panose="020B0604020202020204" pitchFamily="34" charset="0"/>
                          <a:cs typeface="Arial" panose="020B0604020202020204" pitchFamily="34" charset="0"/>
                        </a:rPr>
                        <a:t>السنة </a:t>
                      </a:r>
                    </a:p>
                  </a:txBody>
                  <a:tcPr/>
                </a:tc>
                <a:tc>
                  <a:txBody>
                    <a:bodyPr/>
                    <a:lstStyle/>
                    <a:p>
                      <a:pPr algn="ctr" rtl="1"/>
                      <a:r>
                        <a:rPr lang="ar-IQ" sz="2000" b="1" dirty="0">
                          <a:solidFill>
                            <a:schemeClr val="tx1"/>
                          </a:solidFill>
                          <a:latin typeface="Arial" panose="020B0604020202020204" pitchFamily="34" charset="0"/>
                          <a:cs typeface="Arial" panose="020B0604020202020204" pitchFamily="34" charset="0"/>
                        </a:rPr>
                        <a:t>2016</a:t>
                      </a:r>
                    </a:p>
                  </a:txBody>
                  <a:tcPr/>
                </a:tc>
                <a:tc>
                  <a:txBody>
                    <a:bodyPr/>
                    <a:lstStyle/>
                    <a:p>
                      <a:pPr algn="ctr" rtl="1"/>
                      <a:r>
                        <a:rPr lang="ar-IQ" sz="2000" b="1" dirty="0">
                          <a:solidFill>
                            <a:schemeClr val="tx1"/>
                          </a:solidFill>
                          <a:latin typeface="Arial" panose="020B0604020202020204" pitchFamily="34" charset="0"/>
                          <a:cs typeface="Arial" panose="020B0604020202020204" pitchFamily="34" charset="0"/>
                        </a:rPr>
                        <a:t>2017</a:t>
                      </a:r>
                    </a:p>
                  </a:txBody>
                  <a:tcPr/>
                </a:tc>
                <a:tc>
                  <a:txBody>
                    <a:bodyPr/>
                    <a:lstStyle/>
                    <a:p>
                      <a:pPr algn="ctr" rtl="1"/>
                      <a:r>
                        <a:rPr lang="ar-IQ" sz="2000" b="1" dirty="0">
                          <a:solidFill>
                            <a:schemeClr val="tx1"/>
                          </a:solidFill>
                          <a:latin typeface="Arial" panose="020B0604020202020204" pitchFamily="34" charset="0"/>
                          <a:cs typeface="Arial" panose="020B0604020202020204" pitchFamily="34" charset="0"/>
                        </a:rPr>
                        <a:t>2018</a:t>
                      </a:r>
                    </a:p>
                  </a:txBody>
                  <a:tcPr/>
                </a:tc>
                <a:extLst>
                  <a:ext uri="{0D108BD9-81ED-4DB2-BD59-A6C34878D82A}">
                    <a16:rowId xmlns="" xmlns:a16="http://schemas.microsoft.com/office/drawing/2014/main" val="286763823"/>
                  </a:ext>
                </a:extLst>
              </a:tr>
              <a:tr h="370840">
                <a:tc>
                  <a:txBody>
                    <a:bodyPr/>
                    <a:lstStyle/>
                    <a:p>
                      <a:pPr algn="ctr" rtl="1"/>
                      <a:r>
                        <a:rPr lang="ar-IQ" sz="2000" b="1" dirty="0">
                          <a:solidFill>
                            <a:schemeClr val="tx1"/>
                          </a:solidFill>
                          <a:latin typeface="Arial" panose="020B0604020202020204" pitchFamily="34" charset="0"/>
                          <a:cs typeface="Arial" panose="020B0604020202020204" pitchFamily="34" charset="0"/>
                        </a:rPr>
                        <a:t>كمية الطاقة المنتجة (</a:t>
                      </a:r>
                      <a:r>
                        <a:rPr lang="ar-IQ" sz="2000" b="1" dirty="0" err="1">
                          <a:solidFill>
                            <a:schemeClr val="tx1"/>
                          </a:solidFill>
                          <a:latin typeface="Arial" panose="020B0604020202020204" pitchFamily="34" charset="0"/>
                          <a:cs typeface="Arial" panose="020B0604020202020204" pitchFamily="34" charset="0"/>
                        </a:rPr>
                        <a:t>م.و.س</a:t>
                      </a:r>
                      <a:r>
                        <a:rPr lang="ar-IQ" sz="2000" b="1" dirty="0">
                          <a:solidFill>
                            <a:schemeClr val="tx1"/>
                          </a:solidFill>
                          <a:latin typeface="Arial" panose="020B0604020202020204" pitchFamily="34" charset="0"/>
                          <a:cs typeface="Arial" panose="020B0604020202020204" pitchFamily="34" charset="0"/>
                        </a:rPr>
                        <a:t>)</a:t>
                      </a:r>
                    </a:p>
                  </a:txBody>
                  <a:tcPr/>
                </a:tc>
                <a:tc>
                  <a:txBody>
                    <a:bodyPr/>
                    <a:lstStyle/>
                    <a:p>
                      <a:pPr algn="ctr" rtl="1"/>
                      <a:r>
                        <a:rPr lang="ar-IQ" sz="2000" b="1" dirty="0">
                          <a:solidFill>
                            <a:schemeClr val="tx1"/>
                          </a:solidFill>
                          <a:latin typeface="Arial" panose="020B0604020202020204" pitchFamily="34" charset="0"/>
                          <a:cs typeface="Arial" panose="020B0604020202020204" pitchFamily="34" charset="0"/>
                        </a:rPr>
                        <a:t>81.860.169</a:t>
                      </a:r>
                    </a:p>
                  </a:txBody>
                  <a:tcPr/>
                </a:tc>
                <a:tc>
                  <a:txBody>
                    <a:bodyPr/>
                    <a:lstStyle/>
                    <a:p>
                      <a:pPr algn="ctr" rtl="1"/>
                      <a:r>
                        <a:rPr lang="ar-IQ" sz="2000" b="1" dirty="0">
                          <a:solidFill>
                            <a:schemeClr val="tx1"/>
                          </a:solidFill>
                          <a:latin typeface="Arial" panose="020B0604020202020204" pitchFamily="34" charset="0"/>
                          <a:cs typeface="Arial" panose="020B0604020202020204" pitchFamily="34" charset="0"/>
                        </a:rPr>
                        <a:t>92.103.371</a:t>
                      </a:r>
                    </a:p>
                  </a:txBody>
                  <a:tcPr/>
                </a:tc>
                <a:tc>
                  <a:txBody>
                    <a:bodyPr/>
                    <a:lstStyle/>
                    <a:p>
                      <a:pPr algn="ctr" rtl="1"/>
                      <a:r>
                        <a:rPr lang="ar-IQ" sz="2000" b="1" dirty="0">
                          <a:solidFill>
                            <a:schemeClr val="tx1"/>
                          </a:solidFill>
                          <a:latin typeface="Arial" panose="020B0604020202020204" pitchFamily="34" charset="0"/>
                          <a:cs typeface="Arial" panose="020B0604020202020204" pitchFamily="34" charset="0"/>
                        </a:rPr>
                        <a:t>82748714</a:t>
                      </a:r>
                    </a:p>
                  </a:txBody>
                  <a:tcPr/>
                </a:tc>
                <a:extLst>
                  <a:ext uri="{0D108BD9-81ED-4DB2-BD59-A6C34878D82A}">
                    <a16:rowId xmlns="" xmlns:a16="http://schemas.microsoft.com/office/drawing/2014/main" val="3284736440"/>
                  </a:ext>
                </a:extLst>
              </a:tr>
              <a:tr h="370840">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lang="ar-IQ" sz="2000" b="1" dirty="0">
                          <a:solidFill>
                            <a:schemeClr val="tx1"/>
                          </a:solidFill>
                          <a:latin typeface="Arial" panose="020B0604020202020204" pitchFamily="34" charset="0"/>
                          <a:cs typeface="Arial" panose="020B0604020202020204" pitchFamily="34" charset="0"/>
                        </a:rPr>
                        <a:t>كمية الطاقة المستوردة (</a:t>
                      </a:r>
                      <a:r>
                        <a:rPr lang="ar-IQ" sz="2000" b="1" dirty="0" err="1">
                          <a:solidFill>
                            <a:schemeClr val="tx1"/>
                          </a:solidFill>
                          <a:latin typeface="Arial" panose="020B0604020202020204" pitchFamily="34" charset="0"/>
                          <a:cs typeface="Arial" panose="020B0604020202020204" pitchFamily="34" charset="0"/>
                        </a:rPr>
                        <a:t>م.و.س</a:t>
                      </a:r>
                      <a:r>
                        <a:rPr lang="ar-IQ" sz="2000" b="1" dirty="0">
                          <a:solidFill>
                            <a:schemeClr val="tx1"/>
                          </a:solidFill>
                          <a:latin typeface="Arial" panose="020B0604020202020204" pitchFamily="34" charset="0"/>
                          <a:cs typeface="Arial" panose="020B0604020202020204" pitchFamily="34" charset="0"/>
                        </a:rPr>
                        <a:t>)&amp; الطاقة من المحطات الاستثمارية</a:t>
                      </a:r>
                    </a:p>
                  </a:txBody>
                  <a:tcPr/>
                </a:tc>
                <a:tc>
                  <a:txBody>
                    <a:bodyPr/>
                    <a:lstStyle/>
                    <a:p>
                      <a:pPr algn="ctr" rtl="1"/>
                      <a:r>
                        <a:rPr lang="ar-IQ" sz="2000" b="1" dirty="0">
                          <a:solidFill>
                            <a:schemeClr val="tx1"/>
                          </a:solidFill>
                          <a:latin typeface="Arial" panose="020B0604020202020204" pitchFamily="34" charset="0"/>
                          <a:cs typeface="Arial" panose="020B0604020202020204" pitchFamily="34" charset="0"/>
                        </a:rPr>
                        <a:t>7.878.508</a:t>
                      </a:r>
                    </a:p>
                  </a:txBody>
                  <a:tcPr/>
                </a:tc>
                <a:tc>
                  <a:txBody>
                    <a:bodyPr/>
                    <a:lstStyle/>
                    <a:p>
                      <a:pPr algn="ctr" rtl="1"/>
                      <a:r>
                        <a:rPr lang="ar-IQ" sz="2000" b="1" dirty="0">
                          <a:solidFill>
                            <a:schemeClr val="tx1"/>
                          </a:solidFill>
                          <a:latin typeface="Arial" panose="020B0604020202020204" pitchFamily="34" charset="0"/>
                          <a:cs typeface="Arial" panose="020B0604020202020204" pitchFamily="34" charset="0"/>
                        </a:rPr>
                        <a:t>5.635.987</a:t>
                      </a:r>
                    </a:p>
                  </a:txBody>
                  <a:tcPr/>
                </a:tc>
                <a:tc>
                  <a:txBody>
                    <a:bodyPr/>
                    <a:lstStyle/>
                    <a:p>
                      <a:pPr algn="ctr" rtl="1"/>
                      <a:r>
                        <a:rPr lang="ar-IQ" sz="2000" b="1" dirty="0">
                          <a:solidFill>
                            <a:schemeClr val="tx1"/>
                          </a:solidFill>
                          <a:latin typeface="Arial" panose="020B0604020202020204" pitchFamily="34" charset="0"/>
                          <a:cs typeface="Arial" panose="020B0604020202020204" pitchFamily="34" charset="0"/>
                        </a:rPr>
                        <a:t>21793354</a:t>
                      </a:r>
                    </a:p>
                  </a:txBody>
                  <a:tcPr/>
                </a:tc>
                <a:extLst>
                  <a:ext uri="{0D108BD9-81ED-4DB2-BD59-A6C34878D82A}">
                    <a16:rowId xmlns="" xmlns:a16="http://schemas.microsoft.com/office/drawing/2014/main" val="1679599001"/>
                  </a:ext>
                </a:extLst>
              </a:tr>
              <a:tr h="370840">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lang="ar-IQ" sz="2000" b="1" dirty="0">
                          <a:solidFill>
                            <a:schemeClr val="tx1"/>
                          </a:solidFill>
                          <a:latin typeface="Arial" panose="020B0604020202020204" pitchFamily="34" charset="0"/>
                          <a:cs typeface="Arial" panose="020B0604020202020204" pitchFamily="34" charset="0"/>
                        </a:rPr>
                        <a:t>كمية الطاقة المتاحة (</a:t>
                      </a:r>
                      <a:r>
                        <a:rPr lang="ar-IQ" sz="2000" b="1" dirty="0" err="1">
                          <a:solidFill>
                            <a:schemeClr val="tx1"/>
                          </a:solidFill>
                          <a:latin typeface="Arial" panose="020B0604020202020204" pitchFamily="34" charset="0"/>
                          <a:cs typeface="Arial" panose="020B0604020202020204" pitchFamily="34" charset="0"/>
                        </a:rPr>
                        <a:t>م.و.س</a:t>
                      </a:r>
                      <a:r>
                        <a:rPr lang="ar-IQ" sz="2000" b="1" dirty="0">
                          <a:solidFill>
                            <a:schemeClr val="tx1"/>
                          </a:solidFill>
                          <a:latin typeface="Arial" panose="020B0604020202020204" pitchFamily="34" charset="0"/>
                          <a:cs typeface="Arial" panose="020B0604020202020204" pitchFamily="34" charset="0"/>
                        </a:rPr>
                        <a:t>)</a:t>
                      </a:r>
                    </a:p>
                  </a:txBody>
                  <a:tcPr/>
                </a:tc>
                <a:tc>
                  <a:txBody>
                    <a:bodyPr/>
                    <a:lstStyle/>
                    <a:p>
                      <a:pPr algn="ctr" rtl="1"/>
                      <a:r>
                        <a:rPr lang="ar-IQ" sz="2000" b="1" dirty="0">
                          <a:solidFill>
                            <a:schemeClr val="tx1"/>
                          </a:solidFill>
                          <a:latin typeface="Arial" panose="020B0604020202020204" pitchFamily="34" charset="0"/>
                          <a:cs typeface="Arial" panose="020B0604020202020204" pitchFamily="34" charset="0"/>
                        </a:rPr>
                        <a:t>89738677</a:t>
                      </a:r>
                    </a:p>
                  </a:txBody>
                  <a:tcPr/>
                </a:tc>
                <a:tc>
                  <a:txBody>
                    <a:bodyPr/>
                    <a:lstStyle/>
                    <a:p>
                      <a:pPr algn="ctr" rtl="1"/>
                      <a:r>
                        <a:rPr lang="ar-IQ" sz="2000" b="1" dirty="0">
                          <a:solidFill>
                            <a:schemeClr val="tx1"/>
                          </a:solidFill>
                          <a:latin typeface="Arial" panose="020B0604020202020204" pitchFamily="34" charset="0"/>
                          <a:cs typeface="Arial" panose="020B0604020202020204" pitchFamily="34" charset="0"/>
                        </a:rPr>
                        <a:t>97739358</a:t>
                      </a:r>
                    </a:p>
                  </a:txBody>
                  <a:tcPr/>
                </a:tc>
                <a:tc>
                  <a:txBody>
                    <a:bodyPr/>
                    <a:lstStyle/>
                    <a:p>
                      <a:pPr algn="ctr" rtl="1"/>
                      <a:r>
                        <a:rPr lang="ar-IQ" sz="2000" b="1" dirty="0">
                          <a:solidFill>
                            <a:schemeClr val="tx1"/>
                          </a:solidFill>
                          <a:latin typeface="Arial" panose="020B0604020202020204" pitchFamily="34" charset="0"/>
                          <a:cs typeface="Arial" panose="020B0604020202020204" pitchFamily="34" charset="0"/>
                        </a:rPr>
                        <a:t>104542068</a:t>
                      </a:r>
                    </a:p>
                  </a:txBody>
                  <a:tcPr/>
                </a:tc>
                <a:extLst>
                  <a:ext uri="{0D108BD9-81ED-4DB2-BD59-A6C34878D82A}">
                    <a16:rowId xmlns="" xmlns:a16="http://schemas.microsoft.com/office/drawing/2014/main" val="2587223217"/>
                  </a:ext>
                </a:extLst>
              </a:tr>
            </a:tbl>
          </a:graphicData>
        </a:graphic>
      </p:graphicFrame>
    </p:spTree>
    <p:extLst>
      <p:ext uri="{BB962C8B-B14F-4D97-AF65-F5344CB8AC3E}">
        <p14:creationId xmlns:p14="http://schemas.microsoft.com/office/powerpoint/2010/main" val="2825847571"/>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96E398D7-F4C2-475C-9757-DBBD3BC50450}"/>
              </a:ext>
            </a:extLst>
          </p:cNvPr>
          <p:cNvSpPr>
            <a:spLocks noGrp="1"/>
          </p:cNvSpPr>
          <p:nvPr>
            <p:ph idx="1"/>
          </p:nvPr>
        </p:nvSpPr>
        <p:spPr>
          <a:xfrm>
            <a:off x="600614" y="1211113"/>
            <a:ext cx="10810336" cy="5374256"/>
          </a:xfrm>
        </p:spPr>
        <p:txBody>
          <a:bodyPr>
            <a:normAutofit/>
          </a:bodyPr>
          <a:lstStyle/>
          <a:p>
            <a:pPr algn="justLow" rtl="1"/>
            <a:r>
              <a:rPr lang="ar-IQ" b="1" dirty="0">
                <a:latin typeface="Arial Narrow" panose="020B0606020202030204" pitchFamily="34" charset="0"/>
              </a:rPr>
              <a:t>جميع هذه الاحداث التي تطرقنا اليها أدت الى ارتفاع معدل نسبة البطالة في العراق خصوصاً بعد عام 2003 ويمكن تعريف معدل البطالة حسب معايير الجهاز المركزي للإحصاء العراقي بانه</a:t>
            </a:r>
            <a:br>
              <a:rPr lang="ar-IQ" b="1" dirty="0">
                <a:latin typeface="Arial Narrow" panose="020B0606020202030204" pitchFamily="34" charset="0"/>
              </a:rPr>
            </a:br>
            <a:r>
              <a:rPr lang="ar-IQ" b="1" dirty="0">
                <a:solidFill>
                  <a:srgbClr val="FF0000"/>
                </a:solidFill>
                <a:latin typeface="Arial Narrow" panose="020B0606020202030204" pitchFamily="34" charset="0"/>
              </a:rPr>
              <a:t>"عدد الأشخاص في سنة العمل (15 سنة فأكثر) العاطلين واللذين يبحثون عن عمل ولم يجدوا عمل في الأيام السبعة الماضية للمقابلة مقسوماً على عدد السكان النشطين اقتصادياً بعمر (15 سنة فأكثر) مضروباً في 100" .</a:t>
            </a:r>
            <a:br>
              <a:rPr lang="ar-IQ" b="1" dirty="0">
                <a:solidFill>
                  <a:srgbClr val="FF0000"/>
                </a:solidFill>
                <a:latin typeface="Arial Narrow" panose="020B0606020202030204" pitchFamily="34" charset="0"/>
              </a:rPr>
            </a:br>
            <a:r>
              <a:rPr lang="ar-IQ" b="1" dirty="0">
                <a:latin typeface="Arial Narrow" panose="020B0606020202030204" pitchFamily="34" charset="0"/>
              </a:rPr>
              <a:t>والجدول ادناه يبين نسب البطالة في العراق للأعوام 2016 و 2017 و 2018 حسب مؤشرات الجهاز المركزي للإحصاء</a:t>
            </a:r>
          </a:p>
          <a:p>
            <a:pPr marL="0" indent="0" algn="r" rtl="1">
              <a:buNone/>
            </a:pPr>
            <a:endParaRPr lang="ar-IQ" dirty="0"/>
          </a:p>
          <a:p>
            <a:pPr marL="0" indent="0" algn="r" rtl="1">
              <a:buNone/>
            </a:pPr>
            <a:endParaRPr lang="ar-IQ" dirty="0"/>
          </a:p>
          <a:p>
            <a:pPr marL="0" indent="0" algn="r" rtl="1">
              <a:buNone/>
            </a:pPr>
            <a:endParaRPr lang="ar-IQ" sz="1600" dirty="0"/>
          </a:p>
          <a:p>
            <a:pPr algn="r" rtl="1"/>
            <a:r>
              <a:rPr lang="ar-IQ" b="1" dirty="0">
                <a:latin typeface="Arial Narrow" panose="020B0606020202030204" pitchFamily="34" charset="0"/>
              </a:rPr>
              <a:t>بينما بلغت نسبة البطالة في العراق حسب تقرير صندوق النقد الدولي (اكثر من 40%).</a:t>
            </a:r>
          </a:p>
          <a:p>
            <a:pPr algn="r" rtl="1"/>
            <a:r>
              <a:rPr lang="ar-IQ" b="1" dirty="0">
                <a:latin typeface="Arial Narrow" panose="020B0606020202030204" pitchFamily="34" charset="0"/>
              </a:rPr>
              <a:t>علماً بان كلا الاحصائيتين تعتبر غير دقيقة لكون كل واحدة تعتمد على معايير مختلفة عن الأخرى.</a:t>
            </a:r>
          </a:p>
          <a:p>
            <a:pPr algn="r" rtl="1"/>
            <a:r>
              <a:rPr lang="ar-IQ" b="1" dirty="0">
                <a:latin typeface="Arial Narrow" panose="020B0606020202030204" pitchFamily="34" charset="0"/>
              </a:rPr>
              <a:t>ان إحصائية البطالة تعتبر غير حقيقية وكمثال على ذلك هناك نسبة كبيرة من المسجلين ضمن قاعدة بيانات العاطلين عن العمل في وزارة العمل والشؤون الاجتماعية يعملون في القطاع الخاص او أصحاب مهن حرة حيث ان هذه المهن لا يتم تسجيلها لدى الدولة. </a:t>
            </a:r>
          </a:p>
        </p:txBody>
      </p:sp>
      <p:graphicFrame>
        <p:nvGraphicFramePr>
          <p:cNvPr id="4" name="Table 4">
            <a:extLst>
              <a:ext uri="{FF2B5EF4-FFF2-40B4-BE49-F238E27FC236}">
                <a16:creationId xmlns="" xmlns:a16="http://schemas.microsoft.com/office/drawing/2014/main" id="{5C8189E2-2222-4D83-8FCD-541405A76ED6}"/>
              </a:ext>
            </a:extLst>
          </p:cNvPr>
          <p:cNvGraphicFramePr>
            <a:graphicFrameLocks noGrp="1"/>
          </p:cNvGraphicFramePr>
          <p:nvPr>
            <p:extLst>
              <p:ext uri="{D42A27DB-BD31-4B8C-83A1-F6EECF244321}">
                <p14:modId xmlns:p14="http://schemas.microsoft.com/office/powerpoint/2010/main" val="3554307748"/>
              </p:ext>
            </p:extLst>
          </p:nvPr>
        </p:nvGraphicFramePr>
        <p:xfrm>
          <a:off x="2188862" y="3429000"/>
          <a:ext cx="7426805" cy="792480"/>
        </p:xfrm>
        <a:graphic>
          <a:graphicData uri="http://schemas.openxmlformats.org/drawingml/2006/table">
            <a:tbl>
              <a:tblPr rtl="1" firstRow="1" bandRow="1">
                <a:tableStyleId>{5C22544A-7EE6-4342-B048-85BDC9FD1C3A}</a:tableStyleId>
              </a:tblPr>
              <a:tblGrid>
                <a:gridCol w="1672985">
                  <a:extLst>
                    <a:ext uri="{9D8B030D-6E8A-4147-A177-3AD203B41FA5}">
                      <a16:colId xmlns="" xmlns:a16="http://schemas.microsoft.com/office/drawing/2014/main" val="1328417046"/>
                    </a:ext>
                  </a:extLst>
                </a:gridCol>
                <a:gridCol w="1837427">
                  <a:extLst>
                    <a:ext uri="{9D8B030D-6E8A-4147-A177-3AD203B41FA5}">
                      <a16:colId xmlns="" xmlns:a16="http://schemas.microsoft.com/office/drawing/2014/main" val="3108525889"/>
                    </a:ext>
                  </a:extLst>
                </a:gridCol>
                <a:gridCol w="2031519">
                  <a:extLst>
                    <a:ext uri="{9D8B030D-6E8A-4147-A177-3AD203B41FA5}">
                      <a16:colId xmlns="" xmlns:a16="http://schemas.microsoft.com/office/drawing/2014/main" val="2516348758"/>
                    </a:ext>
                  </a:extLst>
                </a:gridCol>
                <a:gridCol w="1884874">
                  <a:extLst>
                    <a:ext uri="{9D8B030D-6E8A-4147-A177-3AD203B41FA5}">
                      <a16:colId xmlns="" xmlns:a16="http://schemas.microsoft.com/office/drawing/2014/main" val="2233003645"/>
                    </a:ext>
                  </a:extLst>
                </a:gridCol>
              </a:tblGrid>
              <a:tr h="370840">
                <a:tc>
                  <a:txBody>
                    <a:bodyPr/>
                    <a:lstStyle/>
                    <a:p>
                      <a:pPr algn="ctr" rtl="1"/>
                      <a:r>
                        <a:rPr lang="ar-IQ" sz="2000" dirty="0">
                          <a:latin typeface="Arial" panose="020B0604020202020204" pitchFamily="34" charset="0"/>
                          <a:cs typeface="Arial" panose="020B0604020202020204" pitchFamily="34" charset="0"/>
                        </a:rPr>
                        <a:t>السنة</a:t>
                      </a:r>
                    </a:p>
                  </a:txBody>
                  <a:tcPr/>
                </a:tc>
                <a:tc>
                  <a:txBody>
                    <a:bodyPr/>
                    <a:lstStyle/>
                    <a:p>
                      <a:pPr algn="ctr" rtl="1"/>
                      <a:r>
                        <a:rPr lang="ar-IQ" sz="2000" dirty="0">
                          <a:latin typeface="Arial" panose="020B0604020202020204" pitchFamily="34" charset="0"/>
                          <a:cs typeface="Arial" panose="020B0604020202020204" pitchFamily="34" charset="0"/>
                        </a:rPr>
                        <a:t>2016</a:t>
                      </a:r>
                    </a:p>
                  </a:txBody>
                  <a:tcPr/>
                </a:tc>
                <a:tc>
                  <a:txBody>
                    <a:bodyPr/>
                    <a:lstStyle/>
                    <a:p>
                      <a:pPr algn="ctr" rtl="1"/>
                      <a:r>
                        <a:rPr lang="ar-IQ" sz="2000" dirty="0">
                          <a:latin typeface="Arial" panose="020B0604020202020204" pitchFamily="34" charset="0"/>
                          <a:cs typeface="Arial" panose="020B0604020202020204" pitchFamily="34" charset="0"/>
                        </a:rPr>
                        <a:t>2017</a:t>
                      </a:r>
                    </a:p>
                  </a:txBody>
                  <a:tcPr/>
                </a:tc>
                <a:tc>
                  <a:txBody>
                    <a:bodyPr/>
                    <a:lstStyle/>
                    <a:p>
                      <a:pPr algn="ctr" rtl="1"/>
                      <a:r>
                        <a:rPr lang="ar-IQ" sz="2000" dirty="0">
                          <a:latin typeface="Arial" panose="020B0604020202020204" pitchFamily="34" charset="0"/>
                          <a:cs typeface="Arial" panose="020B0604020202020204" pitchFamily="34" charset="0"/>
                        </a:rPr>
                        <a:t>2018</a:t>
                      </a:r>
                    </a:p>
                  </a:txBody>
                  <a:tcPr/>
                </a:tc>
                <a:extLst>
                  <a:ext uri="{0D108BD9-81ED-4DB2-BD59-A6C34878D82A}">
                    <a16:rowId xmlns="" xmlns:a16="http://schemas.microsoft.com/office/drawing/2014/main" val="167622608"/>
                  </a:ext>
                </a:extLst>
              </a:tr>
              <a:tr h="370840">
                <a:tc>
                  <a:txBody>
                    <a:bodyPr/>
                    <a:lstStyle/>
                    <a:p>
                      <a:pPr algn="ctr" rtl="1"/>
                      <a:r>
                        <a:rPr lang="ar-IQ" sz="2000" b="1" dirty="0">
                          <a:latin typeface="Arial" panose="020B0604020202020204" pitchFamily="34" charset="0"/>
                          <a:cs typeface="Arial" panose="020B0604020202020204" pitchFamily="34" charset="0"/>
                        </a:rPr>
                        <a:t>نسبة البطالة (%)</a:t>
                      </a:r>
                    </a:p>
                  </a:txBody>
                  <a:tcPr/>
                </a:tc>
                <a:tc>
                  <a:txBody>
                    <a:bodyPr/>
                    <a:lstStyle/>
                    <a:p>
                      <a:pPr algn="ctr" rtl="1"/>
                      <a:r>
                        <a:rPr lang="ar-IQ" sz="2000" b="1" dirty="0">
                          <a:latin typeface="Arial" panose="020B0604020202020204" pitchFamily="34" charset="0"/>
                          <a:cs typeface="Arial" panose="020B0604020202020204" pitchFamily="34" charset="0"/>
                        </a:rPr>
                        <a:t>10.8</a:t>
                      </a:r>
                    </a:p>
                  </a:txBody>
                  <a:tcPr anchor="ctr"/>
                </a:tc>
                <a:tc>
                  <a:txBody>
                    <a:bodyPr/>
                    <a:lstStyle/>
                    <a:p>
                      <a:pPr algn="ctr" rtl="1"/>
                      <a:r>
                        <a:rPr lang="ar-IQ" sz="2000" b="1" dirty="0">
                          <a:latin typeface="Arial" panose="020B0604020202020204" pitchFamily="34" charset="0"/>
                          <a:cs typeface="Arial" panose="020B0604020202020204" pitchFamily="34" charset="0"/>
                        </a:rPr>
                        <a:t>13.8</a:t>
                      </a:r>
                    </a:p>
                  </a:txBody>
                  <a:tcPr anchor="ctr"/>
                </a:tc>
                <a:tc>
                  <a:txBody>
                    <a:bodyPr/>
                    <a:lstStyle/>
                    <a:p>
                      <a:pPr algn="ctr" rtl="1"/>
                      <a:r>
                        <a:rPr lang="ar-IQ" sz="2000" b="1" dirty="0">
                          <a:latin typeface="Arial" panose="020B0604020202020204" pitchFamily="34" charset="0"/>
                          <a:cs typeface="Arial" panose="020B0604020202020204" pitchFamily="34" charset="0"/>
                        </a:rPr>
                        <a:t>13.8</a:t>
                      </a:r>
                    </a:p>
                  </a:txBody>
                  <a:tcPr anchor="ctr"/>
                </a:tc>
                <a:extLst>
                  <a:ext uri="{0D108BD9-81ED-4DB2-BD59-A6C34878D82A}">
                    <a16:rowId xmlns="" xmlns:a16="http://schemas.microsoft.com/office/drawing/2014/main" val="13492265"/>
                  </a:ext>
                </a:extLst>
              </a:tr>
            </a:tbl>
          </a:graphicData>
        </a:graphic>
      </p:graphicFrame>
    </p:spTree>
    <p:extLst>
      <p:ext uri="{BB962C8B-B14F-4D97-AF65-F5344CB8AC3E}">
        <p14:creationId xmlns:p14="http://schemas.microsoft.com/office/powerpoint/2010/main" val="960330709"/>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3661F8FB-B5AE-4D5C-ADD2-D6FAC75D1336}"/>
              </a:ext>
            </a:extLst>
          </p:cNvPr>
          <p:cNvSpPr>
            <a:spLocks noGrp="1"/>
          </p:cNvSpPr>
          <p:nvPr>
            <p:ph idx="1"/>
          </p:nvPr>
        </p:nvSpPr>
        <p:spPr>
          <a:xfrm>
            <a:off x="737379" y="1221778"/>
            <a:ext cx="10515600" cy="5515455"/>
          </a:xfrm>
        </p:spPr>
        <p:txBody>
          <a:bodyPr>
            <a:normAutofit/>
          </a:bodyPr>
          <a:lstStyle/>
          <a:p>
            <a:pPr algn="just" rtl="1"/>
            <a:r>
              <a:rPr lang="ar-IQ" sz="2800" dirty="0">
                <a:latin typeface="Arial" panose="020B0604020202020204" pitchFamily="34" charset="0"/>
                <a:cs typeface="Arial" panose="020B0604020202020204" pitchFamily="34" charset="0"/>
              </a:rPr>
              <a:t>و تلبية لمطالب المتظاهرين ولمعالجة ظاهرة ارتفاع نسبة البطالة في العراق وامتصاصها بشكل سريع ولغرض رفع المستوى المعيشي، وجهت الحكومة العراقية جميع الوزارات والجهات الحكومية العمل على تقديم مقترحات وافكار لعدد من المشاريع ووضع الخطط لها و التي يمكن تنفيذها على المدى القريب، وفيما يخص قطاع الكهرباء فقد وجه مجلس الوزراء قيام وزارة الكهرباء وهيئة المستشارين بوضع التدابير اللازمة لوضع حلول سريعة يمكن ان تطبق على ارض الواقع وفقاً للإمكانيات المتاحة وبما يحقق نتائج إيجابية في تشغيل عدد من الشباب العاطلين عن العمل و لمستويات الدراسة (المتوسطة/ الإعدادية وخصوصاً الاعداديات المهنية ومراكز التدريب المهني/ </a:t>
            </a:r>
            <a:r>
              <a:rPr lang="ar-IQ" sz="2800" dirty="0" err="1">
                <a:latin typeface="Arial" panose="020B0604020202020204" pitchFamily="34" charset="0"/>
                <a:cs typeface="Arial" panose="020B0604020202020204" pitchFamily="34" charset="0"/>
              </a:rPr>
              <a:t>البكلوريوس</a:t>
            </a:r>
            <a:r>
              <a:rPr lang="ar-IQ" sz="2800" dirty="0">
                <a:latin typeface="Arial" panose="020B0604020202020204" pitchFamily="34" charset="0"/>
                <a:cs typeface="Arial" panose="020B0604020202020204" pitchFamily="34" charset="0"/>
              </a:rPr>
              <a:t>)، وقد تضمن إجراءات مجلس الوزراء اطلاق عدد من الحزم تلبيةً لمطالب المتظاهرين لتنفيذ إجراءات سريعة تخدم شريحة كبيرة من المجتمع وهم (فئة الشباب) وقد كان من ضمن هذه الحزم الحزمة الثانية والثالثة من الاجراءات التي تخص قطاع الكهرباء وكما يلي:</a:t>
            </a:r>
          </a:p>
        </p:txBody>
      </p:sp>
    </p:spTree>
    <p:extLst>
      <p:ext uri="{BB962C8B-B14F-4D97-AF65-F5344CB8AC3E}">
        <p14:creationId xmlns:p14="http://schemas.microsoft.com/office/powerpoint/2010/main" val="4262555262"/>
      </p:ext>
    </p:extLst>
  </p:cSld>
  <p:clrMapOvr>
    <a:masterClrMapping/>
  </p:clrMapOvr>
  <p:transition spd="slow">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3773D533-052F-456D-98FD-342E23BEFE0D}"/>
              </a:ext>
            </a:extLst>
          </p:cNvPr>
          <p:cNvSpPr>
            <a:spLocks noGrp="1"/>
          </p:cNvSpPr>
          <p:nvPr>
            <p:ph idx="1"/>
          </p:nvPr>
        </p:nvSpPr>
        <p:spPr>
          <a:xfrm>
            <a:off x="962025" y="923925"/>
            <a:ext cx="10542587" cy="5229225"/>
          </a:xfrm>
        </p:spPr>
        <p:txBody>
          <a:bodyPr>
            <a:normAutofit/>
          </a:bodyPr>
          <a:lstStyle/>
          <a:p>
            <a:pPr algn="just"/>
            <a:r>
              <a:rPr lang="ar-IQ" sz="3000" b="1" dirty="0">
                <a:highlight>
                  <a:srgbClr val="FFFF00"/>
                </a:highlight>
                <a:latin typeface="Arial" panose="020B0604020202020204" pitchFamily="34" charset="0"/>
                <a:cs typeface="Arial" panose="020B0604020202020204" pitchFamily="34" charset="0"/>
              </a:rPr>
              <a:t>اولاً: إجراءات تنفذ من قبل وزارة الكهرباء:</a:t>
            </a:r>
          </a:p>
          <a:p>
            <a:pPr marL="1258888" indent="-457200" algn="just">
              <a:buFont typeface="Wingdings" panose="05000000000000000000" pitchFamily="2" charset="2"/>
              <a:buChar char="Ø"/>
            </a:pPr>
            <a:r>
              <a:rPr lang="ar-IQ" sz="3000" b="1" dirty="0">
                <a:latin typeface="Arial" panose="020B0604020202020204" pitchFamily="34" charset="0"/>
                <a:cs typeface="Arial" panose="020B0604020202020204" pitchFamily="34" charset="0"/>
              </a:rPr>
              <a:t>حيث صدر قرار من مجلس الوزراء رقم 341 لسنة 2019 في الجلسة الاعتيادية التاسعة والثلاثين المنعقدة بتاريخ 2019/10/8 تضمن :</a:t>
            </a:r>
          </a:p>
          <a:p>
            <a:pPr marL="1698625" indent="-457200" algn="just">
              <a:buFont typeface="Wingdings" panose="05000000000000000000" pitchFamily="2" charset="2"/>
              <a:buChar char="v"/>
            </a:pPr>
            <a:r>
              <a:rPr lang="ar-IQ" sz="3000" dirty="0">
                <a:latin typeface="Arial" panose="020B0604020202020204" pitchFamily="34" charset="0"/>
                <a:cs typeface="Arial" panose="020B0604020202020204" pitchFamily="34" charset="0"/>
              </a:rPr>
              <a:t>قيام وزارة الكهرباء توزيع منظومات طاقة شمسية متكاملة الى (3000) عائلة فقيرة مجاناً.</a:t>
            </a:r>
          </a:p>
          <a:p>
            <a:pPr marL="1698625" indent="-457200" algn="just">
              <a:buFont typeface="Wingdings" panose="05000000000000000000" pitchFamily="2" charset="2"/>
              <a:buChar char="v"/>
            </a:pPr>
            <a:r>
              <a:rPr lang="ar-IQ" sz="3000" dirty="0">
                <a:latin typeface="Arial" panose="020B0604020202020204" pitchFamily="34" charset="0"/>
                <a:cs typeface="Arial" panose="020B0604020202020204" pitchFamily="34" charset="0"/>
              </a:rPr>
              <a:t>قيام وزارة الكهرباء تشغيل الشباب العاطلين الفئة العمرية (18-35) سنة بصفة </a:t>
            </a:r>
            <a:r>
              <a:rPr lang="ar-IQ" sz="3000" dirty="0" err="1">
                <a:latin typeface="Arial" panose="020B0604020202020204" pitchFamily="34" charset="0"/>
                <a:cs typeface="Arial" panose="020B0604020202020204" pitchFamily="34" charset="0"/>
              </a:rPr>
              <a:t>جباة</a:t>
            </a:r>
            <a:r>
              <a:rPr lang="ar-IQ" sz="3000" dirty="0">
                <a:latin typeface="Arial" panose="020B0604020202020204" pitchFamily="34" charset="0"/>
                <a:cs typeface="Arial" panose="020B0604020202020204" pitchFamily="34" charset="0"/>
              </a:rPr>
              <a:t> لأجور </a:t>
            </a:r>
            <a:r>
              <a:rPr lang="ar-IQ" sz="2800" dirty="0">
                <a:latin typeface="Arial" panose="020B0604020202020204" pitchFamily="34" charset="0"/>
                <a:cs typeface="Arial" panose="020B0604020202020204" pitchFamily="34" charset="0"/>
              </a:rPr>
              <a:t>الكهرباء</a:t>
            </a:r>
            <a:r>
              <a:rPr lang="ar-IQ" sz="3000" dirty="0">
                <a:latin typeface="Arial" panose="020B0604020202020204" pitchFamily="34" charset="0"/>
                <a:cs typeface="Arial" panose="020B0604020202020204" pitchFamily="34" charset="0"/>
              </a:rPr>
              <a:t> بعد زجهم بمنهاج تدريبي مكثف ومنحهم اجر يومي (5) آلاف دينار للأشهر الثلاث الأولى، بعدها يتم تسليمهم مهام الجباية وبنسبة حوافز (5%) من قيمة مبلغ الجباية.  </a:t>
            </a:r>
          </a:p>
          <a:p>
            <a:endParaRPr lang="ar-IQ" dirty="0"/>
          </a:p>
        </p:txBody>
      </p:sp>
    </p:spTree>
    <p:extLst>
      <p:ext uri="{BB962C8B-B14F-4D97-AF65-F5344CB8AC3E}">
        <p14:creationId xmlns:p14="http://schemas.microsoft.com/office/powerpoint/2010/main" val="94911626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ACA87A4C-A076-41E7-9093-713293975F64}"/>
              </a:ext>
            </a:extLst>
          </p:cNvPr>
          <p:cNvSpPr>
            <a:spLocks noGrp="1"/>
          </p:cNvSpPr>
          <p:nvPr>
            <p:ph idx="1"/>
          </p:nvPr>
        </p:nvSpPr>
        <p:spPr>
          <a:xfrm>
            <a:off x="748701" y="1221596"/>
            <a:ext cx="10515600" cy="5817379"/>
          </a:xfrm>
        </p:spPr>
        <p:txBody>
          <a:bodyPr>
            <a:normAutofit/>
          </a:bodyPr>
          <a:lstStyle/>
          <a:p>
            <a:pPr algn="just" rtl="1"/>
            <a:r>
              <a:rPr lang="ar-IQ" sz="2800" b="1" dirty="0">
                <a:highlight>
                  <a:srgbClr val="FFFF00"/>
                </a:highlight>
                <a:latin typeface="Arial" panose="020B0604020202020204" pitchFamily="34" charset="0"/>
                <a:cs typeface="Arial" panose="020B0604020202020204" pitchFamily="34" charset="0"/>
              </a:rPr>
              <a:t>ثانياً: إجراءات تشرف عليها هيئة المستشارين بالتعاون مع وزارة الكهرباء:</a:t>
            </a:r>
          </a:p>
          <a:p>
            <a:pPr marL="1258888" indent="-457200" algn="just" rtl="1">
              <a:buFont typeface="Wingdings" panose="05000000000000000000" pitchFamily="2" charset="2"/>
              <a:buChar char="Ø"/>
            </a:pPr>
            <a:r>
              <a:rPr lang="ar-IQ" sz="2800" dirty="0">
                <a:latin typeface="Arial" panose="020B0604020202020204" pitchFamily="34" charset="0"/>
                <a:cs typeface="Arial" panose="020B0604020202020204" pitchFamily="34" charset="0"/>
              </a:rPr>
              <a:t>حيث صدر قرار من مجلس الوزراء رقم 364 لسنة 2019 في الجلسة الاعتيادية الأربعين المنعقدة بتاريخ 2019/10/15 تضمن العمل بتوصيات هيئة المستشارين لتشغيل العاطلين عن العمل من خلال :</a:t>
            </a:r>
          </a:p>
          <a:p>
            <a:pPr marL="1612900" indent="-457200" algn="just" rtl="1">
              <a:buFont typeface="Wingdings" panose="05000000000000000000" pitchFamily="2" charset="2"/>
              <a:buChar char="v"/>
            </a:pPr>
            <a:r>
              <a:rPr lang="ar-IQ" sz="2800" dirty="0">
                <a:latin typeface="Arial" panose="020B0604020202020204" pitchFamily="34" charset="0"/>
                <a:cs typeface="Arial" panose="020B0604020202020204" pitchFamily="34" charset="0"/>
              </a:rPr>
              <a:t>قيام وزارة الكهرباء بتدريب العاطلين عن العمل والمسجلين بقاعدة بيانات وزارة العمل والشؤون الاجتماعية لفئات خريجي الدراسة المتوسطة/الإعدادية/ الجامعية ضمن اختصاصات الكهرباء والميكانيك.</a:t>
            </a:r>
          </a:p>
          <a:p>
            <a:pPr marL="1612900" indent="-457200" algn="just" rtl="1">
              <a:buFont typeface="Wingdings" panose="05000000000000000000" pitchFamily="2" charset="2"/>
              <a:buChar char="v"/>
            </a:pPr>
            <a:r>
              <a:rPr lang="ar-IQ" sz="2800" dirty="0">
                <a:latin typeface="Arial" panose="020B0604020202020204" pitchFamily="34" charset="0"/>
                <a:cs typeface="Arial" panose="020B0604020202020204" pitchFamily="34" charset="0"/>
              </a:rPr>
              <a:t>اعداد برامج تدريبية في مجال تصليح وصيانة المحولات (3-6) اشهر.</a:t>
            </a:r>
          </a:p>
          <a:p>
            <a:pPr marL="1612900" indent="-457200" algn="just" rtl="1">
              <a:buFont typeface="Wingdings" panose="05000000000000000000" pitchFamily="2" charset="2"/>
              <a:buChar char="v"/>
            </a:pPr>
            <a:r>
              <a:rPr lang="ar-IQ" sz="2800" dirty="0">
                <a:latin typeface="Arial" panose="020B0604020202020204" pitchFamily="34" charset="0"/>
                <a:cs typeface="Arial" panose="020B0604020202020204" pitchFamily="34" charset="0"/>
              </a:rPr>
              <a:t>منح راتب شهري للمتدرب (150) الف دينار خلال فترة الدورة وراتب (250) دينار لمن اجتاز الدورة بنجاح ولمدة (6) اشهر.</a:t>
            </a:r>
          </a:p>
          <a:p>
            <a:pPr marL="1612900" indent="-457200" algn="just" rtl="1">
              <a:buFont typeface="Wingdings" panose="05000000000000000000" pitchFamily="2" charset="2"/>
              <a:buChar char="v"/>
            </a:pPr>
            <a:endParaRPr lang="ar-IQ" dirty="0"/>
          </a:p>
          <a:p>
            <a:pPr marL="1612900" indent="-457200" algn="just" rtl="1">
              <a:buFont typeface="Wingdings" panose="05000000000000000000" pitchFamily="2" charset="2"/>
              <a:buChar char="v"/>
            </a:pPr>
            <a:endParaRPr lang="ar-IQ" dirty="0"/>
          </a:p>
          <a:p>
            <a:pPr algn="r" rtl="1"/>
            <a:endParaRPr lang="ar-IQ" dirty="0"/>
          </a:p>
        </p:txBody>
      </p:sp>
    </p:spTree>
    <p:extLst>
      <p:ext uri="{BB962C8B-B14F-4D97-AF65-F5344CB8AC3E}">
        <p14:creationId xmlns:p14="http://schemas.microsoft.com/office/powerpoint/2010/main" val="357890330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D2561CAE-5FE1-422B-8499-BAE694FCCE0F}"/>
              </a:ext>
            </a:extLst>
          </p:cNvPr>
          <p:cNvSpPr>
            <a:spLocks noGrp="1"/>
          </p:cNvSpPr>
          <p:nvPr>
            <p:ph idx="1"/>
          </p:nvPr>
        </p:nvSpPr>
        <p:spPr>
          <a:xfrm>
            <a:off x="952500" y="1357571"/>
            <a:ext cx="10515600" cy="4351338"/>
          </a:xfrm>
        </p:spPr>
        <p:txBody>
          <a:bodyPr>
            <a:normAutofit fontScale="85000" lnSpcReduction="10000"/>
          </a:bodyPr>
          <a:lstStyle/>
          <a:p>
            <a:pPr marL="1612900" indent="-457200" algn="just" rtl="1">
              <a:buFont typeface="Wingdings" panose="05000000000000000000" pitchFamily="2" charset="2"/>
              <a:buChar char="v"/>
            </a:pPr>
            <a:r>
              <a:rPr lang="ar-IQ" sz="2800" dirty="0">
                <a:latin typeface="Arial" panose="020B0604020202020204" pitchFamily="34" charset="0"/>
                <a:cs typeface="Arial" panose="020B0604020202020204" pitchFamily="34" charset="0"/>
              </a:rPr>
              <a:t>تخصيص أراضي لإنشاء ورش خاصة لكل مجموعة من المتدربين بعد اجتياز الدورة بنجاح وحسب الرغبة.</a:t>
            </a:r>
          </a:p>
          <a:p>
            <a:pPr marL="1612900" indent="-457200" algn="just" rtl="1">
              <a:buFont typeface="Wingdings" panose="05000000000000000000" pitchFamily="2" charset="2"/>
              <a:buChar char="v"/>
            </a:pPr>
            <a:r>
              <a:rPr lang="ar-IQ" sz="2800" dirty="0">
                <a:latin typeface="Arial" panose="020B0604020202020204" pitchFamily="34" charset="0"/>
                <a:cs typeface="Arial" panose="020B0604020202020204" pitchFamily="34" charset="0"/>
              </a:rPr>
              <a:t>منح كل متدرب او مجموعة متدربين قرض لإنشاء ورشة الصيانة.</a:t>
            </a:r>
          </a:p>
          <a:p>
            <a:pPr marL="1612900" indent="-457200" algn="just" rtl="1">
              <a:buFont typeface="Wingdings" panose="05000000000000000000" pitchFamily="2" charset="2"/>
              <a:buChar char="v"/>
            </a:pPr>
            <a:r>
              <a:rPr lang="ar-IQ" sz="2800" dirty="0">
                <a:latin typeface="Arial" panose="020B0604020202020204" pitchFamily="34" charset="0"/>
                <a:cs typeface="Arial" panose="020B0604020202020204" pitchFamily="34" charset="0"/>
              </a:rPr>
              <a:t>التعاقد مع ورشة الصيانة التي تم انشاءها من قبل المتدربين لغرض المباشرة بصيانة وتصليح محولات التوزيع العاطلة وفقاً لأسعار يتم الاتفاق عليها حسب نوع العطل.</a:t>
            </a:r>
          </a:p>
          <a:p>
            <a:pPr marL="1612900" indent="-457200" algn="just" rtl="1">
              <a:buFont typeface="Wingdings" panose="05000000000000000000" pitchFamily="2" charset="2"/>
              <a:buChar char="v"/>
            </a:pPr>
            <a:r>
              <a:rPr lang="ar-IQ" sz="2800" dirty="0">
                <a:latin typeface="Arial" panose="020B0604020202020204" pitchFamily="34" charset="0"/>
                <a:cs typeface="Arial" panose="020B0604020202020204" pitchFamily="34" charset="0"/>
              </a:rPr>
              <a:t>تم تحديد قاعدة البيانات الخاصة بالعاطلين عن العمل ضمن الاختصاصات المطلوبة المسجلة لدى وزارة العمل والشؤون الاجتماعية وقد بلغ عددهم (164675) عاطل عن العمل. </a:t>
            </a:r>
          </a:p>
          <a:p>
            <a:pPr marL="1612900" indent="-457200" algn="just" rtl="1">
              <a:buFont typeface="Wingdings" panose="05000000000000000000" pitchFamily="2" charset="2"/>
              <a:buChar char="v"/>
            </a:pPr>
            <a:r>
              <a:rPr lang="ar-IQ" sz="2800" dirty="0">
                <a:latin typeface="Arial" panose="020B0604020202020204" pitchFamily="34" charset="0"/>
                <a:cs typeface="Arial" panose="020B0604020202020204" pitchFamily="34" charset="0"/>
              </a:rPr>
              <a:t>تقوم هيئة المستشارين من خلال لجنة مختصة بالمتابعة والاشراف على ورش الصيانة للتأكد من مدى </a:t>
            </a:r>
            <a:r>
              <a:rPr lang="ar-IQ" sz="2800" dirty="0" err="1">
                <a:latin typeface="Arial" panose="020B0604020202020204" pitchFamily="34" charset="0"/>
                <a:cs typeface="Arial" panose="020B0604020202020204" pitchFamily="34" charset="0"/>
              </a:rPr>
              <a:t>آهليتها</a:t>
            </a:r>
            <a:r>
              <a:rPr lang="ar-IQ" sz="2800" dirty="0">
                <a:latin typeface="Arial" panose="020B0604020202020204" pitchFamily="34" charset="0"/>
                <a:cs typeface="Arial" panose="020B0604020202020204" pitchFamily="34" charset="0"/>
              </a:rPr>
              <a:t> للعمل، إضافة الى تقديم كافة التسهيلات وحل المعوقات التي تواجه عمل هذه الورش وتقديم تقارير دورية الى رئاسة الوزراء للتأكد من نجاح المشروع.</a:t>
            </a:r>
          </a:p>
          <a:p>
            <a:pPr marL="1612900" indent="-457200" algn="just" rtl="1">
              <a:buFont typeface="Wingdings" panose="05000000000000000000" pitchFamily="2" charset="2"/>
              <a:buChar char="v"/>
            </a:pPr>
            <a:endParaRPr lang="ar-IQ" dirty="0"/>
          </a:p>
          <a:p>
            <a:pPr algn="r" rtl="1"/>
            <a:endParaRPr lang="ar-IQ" dirty="0"/>
          </a:p>
        </p:txBody>
      </p:sp>
    </p:spTree>
    <p:extLst>
      <p:ext uri="{BB962C8B-B14F-4D97-AF65-F5344CB8AC3E}">
        <p14:creationId xmlns:p14="http://schemas.microsoft.com/office/powerpoint/2010/main" val="32560392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 xmlns:a16="http://schemas.microsoft.com/office/drawing/2014/main" id="{C280EE0B-C22B-4AA6-94C6-4F2938AB93E7}"/>
              </a:ext>
            </a:extLst>
          </p:cNvPr>
          <p:cNvSpPr>
            <a:spLocks noGrp="1"/>
          </p:cNvSpPr>
          <p:nvPr>
            <p:ph type="title"/>
          </p:nvPr>
        </p:nvSpPr>
        <p:spPr>
          <a:xfrm rot="20006492">
            <a:off x="3109387" y="2005777"/>
            <a:ext cx="5973226" cy="1103276"/>
          </a:xfr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a:ln>
            <a:solidFill>
              <a:srgbClr val="FF0000"/>
            </a:solidFill>
          </a:ln>
          <a:effectLst>
            <a:glow rad="228600">
              <a:schemeClr val="accent6">
                <a:satMod val="175000"/>
                <a:alpha val="40000"/>
              </a:schemeClr>
            </a:glow>
            <a:outerShdw blurRad="50800" dist="25400" dir="5400000" rotWithShape="0">
              <a:srgbClr val="000000">
                <a:alpha val="38000"/>
              </a:srgbClr>
            </a:outerShdw>
          </a:effectLst>
        </p:spPr>
        <p:style>
          <a:lnRef idx="1">
            <a:schemeClr val="accent1"/>
          </a:lnRef>
          <a:fillRef idx="3">
            <a:schemeClr val="accent1"/>
          </a:fillRef>
          <a:effectRef idx="2">
            <a:schemeClr val="accent1"/>
          </a:effectRef>
          <a:fontRef idx="minor">
            <a:schemeClr val="lt1"/>
          </a:fontRef>
        </p:style>
        <p:txBody>
          <a:bodyPr>
            <a:noAutofit/>
          </a:bodyPr>
          <a:lstStyle/>
          <a:p>
            <a:pPr algn="ctr" rtl="1"/>
            <a:r>
              <a:rPr lang="ar-IQ" sz="6000" b="1" dirty="0">
                <a:solidFill>
                  <a:srgbClr val="002060"/>
                </a:solidFill>
                <a:latin typeface="Andalus" panose="02020603050405020304" pitchFamily="18" charset="-78"/>
                <a:cs typeface="Andalus" panose="02020603050405020304" pitchFamily="18" charset="-78"/>
              </a:rPr>
              <a:t>...شـكراً لإصغائكم</a:t>
            </a:r>
          </a:p>
        </p:txBody>
      </p:sp>
      <p:sp>
        <p:nvSpPr>
          <p:cNvPr id="3" name="Rectangle: Rounded Corners 2">
            <a:extLst>
              <a:ext uri="{FF2B5EF4-FFF2-40B4-BE49-F238E27FC236}">
                <a16:creationId xmlns="" xmlns:a16="http://schemas.microsoft.com/office/drawing/2014/main" id="{496E85AE-3E08-419E-9A3C-BC3A5800B814}"/>
              </a:ext>
            </a:extLst>
          </p:cNvPr>
          <p:cNvSpPr/>
          <p:nvPr/>
        </p:nvSpPr>
        <p:spPr>
          <a:xfrm>
            <a:off x="349816" y="4386190"/>
            <a:ext cx="6205658" cy="2294389"/>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scene3d>
              <a:camera prst="orthographicFront"/>
              <a:lightRig rig="threePt" dir="t"/>
            </a:scene3d>
            <a:sp3d extrusionH="57150">
              <a:bevelT h="25400" prst="softRound"/>
            </a:sp3d>
          </a:bodyPr>
          <a:lstStyle/>
          <a:p>
            <a:pPr algn="ctr"/>
            <a:r>
              <a:rPr lang="en-US" sz="2800" b="1" dirty="0">
                <a:solidFill>
                  <a:srgbClr val="FF0000"/>
                </a:solidFill>
                <a:latin typeface="Arial" panose="020B0604020202020204" pitchFamily="34" charset="0"/>
                <a:cs typeface="Arial" panose="020B0604020202020204" pitchFamily="34" charset="0"/>
              </a:rPr>
              <a:t>    </a:t>
            </a:r>
            <a:endParaRPr lang="ar-IQ" sz="2800" b="1" dirty="0">
              <a:solidFill>
                <a:srgbClr val="FF0000"/>
              </a:solidFill>
              <a:latin typeface="Arial" panose="020B0604020202020204" pitchFamily="34" charset="0"/>
              <a:cs typeface="Arial" panose="020B0604020202020204" pitchFamily="34" charset="0"/>
            </a:endParaRPr>
          </a:p>
          <a:p>
            <a:pPr algn="ctr"/>
            <a:r>
              <a:rPr lang="ar-IQ" sz="2800" b="1" dirty="0">
                <a:solidFill>
                  <a:srgbClr val="FF0000"/>
                </a:solidFill>
                <a:latin typeface="Arial" panose="020B0604020202020204" pitchFamily="34" charset="0"/>
                <a:cs typeface="Arial" panose="020B0604020202020204" pitchFamily="34" charset="0"/>
              </a:rPr>
              <a:t>رعد محسن الحارس </a:t>
            </a:r>
          </a:p>
          <a:p>
            <a:pPr algn="ctr"/>
            <a:r>
              <a:rPr lang="ar-IQ" sz="2800" b="1" dirty="0">
                <a:solidFill>
                  <a:srgbClr val="FF0000"/>
                </a:solidFill>
                <a:latin typeface="Arial" panose="020B0604020202020204" pitchFamily="34" charset="0"/>
                <a:cs typeface="Arial" panose="020B0604020202020204" pitchFamily="34" charset="0"/>
              </a:rPr>
              <a:t>مستشار شؤون الطاقة</a:t>
            </a:r>
          </a:p>
          <a:p>
            <a:pPr algn="ctr" rtl="1"/>
            <a:r>
              <a:rPr lang="ar-IQ" sz="2800" b="1" dirty="0">
                <a:solidFill>
                  <a:srgbClr val="FF0000"/>
                </a:solidFill>
                <a:latin typeface="Arial" panose="020B0604020202020204" pitchFamily="34" charset="0"/>
                <a:cs typeface="Arial" panose="020B0604020202020204" pitchFamily="34" charset="0"/>
              </a:rPr>
              <a:t>جمهورية العراق / هيئة المستشارين</a:t>
            </a:r>
          </a:p>
        </p:txBody>
      </p:sp>
    </p:spTree>
    <p:extLst>
      <p:ext uri="{BB962C8B-B14F-4D97-AF65-F5344CB8AC3E}">
        <p14:creationId xmlns:p14="http://schemas.microsoft.com/office/powerpoint/2010/main" val="1757630184"/>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TM02892315[[fn=Wisp]]</Template>
  <TotalTime>475</TotalTime>
  <Words>908</Words>
  <Application>Microsoft Office PowerPoint</Application>
  <PresentationFormat>Widescreen</PresentationFormat>
  <Paragraphs>91</Paragraphs>
  <Slides>9</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9</vt:i4>
      </vt:variant>
    </vt:vector>
  </HeadingPairs>
  <TitlesOfParts>
    <vt:vector size="17" baseType="lpstr">
      <vt:lpstr>Andalus</vt:lpstr>
      <vt:lpstr>Arial</vt:lpstr>
      <vt:lpstr>Arial Narrow</vt:lpstr>
      <vt:lpstr>Century Gothic</vt:lpstr>
      <vt:lpstr>Tahoma</vt:lpstr>
      <vt:lpstr>Wingdings</vt:lpstr>
      <vt:lpstr>Wingdings 3</vt:lpstr>
      <vt:lpstr>Wisp</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...شـكراً لإصغائكم</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PMAC-Energy Office</dc:creator>
  <cp:lastModifiedBy>Windows User</cp:lastModifiedBy>
  <cp:revision>35</cp:revision>
  <dcterms:created xsi:type="dcterms:W3CDTF">2019-12-11T07:30:57Z</dcterms:created>
  <dcterms:modified xsi:type="dcterms:W3CDTF">2019-12-18T07:11:07Z</dcterms:modified>
</cp:coreProperties>
</file>